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handoutMasterIdLst>
    <p:handoutMasterId r:id="rId36"/>
  </p:handoutMasterIdLst>
  <p:sldIdLst>
    <p:sldId id="256" r:id="rId2"/>
    <p:sldId id="285" r:id="rId3"/>
    <p:sldId id="257" r:id="rId4"/>
    <p:sldId id="258" r:id="rId5"/>
    <p:sldId id="292" r:id="rId6"/>
    <p:sldId id="317" r:id="rId7"/>
    <p:sldId id="293" r:id="rId8"/>
    <p:sldId id="260" r:id="rId9"/>
    <p:sldId id="314" r:id="rId10"/>
    <p:sldId id="327" r:id="rId11"/>
    <p:sldId id="326" r:id="rId12"/>
    <p:sldId id="286" r:id="rId13"/>
    <p:sldId id="261" r:id="rId14"/>
    <p:sldId id="302" r:id="rId15"/>
    <p:sldId id="303" r:id="rId16"/>
    <p:sldId id="265" r:id="rId17"/>
    <p:sldId id="304" r:id="rId18"/>
    <p:sldId id="319" r:id="rId19"/>
    <p:sldId id="320" r:id="rId20"/>
    <p:sldId id="305" r:id="rId21"/>
    <p:sldId id="321" r:id="rId22"/>
    <p:sldId id="306" r:id="rId23"/>
    <p:sldId id="307" r:id="rId24"/>
    <p:sldId id="322" r:id="rId25"/>
    <p:sldId id="308" r:id="rId26"/>
    <p:sldId id="323" r:id="rId27"/>
    <p:sldId id="311" r:id="rId28"/>
    <p:sldId id="272" r:id="rId29"/>
    <p:sldId id="273" r:id="rId30"/>
    <p:sldId id="290" r:id="rId31"/>
    <p:sldId id="313" r:id="rId32"/>
    <p:sldId id="312" r:id="rId33"/>
    <p:sldId id="284" r:id="rId34"/>
    <p:sldId id="280" r:id="rId35"/>
  </p:sldIdLst>
  <p:sldSz cx="12192000" cy="6858000"/>
  <p:notesSz cx="6797675" cy="99266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FF"/>
    <a:srgbClr val="0066FF"/>
    <a:srgbClr val="FFCCFF"/>
    <a:srgbClr val="FFCCCC"/>
    <a:srgbClr val="FF6464"/>
    <a:srgbClr val="C9B5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E171933-4619-4E11-9A3F-F7608DF75F80}" styleName="中間スタイル 1 - アクセント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A111915-BE36-4E01-A7E5-04B1672EAD32}" styleName="淡色スタイル 2 - アクセント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EB344D84-9AFB-497E-A393-DC336BA19D2E}" styleName="中間スタイル 3 - アクセント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9D7B26C5-4107-4FEC-AEDC-1716B250A1EF}" styleName="スタイル (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17292A2E-F333-43FB-9621-5CBBE7FDCDCB}" styleName="淡色スタイル 2 - アクセント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39" autoAdjust="0"/>
    <p:restoredTop sz="94660"/>
  </p:normalViewPr>
  <p:slideViewPr>
    <p:cSldViewPr snapToGrid="0">
      <p:cViewPr varScale="1">
        <p:scale>
          <a:sx n="113" d="100"/>
          <a:sy n="113" d="100"/>
        </p:scale>
        <p:origin x="24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kumimoji="1" lang="ja-JP" altLang="en-US" dirty="0"/>
          </a:p>
        </p:txBody>
      </p:sp>
      <p:sp>
        <p:nvSpPr>
          <p:cNvPr id="3" name="日付プレースホルダー 2"/>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9F50902A-39BA-4456-B9AF-B20881C231C3}" type="datetimeFigureOut">
              <a:rPr kumimoji="1" lang="ja-JP" altLang="en-US" smtClean="0"/>
              <a:t>2017/1/6</a:t>
            </a:fld>
            <a:endParaRPr kumimoji="1" lang="ja-JP" altLang="en-US" dirty="0"/>
          </a:p>
        </p:txBody>
      </p:sp>
      <p:sp>
        <p:nvSpPr>
          <p:cNvPr id="4" name="フッター プレースホルダー 3"/>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kumimoji="1" lang="ja-JP" altLang="en-US" dirty="0"/>
          </a:p>
        </p:txBody>
      </p:sp>
      <p:sp>
        <p:nvSpPr>
          <p:cNvPr id="5" name="スライド番号プレースホルダー 4"/>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76E12B27-7C4A-4254-BA54-AA36AA472FFF}" type="slidenum">
              <a:rPr kumimoji="1" lang="ja-JP" altLang="en-US" smtClean="0"/>
              <a:t>‹#›</a:t>
            </a:fld>
            <a:endParaRPr kumimoji="1" lang="ja-JP" altLang="en-US" dirty="0"/>
          </a:p>
        </p:txBody>
      </p:sp>
    </p:spTree>
    <p:extLst>
      <p:ext uri="{BB962C8B-B14F-4D97-AF65-F5344CB8AC3E}">
        <p14:creationId xmlns:p14="http://schemas.microsoft.com/office/powerpoint/2010/main" val="4110788239"/>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2017/1/6</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3592345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2017/1/6</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17823990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2017/1/6</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88023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2017/1/6</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23328667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3C9CC3B0-DD1F-485F-B703-6107046B5CCC}" type="datetimeFigureOut">
              <a:rPr kumimoji="1" lang="ja-JP" altLang="en-US" smtClean="0"/>
              <a:t>2017/1/6</a:t>
            </a:fld>
            <a:endParaRPr kumimoji="1" lang="ja-JP" altLang="en-US" dirty="0"/>
          </a:p>
        </p:txBody>
      </p:sp>
      <p:sp>
        <p:nvSpPr>
          <p:cNvPr id="5" name="フッター プレースホルダー 4"/>
          <p:cNvSpPr>
            <a:spLocks noGrp="1"/>
          </p:cNvSpPr>
          <p:nvPr>
            <p:ph type="ftr" sz="quarter" idx="11"/>
          </p:nvPr>
        </p:nvSpPr>
        <p:spPr/>
        <p:txBody>
          <a:bodyPr/>
          <a:lstStyle/>
          <a:p>
            <a:endParaRPr kumimoji="1" lang="ja-JP" altLang="en-US" dirty="0"/>
          </a:p>
        </p:txBody>
      </p:sp>
      <p:sp>
        <p:nvSpPr>
          <p:cNvPr id="6" name="スライド番号プレースホルダー 5"/>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22764005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2017/1/6</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2651534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3C9CC3B0-DD1F-485F-B703-6107046B5CCC}" type="datetimeFigureOut">
              <a:rPr kumimoji="1" lang="ja-JP" altLang="en-US" smtClean="0"/>
              <a:t>2017/1/6</a:t>
            </a:fld>
            <a:endParaRPr kumimoji="1" lang="ja-JP" altLang="en-US" dirty="0"/>
          </a:p>
        </p:txBody>
      </p:sp>
      <p:sp>
        <p:nvSpPr>
          <p:cNvPr id="8" name="フッター プレースホルダー 7"/>
          <p:cNvSpPr>
            <a:spLocks noGrp="1"/>
          </p:cNvSpPr>
          <p:nvPr>
            <p:ph type="ftr" sz="quarter" idx="11"/>
          </p:nvPr>
        </p:nvSpPr>
        <p:spPr/>
        <p:txBody>
          <a:bodyPr/>
          <a:lstStyle/>
          <a:p>
            <a:endParaRPr kumimoji="1" lang="ja-JP" altLang="en-US" dirty="0"/>
          </a:p>
        </p:txBody>
      </p:sp>
      <p:sp>
        <p:nvSpPr>
          <p:cNvPr id="9" name="スライド番号プレースホルダー 8"/>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6935257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3C9CC3B0-DD1F-485F-B703-6107046B5CCC}" type="datetimeFigureOut">
              <a:rPr kumimoji="1" lang="ja-JP" altLang="en-US" smtClean="0"/>
              <a:t>2017/1/6</a:t>
            </a:fld>
            <a:endParaRPr kumimoji="1" lang="ja-JP" altLang="en-US" dirty="0"/>
          </a:p>
        </p:txBody>
      </p:sp>
      <p:sp>
        <p:nvSpPr>
          <p:cNvPr id="4" name="フッター プレースホルダー 3"/>
          <p:cNvSpPr>
            <a:spLocks noGrp="1"/>
          </p:cNvSpPr>
          <p:nvPr>
            <p:ph type="ftr" sz="quarter" idx="11"/>
          </p:nvPr>
        </p:nvSpPr>
        <p:spPr/>
        <p:txBody>
          <a:bodyPr/>
          <a:lstStyle/>
          <a:p>
            <a:endParaRPr kumimoji="1" lang="ja-JP" altLang="en-US" dirty="0"/>
          </a:p>
        </p:txBody>
      </p:sp>
      <p:sp>
        <p:nvSpPr>
          <p:cNvPr id="5" name="スライド番号プレースホルダー 4"/>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5168611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3C9CC3B0-DD1F-485F-B703-6107046B5CCC}" type="datetimeFigureOut">
              <a:rPr kumimoji="1" lang="ja-JP" altLang="en-US" smtClean="0"/>
              <a:t>2017/1/6</a:t>
            </a:fld>
            <a:endParaRPr kumimoji="1" lang="ja-JP" altLang="en-US" dirty="0"/>
          </a:p>
        </p:txBody>
      </p:sp>
      <p:sp>
        <p:nvSpPr>
          <p:cNvPr id="3" name="フッター プレースホルダー 2"/>
          <p:cNvSpPr>
            <a:spLocks noGrp="1"/>
          </p:cNvSpPr>
          <p:nvPr>
            <p:ph type="ftr" sz="quarter" idx="11"/>
          </p:nvPr>
        </p:nvSpPr>
        <p:spPr/>
        <p:txBody>
          <a:bodyPr/>
          <a:lstStyle/>
          <a:p>
            <a:endParaRPr kumimoji="1" lang="ja-JP" altLang="en-US" dirty="0"/>
          </a:p>
        </p:txBody>
      </p:sp>
      <p:sp>
        <p:nvSpPr>
          <p:cNvPr id="4" name="スライド番号プレースホルダー 3"/>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pic>
        <p:nvPicPr>
          <p:cNvPr id="5" name="図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28300" y="6581775"/>
            <a:ext cx="1445733" cy="139700"/>
          </a:xfrm>
          <a:prstGeom prst="rect">
            <a:avLst/>
          </a:prstGeom>
        </p:spPr>
      </p:pic>
    </p:spTree>
    <p:extLst>
      <p:ext uri="{BB962C8B-B14F-4D97-AF65-F5344CB8AC3E}">
        <p14:creationId xmlns:p14="http://schemas.microsoft.com/office/powerpoint/2010/main" val="31888690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2017/1/6</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4128428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dirty="0"/>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3C9CC3B0-DD1F-485F-B703-6107046B5CCC}" type="datetimeFigureOut">
              <a:rPr kumimoji="1" lang="ja-JP" altLang="en-US" smtClean="0"/>
              <a:t>2017/1/6</a:t>
            </a:fld>
            <a:endParaRPr kumimoji="1" lang="ja-JP" altLang="en-US" dirty="0"/>
          </a:p>
        </p:txBody>
      </p:sp>
      <p:sp>
        <p:nvSpPr>
          <p:cNvPr id="6" name="フッター プレースホルダー 5"/>
          <p:cNvSpPr>
            <a:spLocks noGrp="1"/>
          </p:cNvSpPr>
          <p:nvPr>
            <p:ph type="ftr" sz="quarter" idx="11"/>
          </p:nvPr>
        </p:nvSpPr>
        <p:spPr/>
        <p:txBody>
          <a:bodyPr/>
          <a:lstStyle/>
          <a:p>
            <a:endParaRPr kumimoji="1" lang="ja-JP" altLang="en-US" dirty="0"/>
          </a:p>
        </p:txBody>
      </p:sp>
      <p:sp>
        <p:nvSpPr>
          <p:cNvPr id="7" name="スライド番号プレースホルダー 6"/>
          <p:cNvSpPr>
            <a:spLocks noGrp="1"/>
          </p:cNvSpPr>
          <p:nvPr>
            <p:ph type="sldNum" sz="quarter" idx="12"/>
          </p:nvPr>
        </p:nvSpPr>
        <p:spPr/>
        <p:txBody>
          <a:body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34705398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9CC3B0-DD1F-485F-B703-6107046B5CCC}" type="datetimeFigureOut">
              <a:rPr kumimoji="1" lang="ja-JP" altLang="en-US" smtClean="0"/>
              <a:t>2017/1/6</a:t>
            </a:fld>
            <a:endParaRPr kumimoji="1" lang="ja-JP" altLang="en-US" dirty="0"/>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dirty="0"/>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4C719E-7852-4BEC-83AA-157AE4C29AF4}" type="slidenum">
              <a:rPr kumimoji="1" lang="ja-JP" altLang="en-US" smtClean="0"/>
              <a:t>‹#›</a:t>
            </a:fld>
            <a:endParaRPr kumimoji="1" lang="ja-JP" altLang="en-US" dirty="0"/>
          </a:p>
        </p:txBody>
      </p:sp>
    </p:spTree>
    <p:extLst>
      <p:ext uri="{BB962C8B-B14F-4D97-AF65-F5344CB8AC3E}">
        <p14:creationId xmlns:p14="http://schemas.microsoft.com/office/powerpoint/2010/main" val="12447764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20.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image" Target="../media/image34.emf"/><Relationship Id="rId3" Type="http://schemas.openxmlformats.org/officeDocument/2006/relationships/image" Target="../media/image29.emf"/><Relationship Id="rId7" Type="http://schemas.openxmlformats.org/officeDocument/2006/relationships/image" Target="../media/image33.emf"/><Relationship Id="rId2" Type="http://schemas.openxmlformats.org/officeDocument/2006/relationships/image" Target="../media/image28.emf"/><Relationship Id="rId1" Type="http://schemas.openxmlformats.org/officeDocument/2006/relationships/slideLayout" Target="../slideLayouts/slideLayout7.xml"/><Relationship Id="rId6" Type="http://schemas.openxmlformats.org/officeDocument/2006/relationships/image" Target="../media/image32.emf"/><Relationship Id="rId5" Type="http://schemas.openxmlformats.org/officeDocument/2006/relationships/image" Target="../media/image31.emf"/><Relationship Id="rId4" Type="http://schemas.openxmlformats.org/officeDocument/2006/relationships/image" Target="../media/image30.emf"/><Relationship Id="rId9" Type="http://schemas.openxmlformats.org/officeDocument/2006/relationships/image" Target="../media/image35.emf"/></Relationships>
</file>

<file path=ppt/slides/_rels/slide1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image" Target="../media/image36.png"/><Relationship Id="rId1" Type="http://schemas.openxmlformats.org/officeDocument/2006/relationships/slideLayout" Target="../slideLayouts/slideLayout7.xml"/><Relationship Id="rId4" Type="http://schemas.openxmlformats.org/officeDocument/2006/relationships/image" Target="../media/image38.emf"/></Relationships>
</file>

<file path=ppt/slides/_rels/slide1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2.png"/><Relationship Id="rId4" Type="http://schemas.openxmlformats.org/officeDocument/2006/relationships/image" Target="../media/image41.jp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3.jpg"/><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47.jpeg"/><Relationship Id="rId5" Type="http://schemas.openxmlformats.org/officeDocument/2006/relationships/image" Target="../media/image46.jpg"/><Relationship Id="rId4" Type="http://schemas.openxmlformats.org/officeDocument/2006/relationships/image" Target="../media/image45.jpg"/></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8.jpg"/><Relationship Id="rId1" Type="http://schemas.openxmlformats.org/officeDocument/2006/relationships/slideLayout" Target="../slideLayouts/slideLayout7.xml"/><Relationship Id="rId5" Type="http://schemas.openxmlformats.org/officeDocument/2006/relationships/image" Target="../media/image49.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50.jpg"/><Relationship Id="rId1" Type="http://schemas.openxmlformats.org/officeDocument/2006/relationships/slideLayout" Target="../slideLayouts/slideLayout7.xml"/><Relationship Id="rId6" Type="http://schemas.openxmlformats.org/officeDocument/2006/relationships/image" Target="../media/image53.jpg"/><Relationship Id="rId5" Type="http://schemas.openxmlformats.org/officeDocument/2006/relationships/image" Target="../media/image52.jpg"/><Relationship Id="rId4" Type="http://schemas.openxmlformats.org/officeDocument/2006/relationships/image" Target="../media/image51.jpg"/></Relationships>
</file>

<file path=ppt/slides/_rels/slide21.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g"/><Relationship Id="rId1" Type="http://schemas.openxmlformats.org/officeDocument/2006/relationships/slideLayout" Target="../slideLayouts/slideLayout7.xml"/><Relationship Id="rId5" Type="http://schemas.openxmlformats.org/officeDocument/2006/relationships/image" Target="../media/image57.jpg"/><Relationship Id="rId4" Type="http://schemas.openxmlformats.org/officeDocument/2006/relationships/image" Target="../media/image56.jpg"/></Relationships>
</file>

<file path=ppt/slides/_rels/slide22.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image" Target="../media/image60.jpg"/><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2.jpg"/><Relationship Id="rId1" Type="http://schemas.openxmlformats.org/officeDocument/2006/relationships/slideLayout" Target="../slideLayouts/slideLayout7.xml"/><Relationship Id="rId5" Type="http://schemas.openxmlformats.org/officeDocument/2006/relationships/image" Target="../media/image64.jpg"/><Relationship Id="rId4" Type="http://schemas.openxmlformats.org/officeDocument/2006/relationships/image" Target="../media/image63.jpe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65.jpg"/><Relationship Id="rId1" Type="http://schemas.openxmlformats.org/officeDocument/2006/relationships/slideLayout" Target="../slideLayouts/slideLayout7.xml"/><Relationship Id="rId4" Type="http://schemas.openxmlformats.org/officeDocument/2006/relationships/image" Target="../media/image66.jpeg"/></Relationships>
</file>

<file path=ppt/slides/_rels/slide26.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image" Target="../media/image67.jpg"/><Relationship Id="rId1" Type="http://schemas.openxmlformats.org/officeDocument/2006/relationships/slideLayout" Target="../slideLayouts/slideLayout7.xml"/><Relationship Id="rId4" Type="http://schemas.openxmlformats.org/officeDocument/2006/relationships/image" Target="../media/image69.jpg"/></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0.png"/><Relationship Id="rId1" Type="http://schemas.openxmlformats.org/officeDocument/2006/relationships/slideLayout" Target="../slideLayouts/slideLayout7.xml"/><Relationship Id="rId5" Type="http://schemas.openxmlformats.org/officeDocument/2006/relationships/image" Target="../media/image72.jpeg"/><Relationship Id="rId4" Type="http://schemas.openxmlformats.org/officeDocument/2006/relationships/image" Target="../media/image71.jpeg"/></Relationships>
</file>

<file path=ppt/slides/_rels/slide2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70.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0.png"/><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76.tif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11.jpg"/><Relationship Id="rId13" Type="http://schemas.openxmlformats.org/officeDocument/2006/relationships/image" Target="../media/image16.jpeg"/><Relationship Id="rId3" Type="http://schemas.openxmlformats.org/officeDocument/2006/relationships/image" Target="../media/image6.jpg"/><Relationship Id="rId7" Type="http://schemas.openxmlformats.org/officeDocument/2006/relationships/image" Target="../media/image10.jpg"/><Relationship Id="rId12" Type="http://schemas.openxmlformats.org/officeDocument/2006/relationships/image" Target="../media/image15.jpe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9.jpg"/><Relationship Id="rId11" Type="http://schemas.openxmlformats.org/officeDocument/2006/relationships/image" Target="../media/image14.jpeg"/><Relationship Id="rId5" Type="http://schemas.openxmlformats.org/officeDocument/2006/relationships/image" Target="../media/image8.jpg"/><Relationship Id="rId10" Type="http://schemas.openxmlformats.org/officeDocument/2006/relationships/image" Target="../media/image13.png"/><Relationship Id="rId4" Type="http://schemas.openxmlformats.org/officeDocument/2006/relationships/image" Target="../media/image7.jpg"/><Relationship Id="rId9" Type="http://schemas.openxmlformats.org/officeDocument/2006/relationships/image" Target="../media/image12.jpg"/><Relationship Id="rId14" Type="http://schemas.openxmlformats.org/officeDocument/2006/relationships/image" Target="../media/image17.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8.jpg"/><Relationship Id="rId1" Type="http://schemas.openxmlformats.org/officeDocument/2006/relationships/slideLayout" Target="../slideLayouts/slideLayout7.xml"/><Relationship Id="rId4" Type="http://schemas.openxmlformats.org/officeDocument/2006/relationships/image" Target="../media/image1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rotWithShape="1">
          <a:blip r:embed="rId2" cstate="print">
            <a:extLst>
              <a:ext uri="{28A0092B-C50C-407E-A947-70E740481C1C}">
                <a14:useLocalDpi xmlns:a14="http://schemas.microsoft.com/office/drawing/2010/main" val="0"/>
              </a:ext>
            </a:extLst>
          </a:blip>
          <a:srcRect l="28198" t="12674" r="24158" b="24051"/>
          <a:stretch/>
        </p:blipFill>
        <p:spPr>
          <a:xfrm>
            <a:off x="4253606" y="2853267"/>
            <a:ext cx="3684787" cy="3275976"/>
          </a:xfrm>
          <a:prstGeom prst="rect">
            <a:avLst/>
          </a:prstGeom>
        </p:spPr>
      </p:pic>
      <p:sp>
        <p:nvSpPr>
          <p:cNvPr id="2" name="タイトル 1"/>
          <p:cNvSpPr>
            <a:spLocks noGrp="1"/>
          </p:cNvSpPr>
          <p:nvPr>
            <p:ph type="ctrTitle"/>
          </p:nvPr>
        </p:nvSpPr>
        <p:spPr>
          <a:xfrm>
            <a:off x="1524000" y="462068"/>
            <a:ext cx="9144000" cy="2387600"/>
          </a:xfrm>
        </p:spPr>
        <p:txBody>
          <a:bodyPr>
            <a:normAutofit/>
          </a:bodyPr>
          <a:lstStyle/>
          <a:p>
            <a:r>
              <a:rPr lang="en-US" altLang="ja-JP" dirty="0" smtClean="0">
                <a:latin typeface="+mj-ea"/>
              </a:rPr>
              <a:t>AM/FM DSP</a:t>
            </a:r>
            <a:r>
              <a:rPr lang="ja-JP" altLang="en-US" dirty="0" smtClean="0">
                <a:latin typeface="+mj-ea"/>
              </a:rPr>
              <a:t>ラジオ</a:t>
            </a:r>
            <a:r>
              <a:rPr kumimoji="1" lang="ja-JP" altLang="en-US" dirty="0" smtClean="0">
                <a:latin typeface="+mj-ea"/>
              </a:rPr>
              <a:t>　</a:t>
            </a:r>
            <a:r>
              <a:rPr kumimoji="1" lang="en-US" altLang="ja-JP" dirty="0" smtClean="0">
                <a:latin typeface="+mj-ea"/>
              </a:rPr>
              <a:t/>
            </a:r>
            <a:br>
              <a:rPr kumimoji="1" lang="en-US" altLang="ja-JP" dirty="0" smtClean="0">
                <a:latin typeface="+mj-ea"/>
              </a:rPr>
            </a:br>
            <a:r>
              <a:rPr lang="ja-JP" altLang="en-US" dirty="0">
                <a:latin typeface="+mj-ea"/>
              </a:rPr>
              <a:t>組み立</a:t>
            </a:r>
            <a:r>
              <a:rPr lang="ja-JP" altLang="en-US" dirty="0" smtClean="0">
                <a:latin typeface="+mj-ea"/>
              </a:rPr>
              <a:t>て</a:t>
            </a:r>
            <a:r>
              <a:rPr kumimoji="1" lang="ja-JP" altLang="en-US" dirty="0" smtClean="0">
                <a:latin typeface="+mj-ea"/>
              </a:rPr>
              <a:t>ガイド</a:t>
            </a:r>
            <a:endParaRPr kumimoji="1" lang="ja-JP" altLang="en-US" dirty="0">
              <a:latin typeface="+mj-ea"/>
            </a:endParaRPr>
          </a:p>
        </p:txBody>
      </p:sp>
      <p:sp>
        <p:nvSpPr>
          <p:cNvPr id="3" name="サブタイトル 2"/>
          <p:cNvSpPr>
            <a:spLocks noGrp="1"/>
          </p:cNvSpPr>
          <p:nvPr>
            <p:ph type="subTitle" idx="1"/>
          </p:nvPr>
        </p:nvSpPr>
        <p:spPr>
          <a:xfrm>
            <a:off x="8297379" y="3482804"/>
            <a:ext cx="2175562" cy="757130"/>
          </a:xfrm>
        </p:spPr>
        <p:txBody>
          <a:bodyPr>
            <a:spAutoFit/>
          </a:bodyPr>
          <a:lstStyle/>
          <a:p>
            <a:pPr algn="l"/>
            <a:r>
              <a:rPr lang="ja-JP" altLang="en-US" b="1" dirty="0" smtClean="0">
                <a:ln w="13462">
                  <a:noFill/>
                  <a:prstDash val="solid"/>
                </a:ln>
                <a:effectLst>
                  <a:outerShdw dist="38100" dir="2700000" algn="bl" rotWithShape="0">
                    <a:schemeClr val="accent5"/>
                  </a:outerShdw>
                </a:effectLst>
                <a:latin typeface="+mj-ea"/>
                <a:ea typeface="+mj-ea"/>
              </a:rPr>
              <a:t>ワイド</a:t>
            </a:r>
            <a:r>
              <a:rPr lang="en-US" altLang="ja-JP" b="1" dirty="0" smtClean="0">
                <a:ln w="13462">
                  <a:noFill/>
                  <a:prstDash val="solid"/>
                </a:ln>
                <a:effectLst>
                  <a:outerShdw dist="38100" dir="2700000" algn="bl" rotWithShape="0">
                    <a:schemeClr val="accent5"/>
                  </a:outerShdw>
                </a:effectLst>
                <a:latin typeface="+mj-ea"/>
                <a:ea typeface="+mj-ea"/>
              </a:rPr>
              <a:t>FM</a:t>
            </a:r>
            <a:r>
              <a:rPr lang="ja-JP" altLang="en-US" b="1" dirty="0" smtClean="0">
                <a:ln w="13462">
                  <a:noFill/>
                  <a:prstDash val="solid"/>
                </a:ln>
                <a:effectLst>
                  <a:outerShdw dist="38100" dir="2700000" algn="bl" rotWithShape="0">
                    <a:schemeClr val="accent5"/>
                  </a:outerShdw>
                </a:effectLst>
                <a:latin typeface="+mj-ea"/>
                <a:ea typeface="+mj-ea"/>
              </a:rPr>
              <a:t>も</a:t>
            </a:r>
            <a:r>
              <a:rPr lang="en-US" altLang="ja-JP" b="1" dirty="0" smtClean="0">
                <a:ln w="13462">
                  <a:noFill/>
                  <a:prstDash val="solid"/>
                </a:ln>
                <a:effectLst>
                  <a:outerShdw dist="38100" dir="2700000" algn="bl" rotWithShape="0">
                    <a:schemeClr val="accent5"/>
                  </a:outerShdw>
                </a:effectLst>
                <a:latin typeface="+mj-ea"/>
                <a:ea typeface="+mj-ea"/>
              </a:rPr>
              <a:t/>
            </a:r>
            <a:br>
              <a:rPr lang="en-US" altLang="ja-JP" b="1" dirty="0" smtClean="0">
                <a:ln w="13462">
                  <a:noFill/>
                  <a:prstDash val="solid"/>
                </a:ln>
                <a:effectLst>
                  <a:outerShdw dist="38100" dir="2700000" algn="bl" rotWithShape="0">
                    <a:schemeClr val="accent5"/>
                  </a:outerShdw>
                </a:effectLst>
                <a:latin typeface="+mj-ea"/>
                <a:ea typeface="+mj-ea"/>
              </a:rPr>
            </a:br>
            <a:r>
              <a:rPr lang="ja-JP" altLang="en-US" b="1" dirty="0" smtClean="0">
                <a:ln w="13462">
                  <a:noFill/>
                  <a:prstDash val="solid"/>
                </a:ln>
                <a:effectLst>
                  <a:outerShdw dist="38100" dir="2700000" algn="bl" rotWithShape="0">
                    <a:schemeClr val="accent5"/>
                  </a:outerShdw>
                </a:effectLst>
                <a:latin typeface="+mj-ea"/>
                <a:ea typeface="+mj-ea"/>
              </a:rPr>
              <a:t>クリアに受信！　</a:t>
            </a:r>
            <a:endParaRPr lang="en-US" altLang="ja-JP" b="1" dirty="0" smtClean="0">
              <a:ln w="13462">
                <a:noFill/>
                <a:prstDash val="solid"/>
              </a:ln>
              <a:effectLst>
                <a:outerShdw dist="38100" dir="2700000" algn="bl" rotWithShape="0">
                  <a:schemeClr val="accent5"/>
                </a:outerShdw>
              </a:effectLst>
              <a:latin typeface="+mj-ea"/>
              <a:ea typeface="+mj-ea"/>
            </a:endParaRPr>
          </a:p>
        </p:txBody>
      </p:sp>
      <p:cxnSp>
        <p:nvCxnSpPr>
          <p:cNvPr id="12" name="直線コネクタ 11"/>
          <p:cNvCxnSpPr/>
          <p:nvPr/>
        </p:nvCxnSpPr>
        <p:spPr>
          <a:xfrm>
            <a:off x="0" y="2830618"/>
            <a:ext cx="12192000" cy="0"/>
          </a:xfrm>
          <a:prstGeom prst="line">
            <a:avLst/>
          </a:prstGeom>
          <a:ln w="63500" cmpd="thickThin">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5" name="図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78811" y="6564225"/>
            <a:ext cx="2115482" cy="204417"/>
          </a:xfrm>
          <a:prstGeom prst="rect">
            <a:avLst/>
          </a:prstGeom>
        </p:spPr>
      </p:pic>
      <p:sp>
        <p:nvSpPr>
          <p:cNvPr id="7" name="サブタイトル 2"/>
          <p:cNvSpPr txBox="1">
            <a:spLocks/>
          </p:cNvSpPr>
          <p:nvPr/>
        </p:nvSpPr>
        <p:spPr>
          <a:xfrm>
            <a:off x="8165123" y="5630201"/>
            <a:ext cx="1220037" cy="424732"/>
          </a:xfrm>
          <a:prstGeom prst="rect">
            <a:avLst/>
          </a:prstGeom>
        </p:spPr>
        <p:txBody>
          <a:bodyPr vert="horz" wrap="square" lIns="91440" tIns="45720" rIns="91440" bIns="45720" rtlCol="0">
            <a:sp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en-US" altLang="ja-JP" dirty="0" smtClean="0">
                <a:latin typeface="+mj-ea"/>
                <a:ea typeface="+mj-ea"/>
              </a:rPr>
              <a:t>TK-739</a:t>
            </a:r>
            <a:endParaRPr lang="ja-JP" altLang="en-US" dirty="0">
              <a:latin typeface="+mj-ea"/>
              <a:ea typeface="+mj-ea"/>
            </a:endParaRPr>
          </a:p>
        </p:txBody>
      </p:sp>
    </p:spTree>
    <p:extLst>
      <p:ext uri="{BB962C8B-B14F-4D97-AF65-F5344CB8AC3E}">
        <p14:creationId xmlns:p14="http://schemas.microsoft.com/office/powerpoint/2010/main" val="28770885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学習内容２</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C000"/>
            </a:solidFill>
          </a:ln>
        </p:spPr>
        <p:style>
          <a:lnRef idx="3">
            <a:schemeClr val="accent5"/>
          </a:lnRef>
          <a:fillRef idx="0">
            <a:schemeClr val="accent5"/>
          </a:fillRef>
          <a:effectRef idx="2">
            <a:schemeClr val="accent5"/>
          </a:effectRef>
          <a:fontRef idx="minor">
            <a:schemeClr val="tx1"/>
          </a:fontRef>
        </p:style>
      </p:cxnSp>
      <p:grpSp>
        <p:nvGrpSpPr>
          <p:cNvPr id="39" name="グループ化 38"/>
          <p:cNvGrpSpPr/>
          <p:nvPr/>
        </p:nvGrpSpPr>
        <p:grpSpPr>
          <a:xfrm>
            <a:off x="-8757" y="365125"/>
            <a:ext cx="477794" cy="5189823"/>
            <a:chOff x="-8757" y="365125"/>
            <a:chExt cx="477794" cy="5189823"/>
          </a:xfrm>
        </p:grpSpPr>
        <p:sp>
          <p:nvSpPr>
            <p:cNvPr id="40" name="片側の 2 つの角を丸めた四角形 3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6" y="1470223"/>
              <a:ext cx="708455" cy="384721"/>
            </a:xfrm>
            <a:prstGeom prst="rect">
              <a:avLst/>
            </a:prstGeom>
            <a:solidFill>
              <a:schemeClr val="bg1">
                <a:lumMod val="85000"/>
              </a:schemeClr>
            </a:solidFill>
            <a:ln>
              <a:solidFill>
                <a:schemeClr val="bg1">
                  <a:lumMod val="85000"/>
                </a:schemeClr>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片側の 2 つの角を丸めた四角形 41"/>
            <p:cNvSpPr/>
            <p:nvPr/>
          </p:nvSpPr>
          <p:spPr>
            <a:xfrm rot="5400000">
              <a:off x="-202347" y="558715"/>
              <a:ext cx="864973" cy="477794"/>
            </a:xfrm>
            <a:prstGeom prst="round2SameRect">
              <a:avLst/>
            </a:prstGeom>
            <a:solidFill>
              <a:srgbClr val="FFC000"/>
            </a:solidFill>
            <a:ln>
              <a:solidFill>
                <a:schemeClr val="accent4"/>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6403" y="605250"/>
              <a:ext cx="708455" cy="384721"/>
            </a:xfrm>
            <a:prstGeom prst="rect">
              <a:avLst/>
            </a:prstGeom>
            <a:solidFill>
              <a:srgbClr val="FFC000"/>
            </a:solidFill>
            <a:ln>
              <a:solidFill>
                <a:schemeClr val="accent4"/>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6" name="片側の 2 つの角を丸めた四角形 45"/>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片側の 2 つの角を丸めた四角形 47"/>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22" name="図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23" name="コンテンツ プレースホルダー 2"/>
          <p:cNvSpPr txBox="1">
            <a:spLocks/>
          </p:cNvSpPr>
          <p:nvPr/>
        </p:nvSpPr>
        <p:spPr>
          <a:xfrm>
            <a:off x="838200" y="1416665"/>
            <a:ext cx="6477000"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②</a:t>
            </a:r>
            <a:r>
              <a:rPr lang="en-US" altLang="ja-JP" sz="2000" b="1"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放送と</a:t>
            </a:r>
            <a:r>
              <a:rPr lang="en-US" altLang="ja-JP" sz="2000" b="1" dirty="0" smtClean="0">
                <a:latin typeface="Meiryo UI" panose="020B0604030504040204" pitchFamily="50" charset="-128"/>
                <a:ea typeface="Meiryo UI" panose="020B0604030504040204" pitchFamily="50" charset="-128"/>
                <a:cs typeface="Meiryo UI" panose="020B0604030504040204" pitchFamily="50" charset="-128"/>
              </a:rPr>
              <a:t>AM</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放送</a:t>
            </a:r>
            <a:endParaRPr lang="en-US" altLang="ja-JP" sz="2000" b="1"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4" name="表 3"/>
          <p:cNvGraphicFramePr>
            <a:graphicFrameLocks noGrp="1"/>
          </p:cNvGraphicFramePr>
          <p:nvPr>
            <p:extLst>
              <p:ext uri="{D42A27DB-BD31-4B8C-83A1-F6EECF244321}">
                <p14:modId xmlns:p14="http://schemas.microsoft.com/office/powerpoint/2010/main" val="1869813932"/>
              </p:ext>
            </p:extLst>
          </p:nvPr>
        </p:nvGraphicFramePr>
        <p:xfrm>
          <a:off x="933890" y="1924882"/>
          <a:ext cx="10402977" cy="3154680"/>
        </p:xfrm>
        <a:graphic>
          <a:graphicData uri="http://schemas.openxmlformats.org/drawingml/2006/table">
            <a:tbl>
              <a:tblPr firstRow="1" bandRow="1">
                <a:tableStyleId>{17292A2E-F333-43FB-9621-5CBBE7FDCDCB}</a:tableStyleId>
              </a:tblPr>
              <a:tblGrid>
                <a:gridCol w="1081177"/>
                <a:gridCol w="2286000"/>
                <a:gridCol w="1583266"/>
                <a:gridCol w="1016000"/>
                <a:gridCol w="4436534"/>
              </a:tblGrid>
              <a:tr h="370840">
                <a:tc>
                  <a:txBody>
                    <a:bodyPr/>
                    <a:lstStyle/>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放送の種類</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R w="12700" cap="flat" cmpd="sng" algn="ctr">
                      <a:solidFill>
                        <a:schemeClr val="bg1"/>
                      </a:solidFill>
                      <a:prstDash val="solid"/>
                      <a:round/>
                      <a:headEnd type="none" w="med" len="med"/>
                      <a:tailEnd type="none" w="med" len="med"/>
                    </a:lnR>
                  </a:tcPr>
                </a:tc>
                <a:tc>
                  <a:txBody>
                    <a:bodyPr/>
                    <a:lstStyle/>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変調の方法</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a:txBody>
                    <a:bodyPr/>
                    <a:lstStyle/>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利用されている</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周波数</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tcPr>
                </a:tc>
                <a:tc gridSpan="2">
                  <a:txBody>
                    <a:bodyPr/>
                    <a:lstStyle/>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特徴</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bg1"/>
                      </a:solidFill>
                      <a:prstDash val="solid"/>
                      <a:round/>
                      <a:headEnd type="none" w="med" len="med"/>
                      <a:tailEnd type="none" w="med" len="med"/>
                    </a:lnL>
                  </a:tcPr>
                </a:tc>
                <a:tc hMerge="1">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rowSpan="2">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AM</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放送</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R w="12700" cap="flat" cmpd="sng" algn="ctr">
                      <a:solidFill>
                        <a:schemeClr val="accent4">
                          <a:lumMod val="60000"/>
                          <a:lumOff val="40000"/>
                        </a:schemeClr>
                      </a:solidFill>
                      <a:prstDash val="solid"/>
                      <a:round/>
                      <a:headEnd type="none" w="med" len="med"/>
                      <a:tailEnd type="none" w="med" len="med"/>
                    </a:lnR>
                    <a:lnB w="12700" cap="flat" cmpd="sng" algn="ctr">
                      <a:solidFill>
                        <a:schemeClr val="accent4">
                          <a:lumMod val="60000"/>
                          <a:lumOff val="40000"/>
                        </a:schemeClr>
                      </a:solidFill>
                      <a:prstDash val="solid"/>
                      <a:round/>
                      <a:headEnd type="none" w="med" len="med"/>
                      <a:tailEnd type="none" w="med" len="med"/>
                    </a:lnB>
                  </a:tcPr>
                </a:tc>
                <a:tc rowSpan="2">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振幅変調</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Amplitude Modulation</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B w="12700" cap="flat" cmpd="sng" algn="ctr">
                      <a:solidFill>
                        <a:schemeClr val="accent4">
                          <a:lumMod val="60000"/>
                          <a:lumOff val="40000"/>
                        </a:schemeClr>
                      </a:solidFill>
                      <a:prstDash val="solid"/>
                      <a:round/>
                      <a:headEnd type="none" w="med" len="med"/>
                      <a:tailEnd type="none" w="med" len="med"/>
                    </a:lnB>
                  </a:tcPr>
                </a:tc>
                <a:tc rowSpan="2">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522kHz</a:t>
                      </a:r>
                    </a:p>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p>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1620kHz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B w="12700" cap="flat" cmpd="sng" algn="ctr">
                      <a:solidFill>
                        <a:schemeClr val="accent4">
                          <a:lumMod val="60000"/>
                          <a:lumOff val="40000"/>
                        </a:schemeClr>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メリット</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solidFill>
                      <a:schemeClr val="accent4">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電波の届く範囲が広い</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accent4">
                          <a:lumMod val="60000"/>
                          <a:lumOff val="40000"/>
                        </a:schemeClr>
                      </a:solidFill>
                      <a:prstDash val="solid"/>
                      <a:round/>
                      <a:headEnd type="none" w="med" len="med"/>
                      <a:tailEnd type="none" w="med" len="med"/>
                    </a:lnL>
                    <a:solidFill>
                      <a:schemeClr val="accent4">
                        <a:lumMod val="20000"/>
                        <a:lumOff val="80000"/>
                      </a:schemeClr>
                    </a:solidFill>
                  </a:tcPr>
                </a:tc>
              </a:tr>
              <a:tr h="370840">
                <a:tc vMerge="1">
                  <a:txBody>
                    <a:bodyPr/>
                    <a:lstStyle/>
                    <a:p>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tc>
                <a:tc vMerge="1">
                  <a:txBody>
                    <a:bodyPr/>
                    <a:lstStyle/>
                    <a:p>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tc>
                <a:tc vMerge="1">
                  <a:txBody>
                    <a:bodyPr/>
                    <a:lstStyle/>
                    <a:p>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デメリット</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solidFill>
                      <a:schemeClr val="accent6">
                        <a:lumMod val="20000"/>
                        <a:lumOff val="80000"/>
                      </a:schemeClr>
                    </a:solidFill>
                  </a:tcPr>
                </a:tc>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他の電波の影響を受けやすいので混信や雑音が多い</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鉄筋コンクリートでは電波が遮られる</a:t>
                      </a:r>
                    </a:p>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accent4">
                          <a:lumMod val="60000"/>
                          <a:lumOff val="40000"/>
                        </a:schemeClr>
                      </a:solidFill>
                      <a:prstDash val="solid"/>
                      <a:round/>
                      <a:headEnd type="none" w="med" len="med"/>
                      <a:tailEnd type="none" w="med" len="med"/>
                    </a:lnL>
                    <a:solidFill>
                      <a:schemeClr val="accent6">
                        <a:lumMod val="20000"/>
                        <a:lumOff val="80000"/>
                      </a:schemeClr>
                    </a:solidFill>
                  </a:tcPr>
                </a:tc>
              </a:tr>
              <a:tr h="655320">
                <a:tc rowSpan="2">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FM</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放送</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tcPr>
                </a:tc>
                <a:tc rowSpan="2">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周波数変調</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Frequency Modulation</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tcPr>
                </a:tc>
                <a:tc rowSpan="2">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76MHz</a:t>
                      </a:r>
                    </a:p>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p>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108MHz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lnT w="12700" cap="flat" cmpd="sng" algn="ctr">
                      <a:solidFill>
                        <a:schemeClr val="accent4">
                          <a:lumMod val="60000"/>
                          <a:lumOff val="40000"/>
                        </a:schemeClr>
                      </a:solidFill>
                      <a:prstDash val="solid"/>
                      <a:round/>
                      <a:headEnd type="none" w="med" len="med"/>
                      <a:tailEnd type="none" w="med" len="med"/>
                    </a:lnT>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メリット</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solidFill>
                      <a:schemeClr val="accent4">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他の電波の影響を受けにくいので雑音がなく、クリアに音が聞こえる</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accent4">
                          <a:lumMod val="60000"/>
                          <a:lumOff val="40000"/>
                        </a:schemeClr>
                      </a:solidFill>
                      <a:prstDash val="solid"/>
                      <a:round/>
                      <a:headEnd type="none" w="med" len="med"/>
                      <a:tailEnd type="none" w="med" len="med"/>
                    </a:lnL>
                    <a:solidFill>
                      <a:schemeClr val="accent4">
                        <a:lumMod val="20000"/>
                        <a:lumOff val="80000"/>
                      </a:schemeClr>
                    </a:solidFill>
                  </a:tcPr>
                </a:tc>
              </a:tr>
              <a:tr h="655320">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デメリット</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accent4">
                          <a:lumMod val="60000"/>
                          <a:lumOff val="40000"/>
                        </a:schemeClr>
                      </a:solidFill>
                      <a:prstDash val="solid"/>
                      <a:round/>
                      <a:headEnd type="none" w="med" len="med"/>
                      <a:tailEnd type="none" w="med" len="med"/>
                    </a:lnL>
                    <a:lnR w="12700" cap="flat" cmpd="sng" algn="ctr">
                      <a:solidFill>
                        <a:schemeClr val="accent4">
                          <a:lumMod val="60000"/>
                          <a:lumOff val="40000"/>
                        </a:schemeClr>
                      </a:solidFill>
                      <a:prstDash val="solid"/>
                      <a:round/>
                      <a:headEnd type="none" w="med" len="med"/>
                      <a:tailEnd type="none" w="med" len="med"/>
                    </a:lnR>
                    <a:solidFill>
                      <a:schemeClr val="accent6">
                        <a:lumMod val="20000"/>
                        <a:lumOff val="8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電波の届く範囲が狭い</a:t>
                      </a:r>
                    </a:p>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accent4">
                          <a:lumMod val="60000"/>
                          <a:lumOff val="40000"/>
                        </a:schemeClr>
                      </a:solidFill>
                      <a:prstDash val="solid"/>
                      <a:round/>
                      <a:headEnd type="none" w="med" len="med"/>
                      <a:tailEnd type="none" w="med" len="med"/>
                    </a:lnL>
                    <a:solidFill>
                      <a:schemeClr val="accent6">
                        <a:lumMod val="20000"/>
                        <a:lumOff val="80000"/>
                      </a:schemeClr>
                    </a:solidFill>
                  </a:tcPr>
                </a:tc>
              </a:tr>
            </a:tbl>
          </a:graphicData>
        </a:graphic>
      </p:graphicFrame>
    </p:spTree>
    <p:extLst>
      <p:ext uri="{BB962C8B-B14F-4D97-AF65-F5344CB8AC3E}">
        <p14:creationId xmlns:p14="http://schemas.microsoft.com/office/powerpoint/2010/main" val="38515665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学習内容２</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C000"/>
            </a:solidFill>
          </a:ln>
        </p:spPr>
        <p:style>
          <a:lnRef idx="3">
            <a:schemeClr val="accent5"/>
          </a:lnRef>
          <a:fillRef idx="0">
            <a:schemeClr val="accent5"/>
          </a:fillRef>
          <a:effectRef idx="2">
            <a:schemeClr val="accent5"/>
          </a:effectRef>
          <a:fontRef idx="minor">
            <a:schemeClr val="tx1"/>
          </a:fontRef>
        </p:style>
      </p:cxnSp>
      <p:grpSp>
        <p:nvGrpSpPr>
          <p:cNvPr id="39" name="グループ化 38"/>
          <p:cNvGrpSpPr/>
          <p:nvPr/>
        </p:nvGrpSpPr>
        <p:grpSpPr>
          <a:xfrm>
            <a:off x="-8757" y="365125"/>
            <a:ext cx="477794" cy="5189823"/>
            <a:chOff x="-8757" y="365125"/>
            <a:chExt cx="477794" cy="5189823"/>
          </a:xfrm>
        </p:grpSpPr>
        <p:sp>
          <p:nvSpPr>
            <p:cNvPr id="40" name="片側の 2 つの角を丸めた四角形 3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6" y="1470223"/>
              <a:ext cx="708455" cy="384721"/>
            </a:xfrm>
            <a:prstGeom prst="rect">
              <a:avLst/>
            </a:prstGeom>
            <a:solidFill>
              <a:schemeClr val="bg1">
                <a:lumMod val="85000"/>
              </a:schemeClr>
            </a:solidFill>
            <a:ln>
              <a:solidFill>
                <a:schemeClr val="bg1">
                  <a:lumMod val="85000"/>
                </a:schemeClr>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片側の 2 つの角を丸めた四角形 41"/>
            <p:cNvSpPr/>
            <p:nvPr/>
          </p:nvSpPr>
          <p:spPr>
            <a:xfrm rot="5400000">
              <a:off x="-202347" y="558715"/>
              <a:ext cx="864973" cy="477794"/>
            </a:xfrm>
            <a:prstGeom prst="round2SameRect">
              <a:avLst/>
            </a:prstGeom>
            <a:solidFill>
              <a:srgbClr val="FFC000"/>
            </a:solidFill>
            <a:ln>
              <a:solidFill>
                <a:schemeClr val="accent4"/>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6403" y="605250"/>
              <a:ext cx="708455" cy="384721"/>
            </a:xfrm>
            <a:prstGeom prst="rect">
              <a:avLst/>
            </a:prstGeom>
            <a:solidFill>
              <a:srgbClr val="FFC000"/>
            </a:solidFill>
            <a:ln>
              <a:solidFill>
                <a:schemeClr val="accent4"/>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6" name="片側の 2 つの角を丸めた四角形 45"/>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片側の 2 つの角を丸めた四角形 47"/>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22" name="図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31" name="コンテンツ プレースホルダー 2"/>
          <p:cNvSpPr txBox="1">
            <a:spLocks/>
          </p:cNvSpPr>
          <p:nvPr/>
        </p:nvSpPr>
        <p:spPr>
          <a:xfrm>
            <a:off x="791663" y="1484737"/>
            <a:ext cx="7818837" cy="3626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③</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ワイド</a:t>
            </a:r>
            <a:r>
              <a:rPr lang="en-US" altLang="ja-JP" sz="2000" b="1"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放送</a:t>
            </a:r>
            <a:endParaRPr lang="ja-JP" altLang="en-US" sz="2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コンテンツ プレースホルダー 2"/>
          <p:cNvSpPr txBox="1">
            <a:spLocks/>
          </p:cNvSpPr>
          <p:nvPr/>
        </p:nvSpPr>
        <p:spPr>
          <a:xfrm>
            <a:off x="1118794" y="2358686"/>
            <a:ext cx="6175385" cy="108952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ワイド</a:t>
            </a:r>
            <a:r>
              <a:rPr lang="en-US" altLang="ja-JP" sz="1800" dirty="0">
                <a:latin typeface="Meiryo UI" panose="020B0604030504040204" pitchFamily="50" charset="-128"/>
                <a:ea typeface="Meiryo UI" panose="020B0604030504040204" pitchFamily="50" charset="-128"/>
                <a:cs typeface="Meiryo UI" panose="020B0604030504040204" pitchFamily="50" charset="-128"/>
              </a:rPr>
              <a:t>FM</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と</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は</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補完放送とも言われ、都市部での</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AM</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ラジオの受信状態</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を改善するためや、放送地</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域内の</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災害対策や</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難聴対策のために、</a:t>
            </a:r>
            <a:r>
              <a:rPr lang="en-US" altLang="ja-JP" sz="1800" dirty="0">
                <a:latin typeface="Meiryo UI" panose="020B0604030504040204" pitchFamily="50" charset="-128"/>
                <a:ea typeface="Meiryo UI" panose="020B0604030504040204" pitchFamily="50" charset="-128"/>
                <a:cs typeface="Meiryo UI" panose="020B0604030504040204" pitchFamily="50" charset="-128"/>
              </a:rPr>
              <a:t>FM</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の周波数を利用して</a:t>
            </a:r>
            <a:r>
              <a:rPr lang="en-US" altLang="ja-JP" sz="1800" dirty="0">
                <a:latin typeface="Meiryo UI" panose="020B0604030504040204" pitchFamily="50" charset="-128"/>
                <a:ea typeface="Meiryo UI" panose="020B0604030504040204" pitchFamily="50" charset="-128"/>
                <a:cs typeface="Meiryo UI" panose="020B0604030504040204" pitchFamily="50" charset="-128"/>
              </a:rPr>
              <a:t>AM</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番組</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を放送</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することです。</a:t>
            </a:r>
            <a:endParaRPr lang="ja-JP" altLang="ja-JP"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コンテンツ プレースホルダー 2"/>
          <p:cNvSpPr txBox="1">
            <a:spLocks/>
          </p:cNvSpPr>
          <p:nvPr/>
        </p:nvSpPr>
        <p:spPr>
          <a:xfrm>
            <a:off x="1118794" y="4508934"/>
            <a:ext cx="9811965" cy="147425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従来の</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放送の周波数は　</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76.1MHz</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90</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MHz</a:t>
            </a:r>
          </a:p>
          <a:p>
            <a:pPr marL="0" inden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ワイド</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放送の周波数</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は　　</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90.1MHz</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94.9MHz</a:t>
            </a:r>
          </a:p>
          <a:p>
            <a:pPr marL="0" inden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となっています。</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ワイド</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を受信するためには、</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90.1~94.9MHz</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の受信に対応した機器が必要になります。</a:t>
            </a:r>
            <a:endParaRPr lang="ja-JP" altLang="ja-JP"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コンテンツ プレースホルダー 2"/>
          <p:cNvSpPr txBox="1">
            <a:spLocks/>
          </p:cNvSpPr>
          <p:nvPr/>
        </p:nvSpPr>
        <p:spPr>
          <a:xfrm>
            <a:off x="1108284" y="3486986"/>
            <a:ext cx="6175385" cy="4801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　都市部では、鉄筋コンクリートの高層建物や、パソコンなどの電波を発生する電子機器が多くあり、その影響で</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AM</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放送に雑音が入りやすい状況となっています。</a:t>
            </a:r>
            <a:endParaRPr lang="ja-JP"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コンテンツ プレースホルダー 2"/>
          <p:cNvSpPr txBox="1">
            <a:spLocks/>
          </p:cNvSpPr>
          <p:nvPr/>
        </p:nvSpPr>
        <p:spPr>
          <a:xfrm>
            <a:off x="1108284" y="1986060"/>
            <a:ext cx="1445730"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u="sng" dirty="0" smtClean="0">
                <a:latin typeface="Meiryo UI" panose="020B0604030504040204" pitchFamily="50" charset="-128"/>
                <a:ea typeface="Meiryo UI" panose="020B0604030504040204" pitchFamily="50" charset="-128"/>
                <a:cs typeface="Meiryo UI" panose="020B0604030504040204" pitchFamily="50" charset="-128"/>
              </a:rPr>
              <a:t>ワイド</a:t>
            </a:r>
            <a:r>
              <a:rPr lang="en-US" altLang="ja-JP" sz="1800" u="sng"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800" u="sng" dirty="0" smtClean="0">
                <a:latin typeface="Meiryo UI" panose="020B0604030504040204" pitchFamily="50" charset="-128"/>
                <a:ea typeface="Meiryo UI" panose="020B0604030504040204" pitchFamily="50" charset="-128"/>
                <a:cs typeface="Meiryo UI" panose="020B0604030504040204" pitchFamily="50" charset="-128"/>
              </a:rPr>
              <a:t>とは</a:t>
            </a:r>
            <a:endParaRPr lang="ja-JP" altLang="ja-JP" sz="1800"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コンテンツ プレースホルダー 2"/>
          <p:cNvSpPr txBox="1">
            <a:spLocks/>
          </p:cNvSpPr>
          <p:nvPr/>
        </p:nvSpPr>
        <p:spPr>
          <a:xfrm>
            <a:off x="1108284" y="4115458"/>
            <a:ext cx="1971247"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u="sng" dirty="0" smtClean="0">
                <a:latin typeface="Meiryo UI" panose="020B0604030504040204" pitchFamily="50" charset="-128"/>
                <a:ea typeface="Meiryo UI" panose="020B0604030504040204" pitchFamily="50" charset="-128"/>
                <a:cs typeface="Meiryo UI" panose="020B0604030504040204" pitchFamily="50" charset="-128"/>
              </a:rPr>
              <a:t>従来放送との違い</a:t>
            </a:r>
            <a:endParaRPr lang="ja-JP" altLang="ja-JP" sz="1800" u="sng"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コンテンツ プレースホルダー 2"/>
          <p:cNvSpPr txBox="1">
            <a:spLocks/>
          </p:cNvSpPr>
          <p:nvPr/>
        </p:nvSpPr>
        <p:spPr>
          <a:xfrm>
            <a:off x="7718305" y="2437252"/>
            <a:ext cx="3432085" cy="119006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電波は限られた資源であり、勝手な電波の利用は、通信を混乱させる原因となります。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電波を発信して利用するには、守らなければいけないルールがあり、そのルールが「電波法」として定められています。</a:t>
            </a:r>
            <a:endParaRPr lang="ja-JP"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正方形/長方形 3"/>
          <p:cNvSpPr/>
          <p:nvPr/>
        </p:nvSpPr>
        <p:spPr>
          <a:xfrm>
            <a:off x="7514897" y="1755228"/>
            <a:ext cx="3838903" cy="2069782"/>
          </a:xfrm>
          <a:prstGeom prst="rect">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大波 4"/>
          <p:cNvSpPr/>
          <p:nvPr/>
        </p:nvSpPr>
        <p:spPr>
          <a:xfrm>
            <a:off x="7739323" y="1886962"/>
            <a:ext cx="1057603" cy="510743"/>
          </a:xfrm>
          <a:prstGeom prst="wav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電波法</a:t>
            </a:r>
            <a:endParaRPr kumimoji="1" lang="ja-JP" altLang="en-US" dirty="0"/>
          </a:p>
        </p:txBody>
      </p:sp>
    </p:spTree>
    <p:extLst>
      <p:ext uri="{BB962C8B-B14F-4D97-AF65-F5344CB8AC3E}">
        <p14:creationId xmlns:p14="http://schemas.microsoft.com/office/powerpoint/2010/main" val="40810136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p:cNvGraphicFramePr>
            <a:graphicFrameLocks noGrp="1"/>
          </p:cNvGraphicFramePr>
          <p:nvPr>
            <p:extLst>
              <p:ext uri="{D42A27DB-BD31-4B8C-83A1-F6EECF244321}">
                <p14:modId xmlns:p14="http://schemas.microsoft.com/office/powerpoint/2010/main" val="3197410429"/>
              </p:ext>
            </p:extLst>
          </p:nvPr>
        </p:nvGraphicFramePr>
        <p:xfrm>
          <a:off x="1717878" y="1589170"/>
          <a:ext cx="7908722" cy="4462623"/>
        </p:xfrm>
        <a:graphic>
          <a:graphicData uri="http://schemas.openxmlformats.org/drawingml/2006/table">
            <a:tbl>
              <a:tblPr firstRow="1" bandRow="1">
                <a:tableStyleId>{5940675A-B579-460E-94D1-54222C63F5DA}</a:tableStyleId>
              </a:tblPr>
              <a:tblGrid>
                <a:gridCol w="2549322"/>
                <a:gridCol w="2633133"/>
                <a:gridCol w="2726267"/>
              </a:tblGrid>
              <a:tr h="148754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はんだごて</a:t>
                      </a:r>
                      <a:endParaRPr kumimoji="1"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ニッパー</a:t>
                      </a:r>
                      <a:endParaRPr kumimoji="1"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ドライバー</a:t>
                      </a:r>
                    </a:p>
                    <a:p>
                      <a:endParaRPr kumimoji="1"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1487541">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はんだごて台</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ラジオペンチ</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精密ドライバー</a:t>
                      </a:r>
                    </a:p>
                    <a:p>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1487541">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はんだ</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gridSpan="2">
                  <a:txBody>
                    <a:bodyPr/>
                    <a:lstStyle/>
                    <a:p>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lnR w="12700" cmpd="sng">
                      <a:noFill/>
                    </a:lnR>
                    <a:lnB w="12700" cmpd="sng">
                      <a:noFill/>
                    </a:lnB>
                  </a:tcPr>
                </a:tc>
                <a:tc hMerge="1">
                  <a:txBody>
                    <a:bodyPr/>
                    <a:lstStyle/>
                    <a:p>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sp>
        <p:nvSpPr>
          <p:cNvPr id="14" name="タイトル 1"/>
          <p:cNvSpPr>
            <a:spLocks noGrp="1"/>
          </p:cNvSpPr>
          <p:nvPr>
            <p:ph type="title" idx="4294967295"/>
          </p:nvPr>
        </p:nvSpPr>
        <p:spPr>
          <a:xfrm>
            <a:off x="838200" y="365125"/>
            <a:ext cx="3398838" cy="730250"/>
          </a:xfrm>
        </p:spPr>
        <p:txBody>
          <a:body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必要な工具</a:t>
            </a:r>
          </a:p>
        </p:txBody>
      </p:sp>
      <p:cxnSp>
        <p:nvCxnSpPr>
          <p:cNvPr id="21" name="直線コネクタ 20"/>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20" name="グループ化 19"/>
          <p:cNvGrpSpPr/>
          <p:nvPr/>
        </p:nvGrpSpPr>
        <p:grpSpPr>
          <a:xfrm>
            <a:off x="-8757" y="365125"/>
            <a:ext cx="477794" cy="5189823"/>
            <a:chOff x="-8757" y="365125"/>
            <a:chExt cx="477794" cy="5189823"/>
          </a:xfrm>
        </p:grpSpPr>
        <p:sp>
          <p:nvSpPr>
            <p:cNvPr id="25" name="片側の 2 つの角を丸めた四角形 24"/>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テキスト ボックス 2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片側の 2 つの角を丸めた四角形 27"/>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片側の 2 つの角を丸めた四角形 29"/>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33" name="片側の 2 つの角を丸めた四角形 3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テキスト ボックス 3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片側の 2 つの角を丸めた四角形 34"/>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片側の 2 つの角を丸めた四角形 35"/>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9" name="コンテンツ プレースホルダー 2"/>
          <p:cNvSpPr txBox="1">
            <a:spLocks/>
          </p:cNvSpPr>
          <p:nvPr/>
        </p:nvSpPr>
        <p:spPr>
          <a:xfrm>
            <a:off x="6983522" y="2037310"/>
            <a:ext cx="1061977" cy="2720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No2:M3</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用</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63" name="図 6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51094" y="1784307"/>
            <a:ext cx="1075168" cy="1198230"/>
          </a:xfrm>
          <a:prstGeom prst="rect">
            <a:avLst/>
          </a:prstGeom>
        </p:spPr>
      </p:pic>
      <p:pic>
        <p:nvPicPr>
          <p:cNvPr id="39" name="図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85062" y="3579639"/>
            <a:ext cx="1133797" cy="753717"/>
          </a:xfrm>
          <a:prstGeom prst="rect">
            <a:avLst/>
          </a:prstGeom>
        </p:spPr>
      </p:pic>
      <p:pic>
        <p:nvPicPr>
          <p:cNvPr id="40" name="図 3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60235" y="1771430"/>
            <a:ext cx="1230427" cy="1223985"/>
          </a:xfrm>
          <a:prstGeom prst="rect">
            <a:avLst/>
          </a:prstGeom>
        </p:spPr>
      </p:pic>
      <p:pic>
        <p:nvPicPr>
          <p:cNvPr id="41" name="図 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58377" y="5214973"/>
            <a:ext cx="721068" cy="470262"/>
          </a:xfrm>
          <a:prstGeom prst="rect">
            <a:avLst/>
          </a:prstGeom>
        </p:spPr>
      </p:pic>
      <p:pic>
        <p:nvPicPr>
          <p:cNvPr id="42" name="図 4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17287" y="1830557"/>
            <a:ext cx="1101587" cy="1120913"/>
          </a:xfrm>
          <a:prstGeom prst="rect">
            <a:avLst/>
          </a:prstGeom>
        </p:spPr>
      </p:pic>
      <p:pic>
        <p:nvPicPr>
          <p:cNvPr id="43" name="図 4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91519" y="3310193"/>
            <a:ext cx="1127355" cy="1159565"/>
          </a:xfrm>
          <a:prstGeom prst="rect">
            <a:avLst/>
          </a:prstGeom>
        </p:spPr>
      </p:pic>
      <p:grpSp>
        <p:nvGrpSpPr>
          <p:cNvPr id="26" name="グループ化 25"/>
          <p:cNvGrpSpPr/>
          <p:nvPr/>
        </p:nvGrpSpPr>
        <p:grpSpPr>
          <a:xfrm rot="2879342">
            <a:off x="8711412" y="3454747"/>
            <a:ext cx="154531" cy="897010"/>
            <a:chOff x="5952559" y="2573669"/>
            <a:chExt cx="408174" cy="2697950"/>
          </a:xfrm>
        </p:grpSpPr>
        <p:sp>
          <p:nvSpPr>
            <p:cNvPr id="31" name="台形 30"/>
            <p:cNvSpPr/>
            <p:nvPr/>
          </p:nvSpPr>
          <p:spPr>
            <a:xfrm>
              <a:off x="5952559" y="2573669"/>
              <a:ext cx="408174" cy="308113"/>
            </a:xfrm>
            <a:prstGeom prst="trapezoid">
              <a:avLst/>
            </a:prstGeom>
            <a:solidFill>
              <a:schemeClr val="accent4">
                <a:lumMod val="60000"/>
                <a:lumOff val="40000"/>
              </a:schemeClr>
            </a:solidFill>
            <a:ln w="19050">
              <a:solidFill>
                <a:schemeClr val="tx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kumimoji="1" lang="ja-JP" altLang="en-US"/>
            </a:p>
          </p:txBody>
        </p:sp>
        <p:sp>
          <p:nvSpPr>
            <p:cNvPr id="45" name="台形 44"/>
            <p:cNvSpPr/>
            <p:nvPr/>
          </p:nvSpPr>
          <p:spPr>
            <a:xfrm rot="10800000">
              <a:off x="5952560" y="2892688"/>
              <a:ext cx="408173" cy="1672336"/>
            </a:xfrm>
            <a:prstGeom prst="trapezoid">
              <a:avLst/>
            </a:prstGeom>
            <a:solidFill>
              <a:schemeClr val="tx1">
                <a:lumMod val="50000"/>
                <a:lumOff val="50000"/>
              </a:schemeClr>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6" name="グループ化 45"/>
            <p:cNvGrpSpPr/>
            <p:nvPr/>
          </p:nvGrpSpPr>
          <p:grpSpPr>
            <a:xfrm>
              <a:off x="6096000" y="4565946"/>
              <a:ext cx="116210" cy="705673"/>
              <a:chOff x="5289677" y="5607174"/>
              <a:chExt cx="116210" cy="705673"/>
            </a:xfrm>
          </p:grpSpPr>
          <p:sp>
            <p:nvSpPr>
              <p:cNvPr id="47" name="ホームベース 46"/>
              <p:cNvSpPr/>
              <p:nvPr/>
            </p:nvSpPr>
            <p:spPr>
              <a:xfrm rot="5400000">
                <a:off x="4994945" y="5901906"/>
                <a:ext cx="705673" cy="116210"/>
              </a:xfrm>
              <a:prstGeom prst="homePlat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8" name="直線コネクタ 47"/>
              <p:cNvCxnSpPr/>
              <p:nvPr/>
            </p:nvCxnSpPr>
            <p:spPr>
              <a:xfrm>
                <a:off x="5292053" y="6172636"/>
                <a:ext cx="42777" cy="0"/>
              </a:xfrm>
              <a:prstGeom prst="line">
                <a:avLst/>
              </a:prstGeom>
            </p:spPr>
            <p:style>
              <a:lnRef idx="1">
                <a:schemeClr val="dk1"/>
              </a:lnRef>
              <a:fillRef idx="0">
                <a:schemeClr val="dk1"/>
              </a:fillRef>
              <a:effectRef idx="0">
                <a:schemeClr val="dk1"/>
              </a:effectRef>
              <a:fontRef idx="minor">
                <a:schemeClr val="tx1"/>
              </a:fontRef>
            </p:style>
          </p:cxnSp>
          <p:cxnSp>
            <p:nvCxnSpPr>
              <p:cNvPr id="49" name="直線コネクタ 48"/>
              <p:cNvCxnSpPr/>
              <p:nvPr/>
            </p:nvCxnSpPr>
            <p:spPr>
              <a:xfrm>
                <a:off x="5334830" y="6172636"/>
                <a:ext cx="0" cy="125791"/>
              </a:xfrm>
              <a:prstGeom prst="line">
                <a:avLst/>
              </a:prstGeom>
            </p:spPr>
            <p:style>
              <a:lnRef idx="1">
                <a:schemeClr val="dk1"/>
              </a:lnRef>
              <a:fillRef idx="0">
                <a:schemeClr val="dk1"/>
              </a:fillRef>
              <a:effectRef idx="0">
                <a:schemeClr val="dk1"/>
              </a:effectRef>
              <a:fontRef idx="minor">
                <a:schemeClr val="tx1"/>
              </a:fontRef>
            </p:style>
          </p:cxnSp>
          <p:cxnSp>
            <p:nvCxnSpPr>
              <p:cNvPr id="50" name="直線コネクタ 49"/>
              <p:cNvCxnSpPr/>
              <p:nvPr/>
            </p:nvCxnSpPr>
            <p:spPr>
              <a:xfrm flipH="1">
                <a:off x="5363110" y="6172635"/>
                <a:ext cx="42777" cy="0"/>
              </a:xfrm>
              <a:prstGeom prst="line">
                <a:avLst/>
              </a:prstGeom>
            </p:spPr>
            <p:style>
              <a:lnRef idx="1">
                <a:schemeClr val="dk1"/>
              </a:lnRef>
              <a:fillRef idx="0">
                <a:schemeClr val="dk1"/>
              </a:fillRef>
              <a:effectRef idx="0">
                <a:schemeClr val="dk1"/>
              </a:effectRef>
              <a:fontRef idx="minor">
                <a:schemeClr val="tx1"/>
              </a:fontRef>
            </p:style>
          </p:cxnSp>
          <p:cxnSp>
            <p:nvCxnSpPr>
              <p:cNvPr id="51" name="直線コネクタ 50"/>
              <p:cNvCxnSpPr/>
              <p:nvPr/>
            </p:nvCxnSpPr>
            <p:spPr>
              <a:xfrm flipH="1">
                <a:off x="5360675" y="6172635"/>
                <a:ext cx="0" cy="125791"/>
              </a:xfrm>
              <a:prstGeom prst="line">
                <a:avLst/>
              </a:prstGeom>
            </p:spPr>
            <p:style>
              <a:lnRef idx="1">
                <a:schemeClr val="dk1"/>
              </a:lnRef>
              <a:fillRef idx="0">
                <a:schemeClr val="dk1"/>
              </a:fillRef>
              <a:effectRef idx="0">
                <a:schemeClr val="dk1"/>
              </a:effectRef>
              <a:fontRef idx="minor">
                <a:schemeClr val="tx1"/>
              </a:fontRef>
            </p:style>
          </p:cxnSp>
        </p:grpSp>
      </p:grpSp>
      <p:sp>
        <p:nvSpPr>
          <p:cNvPr id="52" name="コンテンツ プレースホルダー 2"/>
          <p:cNvSpPr txBox="1">
            <a:spLocks/>
          </p:cNvSpPr>
          <p:nvPr/>
        </p:nvSpPr>
        <p:spPr>
          <a:xfrm>
            <a:off x="6916204" y="3548448"/>
            <a:ext cx="1061977" cy="2720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M1.7</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ねじをまわすために使います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9571584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rotWithShape="1">
          <a:blip r:embed="rId2" cstate="print">
            <a:lum bright="15000" contrast="15000"/>
            <a:extLst>
              <a:ext uri="{28A0092B-C50C-407E-A947-70E740481C1C}">
                <a14:useLocalDpi xmlns:a14="http://schemas.microsoft.com/office/drawing/2010/main" val="0"/>
              </a:ext>
            </a:extLst>
          </a:blip>
          <a:srcRect l="22812" t="10436" r="22306" b="23422"/>
          <a:stretch/>
        </p:blipFill>
        <p:spPr>
          <a:xfrm>
            <a:off x="3161110" y="1613716"/>
            <a:ext cx="4358182" cy="3515957"/>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dirty="0" smtClean="0">
                <a:latin typeface="Meiryo UI" panose="020B0604030504040204" pitchFamily="50" charset="-128"/>
                <a:ea typeface="Meiryo UI" panose="020B0604030504040204" pitchFamily="50" charset="-128"/>
                <a:cs typeface="Meiryo UI" panose="020B0604030504040204" pitchFamily="50" charset="-128"/>
              </a:rPr>
              <a:t>AM/FM DSP</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ラジオの構造</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26" name="テキスト ボックス 25"/>
          <p:cNvSpPr txBox="1"/>
          <p:nvPr/>
        </p:nvSpPr>
        <p:spPr>
          <a:xfrm>
            <a:off x="2172768" y="5391570"/>
            <a:ext cx="1021433" cy="338554"/>
          </a:xfrm>
          <a:prstGeom prst="rect">
            <a:avLst/>
          </a:prstGeom>
          <a:noFill/>
        </p:spPr>
        <p:txBody>
          <a:bodyPr wrap="none" rtlCol="0">
            <a:spAutoFit/>
          </a:bodyPr>
          <a:lstStyle/>
          <a:p>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増幅用</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I</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C</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テキスト ボックス 26"/>
          <p:cNvSpPr txBox="1"/>
          <p:nvPr/>
        </p:nvSpPr>
        <p:spPr>
          <a:xfrm>
            <a:off x="663696" y="3672991"/>
            <a:ext cx="1972015" cy="584775"/>
          </a:xfrm>
          <a:prstGeom prst="rect">
            <a:avLst/>
          </a:prstGeom>
          <a:noFill/>
        </p:spPr>
        <p:txBody>
          <a:bodyPr wrap="none" rtlCol="0">
            <a:spAutoFit/>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電源スイッチ・</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音量調整用ボリューム</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テキスト ボックス 27"/>
          <p:cNvSpPr txBox="1"/>
          <p:nvPr/>
        </p:nvSpPr>
        <p:spPr>
          <a:xfrm>
            <a:off x="9125556" y="2901333"/>
            <a:ext cx="877163" cy="338554"/>
          </a:xfrm>
          <a:prstGeom prst="rect">
            <a:avLst/>
          </a:prstGeom>
          <a:noFill/>
        </p:spPr>
        <p:txBody>
          <a:bodyPr wrap="none" rtlCol="0">
            <a:spAutoFit/>
          </a:bodyPr>
          <a:lstStyle/>
          <a:p>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ラジオ</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I</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C</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7" name="直線コネクタ 76"/>
          <p:cNvCxnSpPr>
            <a:stCxn id="27" idx="3"/>
          </p:cNvCxnSpPr>
          <p:nvPr/>
        </p:nvCxnSpPr>
        <p:spPr>
          <a:xfrm>
            <a:off x="2635711" y="3965379"/>
            <a:ext cx="733160" cy="20641"/>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grpSp>
        <p:nvGrpSpPr>
          <p:cNvPr id="69" name="グループ化 68"/>
          <p:cNvGrpSpPr/>
          <p:nvPr/>
        </p:nvGrpSpPr>
        <p:grpSpPr>
          <a:xfrm>
            <a:off x="-8757" y="365125"/>
            <a:ext cx="477794" cy="5189823"/>
            <a:chOff x="-8757" y="365125"/>
            <a:chExt cx="477794" cy="5189823"/>
          </a:xfrm>
        </p:grpSpPr>
        <p:sp>
          <p:nvSpPr>
            <p:cNvPr id="70" name="片側の 2 つの角を丸めた四角形 69"/>
            <p:cNvSpPr/>
            <p:nvPr/>
          </p:nvSpPr>
          <p:spPr>
            <a:xfrm rot="5400000">
              <a:off x="-202347" y="1423688"/>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テキスト ボックス 71"/>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片側の 2 つの角を丸めた四角形 7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テキスト ボックス 7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8" name="片側の 2 つの角を丸めた四角形 77"/>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81" name="片側の 2 つの角を丸めた四角形 8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テキスト ボックス 8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4" name="片側の 2 つの角を丸めた四角形 83"/>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片側の 2 つの角を丸めた四角形 8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テキスト ボックス 8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テキスト ボックス 8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59" name="テキスト ボックス 58"/>
          <p:cNvSpPr txBox="1"/>
          <p:nvPr/>
        </p:nvSpPr>
        <p:spPr>
          <a:xfrm>
            <a:off x="6624121" y="5393827"/>
            <a:ext cx="809837" cy="338554"/>
          </a:xfrm>
          <a:prstGeom prst="rect">
            <a:avLst/>
          </a:prstGeom>
          <a:noFill/>
        </p:spPr>
        <p:txBody>
          <a:bodyPr wrap="none" rtlCol="0">
            <a:spAutoFit/>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スピーカ</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a:off x="1380869" y="2334613"/>
            <a:ext cx="1370888" cy="307777"/>
          </a:xfrm>
          <a:prstGeom prst="rect">
            <a:avLst/>
          </a:prstGeom>
          <a:noFill/>
        </p:spPr>
        <p:txBody>
          <a:bodyPr wrap="non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チューニングツマミ</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a:off x="5226659" y="1613716"/>
            <a:ext cx="1306768" cy="307777"/>
          </a:xfrm>
          <a:prstGeom prst="rect">
            <a:avLst/>
          </a:prstGeom>
          <a:noFill/>
        </p:spPr>
        <p:txBody>
          <a:bodyPr wrap="none" rtlCol="0">
            <a:spAutoFit/>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AM</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バー</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アンテナ</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8" name="直線コネクタ 57"/>
          <p:cNvCxnSpPr>
            <a:stCxn id="51" idx="2"/>
          </p:cNvCxnSpPr>
          <p:nvPr/>
        </p:nvCxnSpPr>
        <p:spPr>
          <a:xfrm flipH="1">
            <a:off x="5444075" y="1921493"/>
            <a:ext cx="435968" cy="567009"/>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1" name="直線コネクタ 60"/>
          <p:cNvCxnSpPr>
            <a:stCxn id="50" idx="3"/>
          </p:cNvCxnSpPr>
          <p:nvPr/>
        </p:nvCxnSpPr>
        <p:spPr>
          <a:xfrm>
            <a:off x="2751757" y="2488502"/>
            <a:ext cx="704333" cy="253402"/>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 name="直線コネクタ 5"/>
          <p:cNvCxnSpPr>
            <a:stCxn id="59" idx="0"/>
          </p:cNvCxnSpPr>
          <p:nvPr/>
        </p:nvCxnSpPr>
        <p:spPr>
          <a:xfrm flipH="1" flipV="1">
            <a:off x="6289716" y="4027614"/>
            <a:ext cx="739324" cy="1366213"/>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68" name="直線コネクタ 67"/>
          <p:cNvCxnSpPr>
            <a:stCxn id="62" idx="0"/>
          </p:cNvCxnSpPr>
          <p:nvPr/>
        </p:nvCxnSpPr>
        <p:spPr>
          <a:xfrm flipH="1" flipV="1">
            <a:off x="4583389" y="3598362"/>
            <a:ext cx="474054" cy="1787310"/>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71" name="直線コネクタ 70"/>
          <p:cNvCxnSpPr>
            <a:stCxn id="28" idx="1"/>
          </p:cNvCxnSpPr>
          <p:nvPr/>
        </p:nvCxnSpPr>
        <p:spPr>
          <a:xfrm flipH="1" flipV="1">
            <a:off x="5155660" y="3049438"/>
            <a:ext cx="3969896" cy="21172"/>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cxnSp>
        <p:nvCxnSpPr>
          <p:cNvPr id="90" name="直線コネクタ 89"/>
          <p:cNvCxnSpPr/>
          <p:nvPr/>
        </p:nvCxnSpPr>
        <p:spPr>
          <a:xfrm>
            <a:off x="3682337" y="1957934"/>
            <a:ext cx="1348182" cy="1413760"/>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91" name="テキスト ボックス 90"/>
          <p:cNvSpPr txBox="1"/>
          <p:nvPr/>
        </p:nvSpPr>
        <p:spPr>
          <a:xfrm>
            <a:off x="3247354" y="1619380"/>
            <a:ext cx="800219" cy="338554"/>
          </a:xfrm>
          <a:prstGeom prst="rect">
            <a:avLst/>
          </a:prstGeom>
          <a:noFill/>
        </p:spPr>
        <p:txBody>
          <a:bodyPr wrap="none" rtlCol="0">
            <a:spAutoFit/>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発振子</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a:off x="8531054" y="1612670"/>
            <a:ext cx="987771" cy="307777"/>
          </a:xfrm>
          <a:prstGeom prst="rect">
            <a:avLst/>
          </a:prstGeom>
          <a:noFill/>
        </p:spPr>
        <p:txBody>
          <a:bodyPr wrap="none" rtlCol="0">
            <a:spAutoFit/>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FM</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アンテナ</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2" name="直線コネクタ 51"/>
          <p:cNvCxnSpPr>
            <a:stCxn id="26" idx="3"/>
          </p:cNvCxnSpPr>
          <p:nvPr/>
        </p:nvCxnSpPr>
        <p:spPr>
          <a:xfrm flipV="1">
            <a:off x="3194201" y="4442431"/>
            <a:ext cx="1142766" cy="1118416"/>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62" name="テキスト ボックス 61"/>
          <p:cNvSpPr txBox="1"/>
          <p:nvPr/>
        </p:nvSpPr>
        <p:spPr>
          <a:xfrm>
            <a:off x="4229331" y="5385672"/>
            <a:ext cx="1656223" cy="338554"/>
          </a:xfrm>
          <a:prstGeom prst="rect">
            <a:avLst/>
          </a:prstGeom>
          <a:noFill/>
        </p:spPr>
        <p:txBody>
          <a:bodyPr wrap="none" rtlCol="0">
            <a:spAutoFit/>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バンド選択スイッチ</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角丸四角形 33"/>
          <p:cNvSpPr/>
          <p:nvPr/>
        </p:nvSpPr>
        <p:spPr>
          <a:xfrm>
            <a:off x="8688633" y="2785284"/>
            <a:ext cx="2022685" cy="2203293"/>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89" name="直線コネクタ 88"/>
          <p:cNvCxnSpPr>
            <a:stCxn id="54" idx="1"/>
          </p:cNvCxnSpPr>
          <p:nvPr/>
        </p:nvCxnSpPr>
        <p:spPr>
          <a:xfrm flipH="1">
            <a:off x="6974492" y="1766559"/>
            <a:ext cx="1556562" cy="325875"/>
          </a:xfrm>
          <a:prstGeom prst="line">
            <a:avLst/>
          </a:prstGeom>
          <a:ln w="19050">
            <a:solidFill>
              <a:srgbClr val="C00000"/>
            </a:solidFill>
            <a:tailEnd type="oval"/>
          </a:ln>
        </p:spPr>
        <p:style>
          <a:lnRef idx="1">
            <a:schemeClr val="accent1"/>
          </a:lnRef>
          <a:fillRef idx="0">
            <a:schemeClr val="accent1"/>
          </a:fillRef>
          <a:effectRef idx="0">
            <a:schemeClr val="accent1"/>
          </a:effectRef>
          <a:fontRef idx="minor">
            <a:schemeClr val="tx1"/>
          </a:fontRef>
        </p:style>
      </p:cxnSp>
      <p:pic>
        <p:nvPicPr>
          <p:cNvPr id="4" name="図 3"/>
          <p:cNvPicPr>
            <a:picLocks noChangeAspect="1"/>
          </p:cNvPicPr>
          <p:nvPr/>
        </p:nvPicPr>
        <p:blipFill rotWithShape="1">
          <a:blip r:embed="rId3" cstate="print">
            <a:extLst>
              <a:ext uri="{28A0092B-C50C-407E-A947-70E740481C1C}">
                <a14:useLocalDpi xmlns:a14="http://schemas.microsoft.com/office/drawing/2010/main" val="0"/>
              </a:ext>
            </a:extLst>
          </a:blip>
          <a:srcRect l="40993" t="37021" r="43475" b="45106"/>
          <a:stretch/>
        </p:blipFill>
        <p:spPr>
          <a:xfrm>
            <a:off x="9024940" y="3163374"/>
            <a:ext cx="1420239" cy="1225686"/>
          </a:xfrm>
          <a:prstGeom prst="rect">
            <a:avLst/>
          </a:prstGeom>
          <a:ln>
            <a:noFill/>
          </a:ln>
          <a:effectLst>
            <a:softEdge rad="112500"/>
          </a:effectLst>
        </p:spPr>
      </p:pic>
      <p:sp>
        <p:nvSpPr>
          <p:cNvPr id="41" name="テキスト ボックス 40"/>
          <p:cNvSpPr txBox="1"/>
          <p:nvPr/>
        </p:nvSpPr>
        <p:spPr>
          <a:xfrm>
            <a:off x="8934234" y="4412976"/>
            <a:ext cx="1680268" cy="461665"/>
          </a:xfrm>
          <a:prstGeom prst="rect">
            <a:avLst/>
          </a:prstGeom>
          <a:noFill/>
        </p:spPr>
        <p:txBody>
          <a:bodyPr wrap="none" rtlCol="0">
            <a:spAutoFit/>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基板ウラ面に、あらかじめ</a:t>
            </a:r>
            <a:endPar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取りつけ済み。</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4048050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5025908" y="4790849"/>
            <a:ext cx="6327891" cy="1672683"/>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kumimoji="1" lang="ja-JP" altLang="en-US"/>
          </a:p>
        </p:txBody>
      </p:sp>
      <p:sp>
        <p:nvSpPr>
          <p:cNvPr id="3" name="正方形/長方形 2"/>
          <p:cNvSpPr/>
          <p:nvPr/>
        </p:nvSpPr>
        <p:spPr>
          <a:xfrm>
            <a:off x="704082" y="4794619"/>
            <a:ext cx="4213606" cy="1672683"/>
          </a:xfrm>
          <a:prstGeom prst="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kumimoji="1" lang="ja-JP" altLang="en-US"/>
          </a:p>
        </p:txBody>
      </p:sp>
      <p:sp>
        <p:nvSpPr>
          <p:cNvPr id="4"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はんだづけ　（はんだづけの方法）</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コンテンツ プレースホルダー 2"/>
          <p:cNvSpPr txBox="1">
            <a:spLocks/>
          </p:cNvSpPr>
          <p:nvPr/>
        </p:nvSpPr>
        <p:spPr>
          <a:xfrm>
            <a:off x="838200" y="1393397"/>
            <a:ext cx="2048219" cy="410689"/>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はんだづけとは</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 name="直線コネクタ 5"/>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7" name="コンテンツ プレースホルダー 2"/>
          <p:cNvSpPr txBox="1">
            <a:spLocks/>
          </p:cNvSpPr>
          <p:nvPr/>
        </p:nvSpPr>
        <p:spPr>
          <a:xfrm>
            <a:off x="838199" y="2182045"/>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はんだづけの方法</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a:off x="3080579" y="1398242"/>
            <a:ext cx="8273220" cy="800219"/>
          </a:xfrm>
          <a:prstGeom prst="rect">
            <a:avLst/>
          </a:prstGeom>
          <a:noFill/>
        </p:spPr>
        <p:txBody>
          <a:bodyPr wrap="square" rtlCol="0">
            <a:noAutofit/>
          </a:bodyPr>
          <a:lstStyle/>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電子</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部品間で電気が流れるように、</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また</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物理</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的</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に接合が外れないように固定</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する</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こと</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です。</a:t>
            </a:r>
            <a:endParaRPr lang="ja-JP"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電気が流れるように接合すること』ですから、単に固定するだけではダメです。</a:t>
            </a:r>
          </a:p>
          <a:p>
            <a:endParaRPr kumimoji="1" lang="ja-JP" altLang="en-US"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9" name="図 8"/>
          <p:cNvPicPr/>
          <p:nvPr/>
        </p:nvPicPr>
        <p:blipFill>
          <a:blip r:embed="rId2">
            <a:extLst>
              <a:ext uri="{28A0092B-C50C-407E-A947-70E740481C1C}">
                <a14:useLocalDpi xmlns:a14="http://schemas.microsoft.com/office/drawing/2010/main" val="0"/>
              </a:ext>
            </a:extLst>
          </a:blip>
          <a:srcRect/>
          <a:stretch>
            <a:fillRect/>
          </a:stretch>
        </p:blipFill>
        <p:spPr bwMode="auto">
          <a:xfrm>
            <a:off x="1238123" y="2680566"/>
            <a:ext cx="1242695" cy="1152525"/>
          </a:xfrm>
          <a:prstGeom prst="rect">
            <a:avLst/>
          </a:prstGeom>
          <a:noFill/>
          <a:ln>
            <a:noFill/>
          </a:ln>
        </p:spPr>
      </p:pic>
      <p:pic>
        <p:nvPicPr>
          <p:cNvPr id="10" name="図 9"/>
          <p:cNvPicPr/>
          <p:nvPr/>
        </p:nvPicPr>
        <p:blipFill>
          <a:blip r:embed="rId3">
            <a:extLst>
              <a:ext uri="{28A0092B-C50C-407E-A947-70E740481C1C}">
                <a14:useLocalDpi xmlns:a14="http://schemas.microsoft.com/office/drawing/2010/main" val="0"/>
              </a:ext>
            </a:extLst>
          </a:blip>
          <a:srcRect/>
          <a:stretch>
            <a:fillRect/>
          </a:stretch>
        </p:blipFill>
        <p:spPr bwMode="auto">
          <a:xfrm>
            <a:off x="3488574" y="2680567"/>
            <a:ext cx="1537335" cy="1200150"/>
          </a:xfrm>
          <a:prstGeom prst="rect">
            <a:avLst/>
          </a:prstGeom>
          <a:noFill/>
          <a:ln>
            <a:noFill/>
          </a:ln>
        </p:spPr>
      </p:pic>
      <p:pic>
        <p:nvPicPr>
          <p:cNvPr id="11" name="図 10"/>
          <p:cNvPicPr/>
          <p:nvPr/>
        </p:nvPicPr>
        <p:blipFill>
          <a:blip r:embed="rId4">
            <a:extLst>
              <a:ext uri="{28A0092B-C50C-407E-A947-70E740481C1C}">
                <a14:useLocalDpi xmlns:a14="http://schemas.microsoft.com/office/drawing/2010/main" val="0"/>
              </a:ext>
            </a:extLst>
          </a:blip>
          <a:srcRect/>
          <a:stretch>
            <a:fillRect/>
          </a:stretch>
        </p:blipFill>
        <p:spPr bwMode="auto">
          <a:xfrm>
            <a:off x="6033665" y="2680567"/>
            <a:ext cx="1616710" cy="1152525"/>
          </a:xfrm>
          <a:prstGeom prst="rect">
            <a:avLst/>
          </a:prstGeom>
          <a:noFill/>
          <a:ln>
            <a:noFill/>
          </a:ln>
        </p:spPr>
      </p:pic>
      <p:pic>
        <p:nvPicPr>
          <p:cNvPr id="12" name="図 11"/>
          <p:cNvPicPr/>
          <p:nvPr/>
        </p:nvPicPr>
        <p:blipFill rotWithShape="1">
          <a:blip r:embed="rId5" cstate="print">
            <a:extLst>
              <a:ext uri="{28A0092B-C50C-407E-A947-70E740481C1C}">
                <a14:useLocalDpi xmlns:a14="http://schemas.microsoft.com/office/drawing/2010/main" val="0"/>
              </a:ext>
            </a:extLst>
          </a:blip>
          <a:srcRect t="15473" r="32035"/>
          <a:stretch/>
        </p:blipFill>
        <p:spPr bwMode="auto">
          <a:xfrm>
            <a:off x="8658130" y="2680567"/>
            <a:ext cx="1266825" cy="1174750"/>
          </a:xfrm>
          <a:prstGeom prst="rect">
            <a:avLst/>
          </a:prstGeom>
          <a:noFill/>
          <a:ln>
            <a:noFill/>
          </a:ln>
          <a:extLst>
            <a:ext uri="{53640926-AAD7-44D8-BBD7-CCE9431645EC}">
              <a14:shadowObscured xmlns:a14="http://schemas.microsoft.com/office/drawing/2010/main"/>
            </a:ext>
          </a:extLst>
        </p:spPr>
      </p:pic>
      <p:pic>
        <p:nvPicPr>
          <p:cNvPr id="13" name="図 12"/>
          <p:cNvPicPr/>
          <p:nvPr/>
        </p:nvPicPr>
        <p:blipFill rotWithShape="1">
          <a:blip r:embed="rId6" cstate="print">
            <a:extLst>
              <a:ext uri="{28A0092B-C50C-407E-A947-70E740481C1C}">
                <a14:useLocalDpi xmlns:a14="http://schemas.microsoft.com/office/drawing/2010/main" val="0"/>
              </a:ext>
            </a:extLst>
          </a:blip>
          <a:srcRect l="26619" t="24016" b="1"/>
          <a:stretch/>
        </p:blipFill>
        <p:spPr bwMode="auto">
          <a:xfrm>
            <a:off x="1348821" y="5354318"/>
            <a:ext cx="1253129" cy="815283"/>
          </a:xfrm>
          <a:prstGeom prst="rect">
            <a:avLst/>
          </a:prstGeom>
          <a:noFill/>
          <a:ln>
            <a:noFill/>
          </a:ln>
          <a:extLst>
            <a:ext uri="{53640926-AAD7-44D8-BBD7-CCE9431645EC}">
              <a14:shadowObscured xmlns:a14="http://schemas.microsoft.com/office/drawing/2010/main"/>
            </a:ext>
          </a:extLst>
        </p:spPr>
      </p:pic>
      <p:pic>
        <p:nvPicPr>
          <p:cNvPr id="14" name="図 13"/>
          <p:cNvPicPr/>
          <p:nvPr/>
        </p:nvPicPr>
        <p:blipFill rotWithShape="1">
          <a:blip r:embed="rId7" cstate="print">
            <a:extLst>
              <a:ext uri="{28A0092B-C50C-407E-A947-70E740481C1C}">
                <a14:useLocalDpi xmlns:a14="http://schemas.microsoft.com/office/drawing/2010/main" val="0"/>
              </a:ext>
            </a:extLst>
          </a:blip>
          <a:srcRect r="59135" b="18313"/>
          <a:stretch/>
        </p:blipFill>
        <p:spPr bwMode="auto">
          <a:xfrm>
            <a:off x="7368908" y="5155441"/>
            <a:ext cx="1233744" cy="943498"/>
          </a:xfrm>
          <a:prstGeom prst="rect">
            <a:avLst/>
          </a:prstGeom>
          <a:noFill/>
          <a:ln>
            <a:noFill/>
          </a:ln>
          <a:extLst>
            <a:ext uri="{53640926-AAD7-44D8-BBD7-CCE9431645EC}">
              <a14:shadowObscured xmlns:a14="http://schemas.microsoft.com/office/drawing/2010/main"/>
            </a:ext>
          </a:extLst>
        </p:spPr>
      </p:pic>
      <p:pic>
        <p:nvPicPr>
          <p:cNvPr id="15" name="図 14"/>
          <p:cNvPicPr/>
          <p:nvPr/>
        </p:nvPicPr>
        <p:blipFill rotWithShape="1">
          <a:blip r:embed="rId8" cstate="print">
            <a:extLst>
              <a:ext uri="{28A0092B-C50C-407E-A947-70E740481C1C}">
                <a14:useLocalDpi xmlns:a14="http://schemas.microsoft.com/office/drawing/2010/main" val="0"/>
              </a:ext>
            </a:extLst>
          </a:blip>
          <a:srcRect r="59471" b="23376"/>
          <a:stretch/>
        </p:blipFill>
        <p:spPr bwMode="auto">
          <a:xfrm>
            <a:off x="5418231" y="5227391"/>
            <a:ext cx="1295879" cy="826605"/>
          </a:xfrm>
          <a:prstGeom prst="rect">
            <a:avLst/>
          </a:prstGeom>
          <a:noFill/>
          <a:ln>
            <a:noFill/>
          </a:ln>
          <a:extLst>
            <a:ext uri="{53640926-AAD7-44D8-BBD7-CCE9431645EC}">
              <a14:shadowObscured xmlns:a14="http://schemas.microsoft.com/office/drawing/2010/main"/>
            </a:ext>
          </a:extLst>
        </p:spPr>
      </p:pic>
      <p:pic>
        <p:nvPicPr>
          <p:cNvPr id="16" name="図 15"/>
          <p:cNvPicPr/>
          <p:nvPr/>
        </p:nvPicPr>
        <p:blipFill rotWithShape="1">
          <a:blip r:embed="rId9" cstate="print">
            <a:extLst>
              <a:ext uri="{28A0092B-C50C-407E-A947-70E740481C1C}">
                <a14:useLocalDpi xmlns:a14="http://schemas.microsoft.com/office/drawing/2010/main" val="0"/>
              </a:ext>
            </a:extLst>
          </a:blip>
          <a:srcRect l="30795" r="31032"/>
          <a:stretch/>
        </p:blipFill>
        <p:spPr bwMode="auto">
          <a:xfrm>
            <a:off x="9291542" y="5528387"/>
            <a:ext cx="1411193" cy="570552"/>
          </a:xfrm>
          <a:prstGeom prst="rect">
            <a:avLst/>
          </a:prstGeom>
          <a:noFill/>
          <a:ln>
            <a:noFill/>
          </a:ln>
          <a:extLst>
            <a:ext uri="{53640926-AAD7-44D8-BBD7-CCE9431645EC}">
              <a14:shadowObscured xmlns:a14="http://schemas.microsoft.com/office/drawing/2010/main"/>
            </a:ext>
          </a:extLst>
        </p:spPr>
      </p:pic>
      <p:sp>
        <p:nvSpPr>
          <p:cNvPr id="17" name="テキスト ボックス 16"/>
          <p:cNvSpPr txBox="1"/>
          <p:nvPr/>
        </p:nvSpPr>
        <p:spPr>
          <a:xfrm>
            <a:off x="838199" y="3983724"/>
            <a:ext cx="2185219" cy="800219"/>
          </a:xfrm>
          <a:prstGeom prst="rect">
            <a:avLst/>
          </a:prstGeom>
          <a:noFill/>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ランドと部品の足</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の両方に熱を加えます。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５</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６秒くらいが目安です。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a:off x="3443308" y="3983724"/>
            <a:ext cx="1846814" cy="800219"/>
          </a:xfrm>
          <a:prstGeom prst="rect">
            <a:avLst/>
          </a:prstGeom>
          <a:noFill/>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温めた部分にはんだを流し込みます。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a:off x="5715652" y="3983724"/>
            <a:ext cx="2523876" cy="800219"/>
          </a:xfrm>
          <a:prstGeom prst="rect">
            <a:avLst/>
          </a:prstGeom>
          <a:noFill/>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はんだが十分になじんだら、</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まず、はんだを外し、</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a:latin typeface="Meiryo UI" panose="020B0604030504040204" pitchFamily="50" charset="-128"/>
                <a:ea typeface="Meiryo UI" panose="020B0604030504040204" pitchFamily="50" charset="-128"/>
                <a:cs typeface="Meiryo UI" panose="020B0604030504040204" pitchFamily="50" charset="-128"/>
              </a:rPr>
              <a:t>次</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に、はんだごてを外します。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テキスト ボックス 19"/>
          <p:cNvSpPr txBox="1"/>
          <p:nvPr/>
        </p:nvSpPr>
        <p:spPr>
          <a:xfrm>
            <a:off x="8504751" y="3983724"/>
            <a:ext cx="2158333" cy="800219"/>
          </a:xfrm>
          <a:prstGeom prst="rect">
            <a:avLst/>
          </a:prstGeom>
          <a:noFill/>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最後に、部品の足を根元からニッパーで切ります。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テキスト ボックス 20"/>
          <p:cNvSpPr txBox="1"/>
          <p:nvPr/>
        </p:nvSpPr>
        <p:spPr>
          <a:xfrm>
            <a:off x="1956351" y="3589422"/>
            <a:ext cx="675145" cy="266760"/>
          </a:xfrm>
          <a:prstGeom prst="rect">
            <a:avLst/>
          </a:prstGeom>
          <a:noFill/>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ランド</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a:off x="704082" y="2816314"/>
            <a:ext cx="1047213" cy="274763"/>
          </a:xfrm>
          <a:prstGeom prst="rect">
            <a:avLst/>
          </a:prstGeom>
          <a:noFill/>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部品の足</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3" name="直線コネクタ 22"/>
          <p:cNvCxnSpPr/>
          <p:nvPr/>
        </p:nvCxnSpPr>
        <p:spPr>
          <a:xfrm flipH="1">
            <a:off x="1480782" y="3722802"/>
            <a:ext cx="475569" cy="5977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直線コネクタ 23"/>
          <p:cNvCxnSpPr>
            <a:stCxn id="22" idx="2"/>
          </p:cNvCxnSpPr>
          <p:nvPr/>
        </p:nvCxnSpPr>
        <p:spPr>
          <a:xfrm>
            <a:off x="1227689" y="3091077"/>
            <a:ext cx="204195" cy="189565"/>
          </a:xfrm>
          <a:prstGeom prst="line">
            <a:avLst/>
          </a:prstGeom>
        </p:spPr>
        <p:style>
          <a:lnRef idx="1">
            <a:schemeClr val="accent1"/>
          </a:lnRef>
          <a:fillRef idx="0">
            <a:schemeClr val="accent1"/>
          </a:fillRef>
          <a:effectRef idx="0">
            <a:schemeClr val="accent1"/>
          </a:effectRef>
          <a:fontRef idx="minor">
            <a:schemeClr val="tx1"/>
          </a:fontRef>
        </p:style>
      </p:cxnSp>
      <p:sp>
        <p:nvSpPr>
          <p:cNvPr id="25" name="右矢印 24"/>
          <p:cNvSpPr/>
          <p:nvPr/>
        </p:nvSpPr>
        <p:spPr>
          <a:xfrm>
            <a:off x="2835483" y="3238170"/>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右矢印 25"/>
          <p:cNvSpPr/>
          <p:nvPr/>
        </p:nvSpPr>
        <p:spPr>
          <a:xfrm>
            <a:off x="5228039" y="3185859"/>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右矢印 26"/>
          <p:cNvSpPr/>
          <p:nvPr/>
        </p:nvSpPr>
        <p:spPr>
          <a:xfrm>
            <a:off x="8006898" y="3164319"/>
            <a:ext cx="4491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コンテンツ プレースホルダー 2"/>
          <p:cNvSpPr txBox="1">
            <a:spLocks/>
          </p:cNvSpPr>
          <p:nvPr/>
        </p:nvSpPr>
        <p:spPr>
          <a:xfrm>
            <a:off x="838198" y="4811695"/>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2400" dirty="0" smtClean="0">
                <a:latin typeface="Meiryo UI" panose="020B0604030504040204" pitchFamily="50" charset="-128"/>
                <a:ea typeface="Meiryo UI" panose="020B0604030504040204" pitchFamily="50" charset="-128"/>
                <a:cs typeface="Meiryo UI" panose="020B0604030504040204" pitchFamily="50" charset="-128"/>
              </a:rPr>
              <a:t>Good!</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コンテンツ プレースホルダー 2"/>
          <p:cNvSpPr txBox="1">
            <a:spLocks/>
          </p:cNvSpPr>
          <p:nvPr/>
        </p:nvSpPr>
        <p:spPr>
          <a:xfrm>
            <a:off x="5051804" y="4835737"/>
            <a:ext cx="2494935" cy="41068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失敗例</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テキスト ボックス 29"/>
          <p:cNvSpPr txBox="1"/>
          <p:nvPr/>
        </p:nvSpPr>
        <p:spPr>
          <a:xfrm>
            <a:off x="2792594" y="5099840"/>
            <a:ext cx="1925323" cy="1384538"/>
          </a:xfrm>
          <a:prstGeom prst="rect">
            <a:avLst/>
          </a:prstGeom>
        </p:spPr>
        <p:txBody>
          <a:bodyPr wrap="square" rtlCol="0">
            <a:noAutofit/>
          </a:bodyPr>
          <a:lstStyle/>
          <a:p>
            <a:r>
              <a:rPr lang="ja-JP" altLang="en-US" sz="1400" dirty="0">
                <a:latin typeface="Meiryo UI" panose="020B0604030504040204" pitchFamily="50" charset="-128"/>
                <a:ea typeface="Meiryo UI" panose="020B0604030504040204" pitchFamily="50" charset="-128"/>
                <a:cs typeface="Meiryo UI" panose="020B0604030504040204" pitchFamily="50" charset="-128"/>
              </a:rPr>
              <a:t>ランド</a:t>
            </a:r>
            <a:r>
              <a:rPr lang="ja-JP" altLang="ja-JP" sz="1400" dirty="0" smtClean="0">
                <a:latin typeface="Meiryo UI" panose="020B0604030504040204" pitchFamily="50" charset="-128"/>
                <a:ea typeface="Meiryo UI" panose="020B0604030504040204" pitchFamily="50" charset="-128"/>
                <a:cs typeface="Meiryo UI" panose="020B0604030504040204" pitchFamily="50" charset="-128"/>
              </a:rPr>
              <a:t>と</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部品の足にまんべんなくはんだ</a:t>
            </a:r>
            <a:r>
              <a:rPr lang="ja-JP" altLang="ja-JP" sz="1400" dirty="0" smtClean="0">
                <a:latin typeface="Meiryo UI" panose="020B0604030504040204" pitchFamily="50" charset="-128"/>
                <a:ea typeface="Meiryo UI" panose="020B0604030504040204" pitchFamily="50" charset="-128"/>
                <a:cs typeface="Meiryo UI" panose="020B0604030504040204" pitchFamily="50" charset="-128"/>
              </a:rPr>
              <a:t>が</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つ</a:t>
            </a:r>
            <a:r>
              <a:rPr lang="ja-JP" altLang="ja-JP" sz="1400" dirty="0" smtClean="0">
                <a:latin typeface="Meiryo UI" panose="020B0604030504040204" pitchFamily="50" charset="-128"/>
                <a:ea typeface="Meiryo UI" panose="020B0604030504040204" pitchFamily="50" charset="-128"/>
                <a:cs typeface="Meiryo UI" panose="020B0604030504040204" pitchFamily="50" charset="-128"/>
              </a:rPr>
              <a:t>いて</a:t>
            </a:r>
            <a:r>
              <a:rPr lang="ja-JP" altLang="ja-JP" sz="1400" dirty="0">
                <a:latin typeface="Meiryo UI" panose="020B0604030504040204" pitchFamily="50" charset="-128"/>
                <a:ea typeface="Meiryo UI" panose="020B0604030504040204" pitchFamily="50" charset="-128"/>
                <a:cs typeface="Meiryo UI" panose="020B0604030504040204" pitchFamily="50" charset="-128"/>
              </a:rPr>
              <a:t>いて、ツヤがあり、富士山のような盛り上がりになっていれば完璧です！</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テキスト ボックス 30"/>
          <p:cNvSpPr txBox="1"/>
          <p:nvPr/>
        </p:nvSpPr>
        <p:spPr>
          <a:xfrm>
            <a:off x="5677142" y="6091406"/>
            <a:ext cx="1020093" cy="314564"/>
          </a:xfrm>
          <a:prstGeom prst="rect">
            <a:avLst/>
          </a:prstGeom>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イモはんだ</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テキスト ボックス 31"/>
          <p:cNvSpPr txBox="1"/>
          <p:nvPr/>
        </p:nvSpPr>
        <p:spPr>
          <a:xfrm>
            <a:off x="7638037" y="6091406"/>
            <a:ext cx="1020093" cy="314564"/>
          </a:xfrm>
          <a:prstGeom prst="rect">
            <a:avLst/>
          </a:prstGeom>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目玉はんだ</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テキスト ボックス 32"/>
          <p:cNvSpPr txBox="1"/>
          <p:nvPr/>
        </p:nvSpPr>
        <p:spPr>
          <a:xfrm>
            <a:off x="9682642" y="6091406"/>
            <a:ext cx="1020093" cy="314564"/>
          </a:xfrm>
          <a:prstGeom prst="rect">
            <a:avLst/>
          </a:prstGeom>
        </p:spPr>
        <p:txBody>
          <a:bodyPr wrap="squar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ショート</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34" name="グループ化 33"/>
          <p:cNvGrpSpPr/>
          <p:nvPr/>
        </p:nvGrpSpPr>
        <p:grpSpPr>
          <a:xfrm>
            <a:off x="-8757" y="365125"/>
            <a:ext cx="477794" cy="5189823"/>
            <a:chOff x="-8757" y="365125"/>
            <a:chExt cx="477794" cy="5189823"/>
          </a:xfrm>
        </p:grpSpPr>
        <p:sp>
          <p:nvSpPr>
            <p:cNvPr id="35" name="片側の 2 つの角を丸めた四角形 34"/>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テキスト ボックス 3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片側の 2 つの角を丸めた四角形 36"/>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テキスト ボックス 3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1" name="片側の 2 つの角を丸めた四角形 4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テキスト ボックス 4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片側の 2 つの角を丸めた四角形 42"/>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22145047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角丸四角形吹き出し 1"/>
          <p:cNvSpPr/>
          <p:nvPr/>
        </p:nvSpPr>
        <p:spPr>
          <a:xfrm>
            <a:off x="7961971" y="2527559"/>
            <a:ext cx="3391829" cy="3810293"/>
          </a:xfrm>
          <a:prstGeom prst="wedgeRoundRectCallout">
            <a:avLst>
              <a:gd name="adj1" fmla="val -52723"/>
              <a:gd name="adj2" fmla="val -62986"/>
              <a:gd name="adj3" fmla="val 16667"/>
            </a:avLst>
          </a:prstGeom>
          <a:solidFill>
            <a:srgbClr val="FFCCFF"/>
          </a:solidFill>
          <a:ln>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p>
        </p:txBody>
      </p:sp>
      <p:sp>
        <p:nvSpPr>
          <p:cNvPr id="3"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はんだづけ　（はんだづけに失敗したら）</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コンテンツ プレースホルダー 2"/>
          <p:cNvSpPr txBox="1">
            <a:spLocks/>
          </p:cNvSpPr>
          <p:nvPr/>
        </p:nvSpPr>
        <p:spPr>
          <a:xfrm>
            <a:off x="838200" y="1393397"/>
            <a:ext cx="3107724" cy="410689"/>
          </a:xfrm>
          <a:prstGeom prst="rect">
            <a:avLst/>
          </a:prstGeom>
        </p:spPr>
        <p:txBody>
          <a:bodyP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err="1" smtClean="0">
                <a:latin typeface="Meiryo UI" panose="020B0604030504040204" pitchFamily="50" charset="-128"/>
                <a:ea typeface="Meiryo UI" panose="020B0604030504040204" pitchFamily="50" charset="-128"/>
                <a:cs typeface="Meiryo UI" panose="020B0604030504040204" pitchFamily="50" charset="-128"/>
              </a:rPr>
              <a:t>はんだの</a:t>
            </a: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修正方法</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 name="直線コネクタ 4"/>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6" name="コンテンツ プレースホルダー 2"/>
          <p:cNvSpPr txBox="1">
            <a:spLocks/>
          </p:cNvSpPr>
          <p:nvPr/>
        </p:nvSpPr>
        <p:spPr>
          <a:xfrm>
            <a:off x="8079347" y="2928884"/>
            <a:ext cx="300374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smtClean="0">
                <a:latin typeface="Meiryo UI" panose="020B0604030504040204" pitchFamily="50" charset="-128"/>
                <a:ea typeface="Meiryo UI" panose="020B0604030504040204" pitchFamily="50" charset="-128"/>
                <a:cs typeface="Meiryo UI" panose="020B0604030504040204" pitchFamily="50" charset="-128"/>
              </a:rPr>
              <a:t>失敗したときに絶対やってはいけないこと！</a:t>
            </a:r>
            <a:endParaRPr lang="en-US" altLang="ja-JP" sz="2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7" name="図 6"/>
          <p:cNvPicPr/>
          <p:nvPr/>
        </p:nvPicPr>
        <p:blipFill>
          <a:blip r:embed="rId2">
            <a:extLst>
              <a:ext uri="{28A0092B-C50C-407E-A947-70E740481C1C}">
                <a14:useLocalDpi xmlns:a14="http://schemas.microsoft.com/office/drawing/2010/main" val="0"/>
              </a:ext>
            </a:extLst>
          </a:blip>
          <a:stretch>
            <a:fillRect/>
          </a:stretch>
        </p:blipFill>
        <p:spPr>
          <a:xfrm>
            <a:off x="5564460" y="2830561"/>
            <a:ext cx="1619250" cy="1123950"/>
          </a:xfrm>
          <a:prstGeom prst="rect">
            <a:avLst/>
          </a:prstGeom>
        </p:spPr>
      </p:pic>
      <p:pic>
        <p:nvPicPr>
          <p:cNvPr id="8" name="図 7"/>
          <p:cNvPicPr/>
          <p:nvPr/>
        </p:nvPicPr>
        <p:blipFill>
          <a:blip r:embed="rId3">
            <a:extLst>
              <a:ext uri="{28A0092B-C50C-407E-A947-70E740481C1C}">
                <a14:useLocalDpi xmlns:a14="http://schemas.microsoft.com/office/drawing/2010/main" val="0"/>
              </a:ext>
            </a:extLst>
          </a:blip>
          <a:stretch>
            <a:fillRect/>
          </a:stretch>
        </p:blipFill>
        <p:spPr>
          <a:xfrm>
            <a:off x="5510536" y="4717645"/>
            <a:ext cx="1750740" cy="1506558"/>
          </a:xfrm>
          <a:prstGeom prst="rect">
            <a:avLst/>
          </a:prstGeom>
        </p:spPr>
      </p:pic>
      <p:sp>
        <p:nvSpPr>
          <p:cNvPr id="9" name="テキスト ボックス 8"/>
          <p:cNvSpPr txBox="1"/>
          <p:nvPr/>
        </p:nvSpPr>
        <p:spPr>
          <a:xfrm>
            <a:off x="868472" y="2347678"/>
            <a:ext cx="4695988" cy="1633307"/>
          </a:xfrm>
          <a:prstGeom prst="rect">
            <a:avLst/>
          </a:prstGeom>
        </p:spPr>
        <p:txBody>
          <a:bodyPr wrap="none" rtlCol="0">
            <a:noAutofit/>
          </a:bodyPr>
          <a:lstStyle/>
          <a:p>
            <a:r>
              <a:rPr lang="ja-JP" altLang="ja-JP" u="sng" dirty="0" smtClean="0">
                <a:latin typeface="Meiryo UI" panose="020B0604030504040204" pitchFamily="50" charset="-128"/>
                <a:ea typeface="Meiryo UI" panose="020B0604030504040204" pitchFamily="50" charset="-128"/>
                <a:cs typeface="Meiryo UI" panose="020B0604030504040204" pitchFamily="50" charset="-128"/>
              </a:rPr>
              <a:t>はんだ</a:t>
            </a:r>
            <a:r>
              <a:rPr lang="ja-JP" altLang="ja-JP" u="sng" dirty="0">
                <a:latin typeface="Meiryo UI" panose="020B0604030504040204" pitchFamily="50" charset="-128"/>
                <a:ea typeface="Meiryo UI" panose="020B0604030504040204" pitchFamily="50" charset="-128"/>
                <a:cs typeface="Meiryo UI" panose="020B0604030504040204" pitchFamily="50" charset="-128"/>
              </a:rPr>
              <a:t>吸い取り線</a:t>
            </a:r>
          </a:p>
          <a:p>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はんだ</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吸い取り線は、銅線を編んで</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作られ</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た</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ものです。</a:t>
            </a:r>
            <a:endParaRPr lang="ja-JP"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はんだ吸い取り線を</a:t>
            </a:r>
            <a:r>
              <a:rPr lang="ja-JP" altLang="ja-JP" sz="1600" dirty="0" err="1">
                <a:latin typeface="Meiryo UI" panose="020B0604030504040204" pitchFamily="50" charset="-128"/>
                <a:ea typeface="Meiryo UI" panose="020B0604030504040204" pitchFamily="50" charset="-128"/>
                <a:cs typeface="Meiryo UI" panose="020B0604030504040204" pitchFamily="50" charset="-128"/>
              </a:rPr>
              <a:t>取り去りたいはんだに</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重ね</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上</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からはんだごてであたためると</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err="1" smtClean="0">
                <a:latin typeface="Meiryo UI" panose="020B0604030504040204" pitchFamily="50" charset="-128"/>
                <a:ea typeface="Meiryo UI" panose="020B0604030504040204" pitchFamily="50" charset="-128"/>
                <a:cs typeface="Meiryo UI" panose="020B0604030504040204" pitchFamily="50" charset="-128"/>
              </a:rPr>
              <a:t>溶けた</a:t>
            </a:r>
            <a:r>
              <a:rPr lang="ja-JP" altLang="ja-JP" sz="1600" dirty="0" err="1">
                <a:latin typeface="Meiryo UI" panose="020B0604030504040204" pitchFamily="50" charset="-128"/>
                <a:ea typeface="Meiryo UI" panose="020B0604030504040204" pitchFamily="50" charset="-128"/>
                <a:cs typeface="Meiryo UI" panose="020B0604030504040204" pitchFamily="50" charset="-128"/>
              </a:rPr>
              <a:t>はんだ</a:t>
            </a:r>
            <a:r>
              <a:rPr lang="ja-JP" altLang="ja-JP" sz="1600" dirty="0" err="1" smtClean="0">
                <a:latin typeface="Meiryo UI" panose="020B0604030504040204" pitchFamily="50" charset="-128"/>
                <a:ea typeface="Meiryo UI" panose="020B0604030504040204" pitchFamily="50" charset="-128"/>
                <a:cs typeface="Meiryo UI" panose="020B0604030504040204" pitchFamily="50" charset="-128"/>
              </a:rPr>
              <a:t>が</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毛細管</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現象ではんだ吸い取り線に吸い取られます。</a:t>
            </a:r>
          </a:p>
          <a:p>
            <a:pPr marL="0" indent="0">
              <a:buFont typeface="Arial" panose="020B0604020202020204" pitchFamily="34" charset="0"/>
              <a:buNone/>
            </a:pPr>
            <a:endParaRPr kumimoji="1" lang="ja-JP" altLang="en-US"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テキスト ボックス 9"/>
          <p:cNvSpPr txBox="1"/>
          <p:nvPr/>
        </p:nvSpPr>
        <p:spPr>
          <a:xfrm>
            <a:off x="813133" y="1788866"/>
            <a:ext cx="7036419" cy="305035"/>
          </a:xfrm>
          <a:prstGeom prst="rect">
            <a:avLst/>
          </a:prstGeom>
        </p:spPr>
        <p:txBody>
          <a:bodyPr wrap="none" rtlCol="0">
            <a:noAutofit/>
          </a:bodyPr>
          <a:lstStyle/>
          <a:p>
            <a:r>
              <a:rPr lang="ja-JP" altLang="ja-JP" sz="1600" dirty="0">
                <a:latin typeface="Meiryo UI" panose="020B0604030504040204" pitchFamily="50" charset="-128"/>
                <a:ea typeface="Meiryo UI" panose="020B0604030504040204" pitchFamily="50" charset="-128"/>
                <a:cs typeface="Meiryo UI" panose="020B0604030504040204" pitchFamily="50" charset="-128"/>
              </a:rPr>
              <a:t>もし</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はんだ</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づ</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けに</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失敗しても、慌てないでください。</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はんだ</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づ</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けは</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修正することができます。</a:t>
            </a:r>
          </a:p>
          <a:p>
            <a:pPr marL="0" indent="0">
              <a:buFont typeface="Arial" panose="020B0604020202020204" pitchFamily="34" charset="0"/>
              <a:buNone/>
            </a:pPr>
            <a:endPar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a:off x="890774" y="4138022"/>
            <a:ext cx="4206782" cy="2086182"/>
          </a:xfrm>
          <a:prstGeom prst="rect">
            <a:avLst/>
          </a:prstGeom>
        </p:spPr>
        <p:txBody>
          <a:bodyPr wrap="none" rtlCol="0">
            <a:noAutofit/>
          </a:bodyPr>
          <a:lstStyle/>
          <a:p>
            <a:r>
              <a:rPr lang="ja-JP" altLang="en-US" u="sng" dirty="0" smtClean="0">
                <a:latin typeface="Meiryo UI" panose="020B0604030504040204" pitchFamily="50" charset="-128"/>
                <a:ea typeface="Meiryo UI" panose="020B0604030504040204" pitchFamily="50" charset="-128"/>
                <a:cs typeface="Meiryo UI" panose="020B0604030504040204" pitchFamily="50" charset="-128"/>
              </a:rPr>
              <a:t>はんだ吸い取り器</a:t>
            </a:r>
            <a:endParaRPr lang="en-US" altLang="ja-JP" u="sng" dirty="0" smtClean="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バネが</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つ</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いた</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注射器のような構造に</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なって</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います</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はんだ</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ごて</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で</a:t>
            </a:r>
            <a:r>
              <a:rPr lang="ja-JP" altLang="ja-JP" sz="1600" dirty="0" err="1" smtClean="0">
                <a:latin typeface="Meiryo UI" panose="020B0604030504040204" pitchFamily="50" charset="-128"/>
                <a:ea typeface="Meiryo UI" panose="020B0604030504040204" pitchFamily="50" charset="-128"/>
                <a:cs typeface="Meiryo UI" panose="020B0604030504040204" pitchFamily="50" charset="-128"/>
              </a:rPr>
              <a:t>溶かした</a:t>
            </a:r>
            <a:r>
              <a:rPr lang="ja-JP" altLang="ja-JP" sz="1600" dirty="0" err="1">
                <a:latin typeface="Meiryo UI" panose="020B0604030504040204" pitchFamily="50" charset="-128"/>
                <a:ea typeface="Meiryo UI" panose="020B0604030504040204" pitchFamily="50" charset="-128"/>
                <a:cs typeface="Meiryo UI" panose="020B0604030504040204" pitchFamily="50" charset="-128"/>
              </a:rPr>
              <a:t>はんだ</a:t>
            </a:r>
            <a:r>
              <a:rPr lang="ja-JP" altLang="ja-JP" sz="1600" dirty="0" err="1" smtClean="0">
                <a:latin typeface="Meiryo UI" panose="020B0604030504040204" pitchFamily="50" charset="-128"/>
                <a:ea typeface="Meiryo UI" panose="020B0604030504040204" pitchFamily="50" charset="-128"/>
                <a:cs typeface="Meiryo UI" panose="020B0604030504040204" pitchFamily="50" charset="-128"/>
              </a:rPr>
              <a:t>に</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ピストンを</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押し下げた</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状態</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の吸い取り器を</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近づけ</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ボタンを</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押して</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ピストン</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が元に</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戻る</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ときに</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空気</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と一緒に溶けた</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はんだ</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も</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吸い込むこと</a:t>
            </a:r>
            <a:r>
              <a:rPr lang="ja-JP" altLang="ja-JP" sz="1600" dirty="0" smtClean="0">
                <a:latin typeface="Meiryo UI" panose="020B0604030504040204" pitchFamily="50" charset="-128"/>
                <a:ea typeface="Meiryo UI" panose="020B0604030504040204" pitchFamily="50" charset="-128"/>
                <a:cs typeface="Meiryo UI" panose="020B0604030504040204" pitchFamily="50" charset="-128"/>
              </a:rPr>
              <a:t>ではんだ</a:t>
            </a:r>
            <a:r>
              <a:rPr lang="ja-JP" altLang="ja-JP" sz="1600" dirty="0">
                <a:latin typeface="Meiryo UI" panose="020B0604030504040204" pitchFamily="50" charset="-128"/>
                <a:ea typeface="Meiryo UI" panose="020B0604030504040204" pitchFamily="50" charset="-128"/>
                <a:cs typeface="Meiryo UI" panose="020B0604030504040204" pitchFamily="50" charset="-128"/>
              </a:rPr>
              <a:t>を除去します。</a:t>
            </a:r>
            <a:endPar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コンテンツ プレースホルダー 2"/>
          <p:cNvSpPr txBox="1">
            <a:spLocks/>
          </p:cNvSpPr>
          <p:nvPr/>
        </p:nvSpPr>
        <p:spPr>
          <a:xfrm>
            <a:off x="8079347" y="3872230"/>
            <a:ext cx="300374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ぐらぐらと部品を揺らしたり、</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無理</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に上から押さえたり、引き抜いたりすると、ランドがはがれてしまいます。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13" name="図 12"/>
          <p:cNvPicPr/>
          <p:nvPr/>
        </p:nvPicPr>
        <p:blipFill>
          <a:blip r:embed="rId4">
            <a:extLst>
              <a:ext uri="{28A0092B-C50C-407E-A947-70E740481C1C}">
                <a14:useLocalDpi xmlns:a14="http://schemas.microsoft.com/office/drawing/2010/main" val="0"/>
              </a:ext>
            </a:extLst>
          </a:blip>
          <a:srcRect/>
          <a:stretch>
            <a:fillRect/>
          </a:stretch>
        </p:blipFill>
        <p:spPr bwMode="auto">
          <a:xfrm>
            <a:off x="8889217" y="4621186"/>
            <a:ext cx="1537335" cy="965200"/>
          </a:xfrm>
          <a:prstGeom prst="rect">
            <a:avLst/>
          </a:prstGeom>
          <a:noFill/>
          <a:ln>
            <a:noFill/>
          </a:ln>
        </p:spPr>
      </p:pic>
      <p:sp>
        <p:nvSpPr>
          <p:cNvPr id="14" name="コンテンツ プレースホルダー 2"/>
          <p:cNvSpPr txBox="1">
            <a:spLocks/>
          </p:cNvSpPr>
          <p:nvPr/>
        </p:nvSpPr>
        <p:spPr>
          <a:xfrm>
            <a:off x="8242898" y="5670215"/>
            <a:ext cx="3003748" cy="773321"/>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断線すると、電気が流れないので回路は正常に動作しません。</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15" name="グループ化 14"/>
          <p:cNvGrpSpPr/>
          <p:nvPr/>
        </p:nvGrpSpPr>
        <p:grpSpPr>
          <a:xfrm>
            <a:off x="-8757" y="365125"/>
            <a:ext cx="477794" cy="5189823"/>
            <a:chOff x="-8757" y="365125"/>
            <a:chExt cx="477794" cy="5189823"/>
          </a:xfrm>
        </p:grpSpPr>
        <p:sp>
          <p:nvSpPr>
            <p:cNvPr id="16" name="片側の 2 つの角を丸めた四角形 1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片側の 2 つの角を丸めた四角形 17"/>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片側の 2 つの角を丸めた四角形 19"/>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テキスト ボックス 2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22" name="片側の 2 つの角を丸めた四角形 21"/>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テキスト ボックス 22"/>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片側の 2 つの角を丸めた四角形 23"/>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2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テキスト ボックス 25"/>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7" name="テキスト ボックス 2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8" name="テキスト ボックス 27"/>
          <p:cNvSpPr txBox="1"/>
          <p:nvPr/>
        </p:nvSpPr>
        <p:spPr>
          <a:xfrm>
            <a:off x="3185171" y="2726210"/>
            <a:ext cx="296562" cy="259832"/>
          </a:xfrm>
          <a:prstGeom prst="rect">
            <a:avLst/>
          </a:prstGeom>
        </p:spPr>
        <p:txBody>
          <a:bodyPr wrap="none" rtlCol="0">
            <a:noAutofit/>
          </a:bodyPr>
          <a:lstStyle/>
          <a:p>
            <a:pPr marL="0" indent="0">
              <a:buFont typeface="Arial" panose="020B0604020202020204" pitchFamily="34" charset="0"/>
              <a:buNone/>
            </a:pPr>
            <a:r>
              <a:rPr kumimoji="1" lang="ja-JP" altLang="en-US" sz="1100" dirty="0" smtClean="0">
                <a:latin typeface="Meiryo UI" panose="020B0604030504040204" pitchFamily="50" charset="-128"/>
                <a:ea typeface="Meiryo UI" panose="020B0604030504040204" pitchFamily="50" charset="-128"/>
                <a:cs typeface="Meiryo UI" panose="020B0604030504040204" pitchFamily="50" charset="-128"/>
              </a:rPr>
              <a:t>あ</a:t>
            </a:r>
          </a:p>
        </p:txBody>
      </p:sp>
    </p:spTree>
    <p:extLst>
      <p:ext uri="{BB962C8B-B14F-4D97-AF65-F5344CB8AC3E}">
        <p14:creationId xmlns:p14="http://schemas.microsoft.com/office/powerpoint/2010/main" val="41791250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 name="図 88"/>
          <p:cNvPicPr>
            <a:picLocks noChangeAspect="1"/>
          </p:cNvPicPr>
          <p:nvPr/>
        </p:nvPicPr>
        <p:blipFill rotWithShape="1">
          <a:blip r:embed="rId2" cstate="print">
            <a:lum bright="15000" contrast="15000"/>
            <a:extLst>
              <a:ext uri="{28A0092B-C50C-407E-A947-70E740481C1C}">
                <a14:useLocalDpi xmlns:a14="http://schemas.microsoft.com/office/drawing/2010/main" val="0"/>
              </a:ext>
            </a:extLst>
          </a:blip>
          <a:srcRect l="31076" t="10436" r="39597" b="23422"/>
          <a:stretch/>
        </p:blipFill>
        <p:spPr>
          <a:xfrm>
            <a:off x="4376056" y="419570"/>
            <a:ext cx="4023361" cy="6074152"/>
          </a:xfrm>
          <a:prstGeom prst="rect">
            <a:avLst/>
          </a:prstGeom>
          <a:ln>
            <a:noFill/>
          </a:ln>
          <a:effectLst>
            <a:softEdge rad="112500"/>
          </a:effectLst>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組み立て</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30593" y="1424687"/>
            <a:ext cx="3341746" cy="4738428"/>
          </a:xfrm>
          <a:prstGeom prst="rect">
            <a:avLst/>
          </a:prstGeom>
          <a:noFill/>
          <a:ln w="25400">
            <a:solidFill>
              <a:schemeClr val="accent3"/>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コンテンツ プレースホルダー 2"/>
          <p:cNvSpPr txBox="1">
            <a:spLocks/>
          </p:cNvSpPr>
          <p:nvPr/>
        </p:nvSpPr>
        <p:spPr>
          <a:xfrm>
            <a:off x="1788175" y="3145123"/>
            <a:ext cx="2204962" cy="251114"/>
          </a:xfrm>
          <a:prstGeom prst="rect">
            <a:avLst/>
          </a:prstGeom>
          <a:solidFill>
            <a:schemeClr val="bg1"/>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  10kΩ (</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茶黒橙金</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コンテンツ プレースホルダー 2"/>
          <p:cNvSpPr txBox="1">
            <a:spLocks/>
          </p:cNvSpPr>
          <p:nvPr/>
        </p:nvSpPr>
        <p:spPr>
          <a:xfrm>
            <a:off x="2409833" y="1512742"/>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取りつけ方向なし</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9997897">
            <a:off x="1178918" y="4513890"/>
            <a:ext cx="173898" cy="383680"/>
          </a:xfrm>
          <a:prstGeom prst="rect">
            <a:avLst/>
          </a:prstGeom>
        </p:spPr>
      </p:pic>
      <p:sp>
        <p:nvSpPr>
          <p:cNvPr id="48" name="コンテンツ プレースホルダー 2"/>
          <p:cNvSpPr txBox="1">
            <a:spLocks/>
          </p:cNvSpPr>
          <p:nvPr/>
        </p:nvSpPr>
        <p:spPr>
          <a:xfrm>
            <a:off x="801811" y="1494502"/>
            <a:ext cx="1459388"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①抵抗</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コンテンツ プレースホルダー 2"/>
          <p:cNvSpPr txBox="1">
            <a:spLocks/>
          </p:cNvSpPr>
          <p:nvPr/>
        </p:nvSpPr>
        <p:spPr>
          <a:xfrm>
            <a:off x="1497924" y="4425594"/>
            <a:ext cx="2228805" cy="480905"/>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R4</a:t>
            </a:r>
            <a:r>
              <a:rPr lang="ja-JP" altLang="en-US" sz="16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6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R5</a:t>
            </a:r>
            <a:r>
              <a:rPr lang="ja-JP" altLang="en-US" sz="16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の値を間違えないよう特に注意する！</a:t>
            </a:r>
            <a:endParaRPr lang="ja-JP" altLang="en-US" sz="16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p:cNvSpPr/>
          <p:nvPr/>
        </p:nvSpPr>
        <p:spPr>
          <a:xfrm>
            <a:off x="7360765" y="2533665"/>
            <a:ext cx="772970" cy="426375"/>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コンテンツ プレースホルダー 2"/>
          <p:cNvSpPr txBox="1">
            <a:spLocks/>
          </p:cNvSpPr>
          <p:nvPr/>
        </p:nvSpPr>
        <p:spPr>
          <a:xfrm>
            <a:off x="1105300" y="2610594"/>
            <a:ext cx="477883" cy="971995"/>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R1</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R2</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R</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3</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右中かっこ 7"/>
          <p:cNvSpPr/>
          <p:nvPr/>
        </p:nvSpPr>
        <p:spPr>
          <a:xfrm>
            <a:off x="1551309" y="3040455"/>
            <a:ext cx="151112" cy="519366"/>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80" name="コンテンツ プレースホルダー 2"/>
          <p:cNvSpPr txBox="1">
            <a:spLocks/>
          </p:cNvSpPr>
          <p:nvPr/>
        </p:nvSpPr>
        <p:spPr>
          <a:xfrm>
            <a:off x="8700628" y="1881905"/>
            <a:ext cx="701958" cy="26981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抵抗</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コンテンツ プレースホルダー 2"/>
          <p:cNvSpPr txBox="1">
            <a:spLocks/>
          </p:cNvSpPr>
          <p:nvPr/>
        </p:nvSpPr>
        <p:spPr>
          <a:xfrm>
            <a:off x="8725074" y="2189564"/>
            <a:ext cx="2545167" cy="58425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電流の流れを制限して、回路にちょうど良い値にします。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82" name="グループ化 81"/>
          <p:cNvGrpSpPr/>
          <p:nvPr/>
        </p:nvGrpSpPr>
        <p:grpSpPr>
          <a:xfrm>
            <a:off x="10100476" y="3246368"/>
            <a:ext cx="785812" cy="219851"/>
            <a:chOff x="3618219" y="1991779"/>
            <a:chExt cx="785812" cy="219851"/>
          </a:xfrm>
        </p:grpSpPr>
        <p:cxnSp>
          <p:nvCxnSpPr>
            <p:cNvPr id="83" name="直線コネクタ 82"/>
            <p:cNvCxnSpPr/>
            <p:nvPr/>
          </p:nvCxnSpPr>
          <p:spPr>
            <a:xfrm>
              <a:off x="3618219" y="2101704"/>
              <a:ext cx="78581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正方形/長方形 83"/>
            <p:cNvSpPr/>
            <p:nvPr/>
          </p:nvSpPr>
          <p:spPr>
            <a:xfrm>
              <a:off x="3746807" y="1991779"/>
              <a:ext cx="571469" cy="21985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86" name="コンテンツ プレースホルダー 2"/>
          <p:cNvSpPr txBox="1">
            <a:spLocks/>
          </p:cNvSpPr>
          <p:nvPr/>
        </p:nvSpPr>
        <p:spPr>
          <a:xfrm>
            <a:off x="8817846" y="3225238"/>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7" name="直線コネクタ 86"/>
          <p:cNvCxnSpPr/>
          <p:nvPr/>
        </p:nvCxnSpPr>
        <p:spPr>
          <a:xfrm>
            <a:off x="8537418" y="13633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3633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知っておこう</a:t>
            </a:r>
            <a:endParaRPr kumimoji="1" lang="ja-JP" altLang="en-US" dirty="0"/>
          </a:p>
        </p:txBody>
      </p:sp>
      <p:sp>
        <p:nvSpPr>
          <p:cNvPr id="65" name="コンテンツ プレースホルダー 2"/>
          <p:cNvSpPr txBox="1">
            <a:spLocks/>
          </p:cNvSpPr>
          <p:nvPr/>
        </p:nvSpPr>
        <p:spPr>
          <a:xfrm>
            <a:off x="2633386" y="2172779"/>
            <a:ext cx="1384618" cy="269458"/>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色で値を表示</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5" name="直線コネクタ 84"/>
          <p:cNvCxnSpPr>
            <a:endCxn id="65" idx="1"/>
          </p:cNvCxnSpPr>
          <p:nvPr/>
        </p:nvCxnSpPr>
        <p:spPr>
          <a:xfrm>
            <a:off x="2269738" y="2160119"/>
            <a:ext cx="363648" cy="147389"/>
          </a:xfrm>
          <a:prstGeom prst="line">
            <a:avLst/>
          </a:prstGeom>
          <a:ln w="19050">
            <a:solidFill>
              <a:schemeClr val="tx1"/>
            </a:solidFill>
            <a:tailEnd type="none"/>
          </a:ln>
        </p:spPr>
        <p:style>
          <a:lnRef idx="1">
            <a:schemeClr val="accent2"/>
          </a:lnRef>
          <a:fillRef idx="0">
            <a:schemeClr val="accent2"/>
          </a:fillRef>
          <a:effectRef idx="0">
            <a:schemeClr val="accent2"/>
          </a:effectRef>
          <a:fontRef idx="minor">
            <a:schemeClr val="tx1"/>
          </a:fontRef>
        </p:style>
      </p:cxnSp>
      <p:sp>
        <p:nvSpPr>
          <p:cNvPr id="90" name="コンテンツ プレースホルダー 2"/>
          <p:cNvSpPr txBox="1">
            <a:spLocks/>
          </p:cNvSpPr>
          <p:nvPr/>
        </p:nvSpPr>
        <p:spPr>
          <a:xfrm>
            <a:off x="1800334" y="2603601"/>
            <a:ext cx="2189518" cy="304610"/>
          </a:xfrm>
          <a:prstGeom prst="rect">
            <a:avLst/>
          </a:prstGeom>
          <a:solidFill>
            <a:schemeClr val="bg1"/>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100kΩ (</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茶黒黄金</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1" name="コンテンツ プレースホルダー 2"/>
          <p:cNvSpPr txBox="1">
            <a:spLocks/>
          </p:cNvSpPr>
          <p:nvPr/>
        </p:nvSpPr>
        <p:spPr>
          <a:xfrm>
            <a:off x="1105299" y="5035041"/>
            <a:ext cx="477883" cy="971995"/>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R4</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R5</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R6</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2" name="コンテンツ プレースホルダー 2"/>
          <p:cNvSpPr txBox="1">
            <a:spLocks/>
          </p:cNvSpPr>
          <p:nvPr/>
        </p:nvSpPr>
        <p:spPr>
          <a:xfrm>
            <a:off x="1680019" y="5048128"/>
            <a:ext cx="2225433" cy="958907"/>
          </a:xfrm>
          <a:prstGeom prst="rect">
            <a:avLst/>
          </a:prstGeom>
          <a:solidFill>
            <a:schemeClr val="bg1"/>
          </a:solid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a:latin typeface="Meiryo UI" panose="020B0604030504040204" pitchFamily="50" charset="-128"/>
                <a:ea typeface="Meiryo UI" panose="020B0604030504040204" pitchFamily="50" charset="-128"/>
                <a:cs typeface="Meiryo UI" panose="020B0604030504040204" pitchFamily="50" charset="-128"/>
              </a:rPr>
              <a:t>261</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kΩ (</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赤青茶橙茶</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p>
          <a:p>
            <a:pPr marL="0" inden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  39kΩ (</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橙白黒赤茶</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196kΩ </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茶白青橙茶</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正方形/長方形 93"/>
          <p:cNvSpPr/>
          <p:nvPr/>
        </p:nvSpPr>
        <p:spPr>
          <a:xfrm>
            <a:off x="5315654" y="4475575"/>
            <a:ext cx="1004029" cy="553625"/>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正方形/長方形 94"/>
          <p:cNvSpPr/>
          <p:nvPr/>
        </p:nvSpPr>
        <p:spPr>
          <a:xfrm>
            <a:off x="5290631" y="2410514"/>
            <a:ext cx="262138" cy="814724"/>
          </a:xfrm>
          <a:prstGeom prst="rect">
            <a:avLst/>
          </a:prstGeom>
          <a:noFill/>
          <a:ln w="28575">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正方形/長方形 95"/>
          <p:cNvSpPr/>
          <p:nvPr/>
        </p:nvSpPr>
        <p:spPr>
          <a:xfrm>
            <a:off x="5622852" y="2410514"/>
            <a:ext cx="262138" cy="814724"/>
          </a:xfrm>
          <a:prstGeom prst="rect">
            <a:avLst/>
          </a:prstGeom>
          <a:noFill/>
          <a:ln w="28575">
            <a:solidFill>
              <a:srgbClr val="7030A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97" name="正方形/長方形 96"/>
          <p:cNvSpPr/>
          <p:nvPr/>
        </p:nvSpPr>
        <p:spPr>
          <a:xfrm rot="16200000">
            <a:off x="5394138" y="3063847"/>
            <a:ext cx="372781" cy="814724"/>
          </a:xfrm>
          <a:prstGeom prst="rect">
            <a:avLst/>
          </a:prstGeom>
          <a:noFill/>
          <a:ln w="28575">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99" name="正方形/長方形 98"/>
          <p:cNvSpPr/>
          <p:nvPr/>
        </p:nvSpPr>
        <p:spPr>
          <a:xfrm rot="16200000">
            <a:off x="2302375" y="4237358"/>
            <a:ext cx="274294" cy="2574417"/>
          </a:xfrm>
          <a:prstGeom prst="rect">
            <a:avLst/>
          </a:prstGeom>
          <a:noFill/>
          <a:ln w="28575">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正方形/長方形 99"/>
          <p:cNvSpPr/>
          <p:nvPr/>
        </p:nvSpPr>
        <p:spPr>
          <a:xfrm rot="16200000">
            <a:off x="2302374" y="4614824"/>
            <a:ext cx="274294" cy="2574417"/>
          </a:xfrm>
          <a:prstGeom prst="rect">
            <a:avLst/>
          </a:prstGeom>
          <a:noFill/>
          <a:ln w="28575">
            <a:solidFill>
              <a:srgbClr val="7030A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正方形/長方形 100"/>
          <p:cNvSpPr/>
          <p:nvPr/>
        </p:nvSpPr>
        <p:spPr>
          <a:xfrm rot="16200000">
            <a:off x="2291858" y="3879002"/>
            <a:ext cx="274294" cy="2574417"/>
          </a:xfrm>
          <a:prstGeom prst="rect">
            <a:avLst/>
          </a:prstGeom>
          <a:noFill/>
          <a:ln w="28575">
            <a:solidFill>
              <a:schemeClr val="accent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正方形/長方形 101"/>
          <p:cNvSpPr/>
          <p:nvPr/>
        </p:nvSpPr>
        <p:spPr>
          <a:xfrm rot="16200000">
            <a:off x="2302374" y="1447742"/>
            <a:ext cx="274294" cy="2574417"/>
          </a:xfrm>
          <a:prstGeom prst="rect">
            <a:avLst/>
          </a:prstGeom>
          <a:noFill/>
          <a:ln w="28575">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103" name="正方形/長方形 102"/>
          <p:cNvSpPr/>
          <p:nvPr/>
        </p:nvSpPr>
        <p:spPr>
          <a:xfrm rot="16200000">
            <a:off x="2136852" y="1993566"/>
            <a:ext cx="603631" cy="2574417"/>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pic>
        <p:nvPicPr>
          <p:cNvPr id="56" name="図 5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2441" y="3900730"/>
            <a:ext cx="2105025" cy="209550"/>
          </a:xfrm>
          <a:prstGeom prst="rect">
            <a:avLst/>
          </a:prstGeom>
        </p:spPr>
      </p:pic>
      <p:pic>
        <p:nvPicPr>
          <p:cNvPr id="59" name="図 5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95501" y="1967155"/>
            <a:ext cx="1915854" cy="190002"/>
          </a:xfrm>
          <a:prstGeom prst="rect">
            <a:avLst/>
          </a:prstGeom>
        </p:spPr>
      </p:pic>
      <p:sp>
        <p:nvSpPr>
          <p:cNvPr id="60" name="コンテンツ プレースホルダー 2"/>
          <p:cNvSpPr txBox="1">
            <a:spLocks/>
          </p:cNvSpPr>
          <p:nvPr/>
        </p:nvSpPr>
        <p:spPr>
          <a:xfrm>
            <a:off x="2633386" y="4101311"/>
            <a:ext cx="1384618" cy="269458"/>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色で値を表示</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7" name="直線コネクタ 66"/>
          <p:cNvCxnSpPr>
            <a:endCxn id="60" idx="1"/>
          </p:cNvCxnSpPr>
          <p:nvPr/>
        </p:nvCxnSpPr>
        <p:spPr>
          <a:xfrm>
            <a:off x="2269738" y="4088651"/>
            <a:ext cx="363648" cy="147389"/>
          </a:xfrm>
          <a:prstGeom prst="line">
            <a:avLst/>
          </a:prstGeom>
          <a:ln w="19050">
            <a:solidFill>
              <a:schemeClr val="tx1"/>
            </a:solidFill>
            <a:tailEnd type="non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2613426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181584" y="1864497"/>
            <a:ext cx="539002" cy="576359"/>
          </a:xfrm>
          <a:prstGeom prst="rect">
            <a:avLst/>
          </a:prstGeom>
        </p:spPr>
      </p:pic>
      <p:pic>
        <p:nvPicPr>
          <p:cNvPr id="67" name="図 66"/>
          <p:cNvPicPr>
            <a:picLocks noChangeAspect="1"/>
          </p:cNvPicPr>
          <p:nvPr/>
        </p:nvPicPr>
        <p:blipFill rotWithShape="1">
          <a:blip r:embed="rId3" cstate="print">
            <a:lum bright="15000" contrast="15000"/>
            <a:extLst>
              <a:ext uri="{28A0092B-C50C-407E-A947-70E740481C1C}">
                <a14:useLocalDpi xmlns:a14="http://schemas.microsoft.com/office/drawing/2010/main" val="0"/>
              </a:ext>
            </a:extLst>
          </a:blip>
          <a:srcRect l="31076" t="10436" r="39597" b="23422"/>
          <a:stretch/>
        </p:blipFill>
        <p:spPr>
          <a:xfrm>
            <a:off x="4376056" y="419570"/>
            <a:ext cx="4023361" cy="6074152"/>
          </a:xfrm>
          <a:prstGeom prst="rect">
            <a:avLst/>
          </a:prstGeom>
          <a:ln>
            <a:noFill/>
          </a:ln>
          <a:effectLst>
            <a:softEdge rad="112500"/>
          </a:effectLst>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組み立て</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809330" y="1486242"/>
            <a:ext cx="2332880"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②</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セラミックコンデンサ</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30593" y="1424687"/>
            <a:ext cx="3341746" cy="4225890"/>
          </a:xfrm>
          <a:prstGeom prst="rect">
            <a:avLst/>
          </a:prstGeom>
          <a:noFill/>
          <a:ln w="25400">
            <a:solidFill>
              <a:schemeClr val="accent3"/>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コンテンツ プレースホルダー 2"/>
          <p:cNvSpPr txBox="1">
            <a:spLocks/>
          </p:cNvSpPr>
          <p:nvPr/>
        </p:nvSpPr>
        <p:spPr>
          <a:xfrm>
            <a:off x="2046065" y="4624856"/>
            <a:ext cx="2008782"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2</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7</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pF (2</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7</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と表示</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コンテンツ プレースホルダー 2"/>
          <p:cNvSpPr txBox="1">
            <a:spLocks/>
          </p:cNvSpPr>
          <p:nvPr/>
        </p:nvSpPr>
        <p:spPr>
          <a:xfrm>
            <a:off x="2813078" y="1750781"/>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取りつけ方向なし</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正方形/長方形 58"/>
          <p:cNvSpPr/>
          <p:nvPr/>
        </p:nvSpPr>
        <p:spPr>
          <a:xfrm>
            <a:off x="6781030" y="3076614"/>
            <a:ext cx="571790" cy="488364"/>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p:cNvSpPr/>
          <p:nvPr/>
        </p:nvSpPr>
        <p:spPr>
          <a:xfrm>
            <a:off x="4596392" y="3251592"/>
            <a:ext cx="538316" cy="450920"/>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コンテンツ プレースホルダー 2"/>
          <p:cNvSpPr txBox="1">
            <a:spLocks/>
          </p:cNvSpPr>
          <p:nvPr/>
        </p:nvSpPr>
        <p:spPr>
          <a:xfrm>
            <a:off x="1297737" y="2524642"/>
            <a:ext cx="477883" cy="1365097"/>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C4</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C5</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C6</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C7</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右中かっこ 7"/>
          <p:cNvSpPr/>
          <p:nvPr/>
        </p:nvSpPr>
        <p:spPr>
          <a:xfrm>
            <a:off x="1815528" y="2531638"/>
            <a:ext cx="95416" cy="128113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cxnSp>
        <p:nvCxnSpPr>
          <p:cNvPr id="68" name="直線コネクタ 67"/>
          <p:cNvCxnSpPr>
            <a:stCxn id="90" idx="3"/>
            <a:endCxn id="63" idx="1"/>
          </p:cNvCxnSpPr>
          <p:nvPr/>
        </p:nvCxnSpPr>
        <p:spPr>
          <a:xfrm>
            <a:off x="3813495" y="3181983"/>
            <a:ext cx="782897" cy="295069"/>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cxnSp>
        <p:nvCxnSpPr>
          <p:cNvPr id="87" name="直線コネクタ 86"/>
          <p:cNvCxnSpPr/>
          <p:nvPr/>
        </p:nvCxnSpPr>
        <p:spPr>
          <a:xfrm>
            <a:off x="8537418" y="13633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3633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知っておこう</a:t>
            </a:r>
            <a:endParaRPr kumimoji="1" lang="ja-JP" altLang="en-US" dirty="0"/>
          </a:p>
        </p:txBody>
      </p:sp>
      <p:sp>
        <p:nvSpPr>
          <p:cNvPr id="89" name="コンテンツ プレースホルダー 2"/>
          <p:cNvSpPr txBox="1">
            <a:spLocks/>
          </p:cNvSpPr>
          <p:nvPr/>
        </p:nvSpPr>
        <p:spPr>
          <a:xfrm>
            <a:off x="2010957" y="3029921"/>
            <a:ext cx="2008782"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0.1μF(104</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と表示</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正方形/長方形 89"/>
          <p:cNvSpPr/>
          <p:nvPr/>
        </p:nvSpPr>
        <p:spPr>
          <a:xfrm>
            <a:off x="1080007" y="2443255"/>
            <a:ext cx="2733488" cy="1477456"/>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92" name="コンテンツ プレースホルダー 2"/>
          <p:cNvSpPr txBox="1">
            <a:spLocks/>
          </p:cNvSpPr>
          <p:nvPr/>
        </p:nvSpPr>
        <p:spPr>
          <a:xfrm>
            <a:off x="8618655" y="1842567"/>
            <a:ext cx="1130102"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コンデンサ</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コンテンツ プレースホルダー 2"/>
          <p:cNvSpPr txBox="1">
            <a:spLocks/>
          </p:cNvSpPr>
          <p:nvPr/>
        </p:nvSpPr>
        <p:spPr>
          <a:xfrm>
            <a:off x="8618655" y="2187110"/>
            <a:ext cx="2489947" cy="5931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電気を貯めることができる部品。</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電源の安定や、電気信号を遅延させたいときなどに使われます。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94" name="グループ化 93"/>
          <p:cNvGrpSpPr/>
          <p:nvPr/>
        </p:nvGrpSpPr>
        <p:grpSpPr>
          <a:xfrm>
            <a:off x="9788539" y="2993615"/>
            <a:ext cx="373723" cy="197612"/>
            <a:chOff x="3886774" y="4175435"/>
            <a:chExt cx="373723" cy="197612"/>
          </a:xfrm>
        </p:grpSpPr>
        <p:cxnSp>
          <p:nvCxnSpPr>
            <p:cNvPr id="95" name="直線コネクタ 94"/>
            <p:cNvCxnSpPr/>
            <p:nvPr/>
          </p:nvCxnSpPr>
          <p:spPr>
            <a:xfrm>
              <a:off x="4032541" y="4175435"/>
              <a:ext cx="0" cy="1976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直線コネクタ 95"/>
            <p:cNvCxnSpPr/>
            <p:nvPr/>
          </p:nvCxnSpPr>
          <p:spPr>
            <a:xfrm>
              <a:off x="4102093" y="4175435"/>
              <a:ext cx="0" cy="19761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直線コネクタ 96"/>
            <p:cNvCxnSpPr/>
            <p:nvPr/>
          </p:nvCxnSpPr>
          <p:spPr>
            <a:xfrm flipH="1" flipV="1">
              <a:off x="3886774" y="4273358"/>
              <a:ext cx="149538" cy="1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直線コネクタ 97"/>
            <p:cNvCxnSpPr/>
            <p:nvPr/>
          </p:nvCxnSpPr>
          <p:spPr>
            <a:xfrm flipH="1" flipV="1">
              <a:off x="4110959" y="4273358"/>
              <a:ext cx="149538" cy="176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99" name="コンテンツ プレースホルダー 2"/>
          <p:cNvSpPr txBox="1">
            <a:spLocks/>
          </p:cNvSpPr>
          <p:nvPr/>
        </p:nvSpPr>
        <p:spPr>
          <a:xfrm>
            <a:off x="8701717" y="3012067"/>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7" name="コンテンツ プレースホルダー 2"/>
          <p:cNvSpPr txBox="1">
            <a:spLocks/>
          </p:cNvSpPr>
          <p:nvPr/>
        </p:nvSpPr>
        <p:spPr>
          <a:xfrm>
            <a:off x="1965238" y="2042900"/>
            <a:ext cx="571881"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表示</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60" name="図 59"/>
          <p:cNvPicPr>
            <a:picLocks noChangeAspect="1"/>
          </p:cNvPicPr>
          <p:nvPr/>
        </p:nvPicPr>
        <p:blipFill rotWithShape="1">
          <a:blip r:embed="rId4" cstate="print">
            <a:extLst>
              <a:ext uri="{28A0092B-C50C-407E-A947-70E740481C1C}">
                <a14:useLocalDpi xmlns:a14="http://schemas.microsoft.com/office/drawing/2010/main" val="0"/>
              </a:ext>
            </a:extLst>
          </a:blip>
          <a:srcRect r="64251" b="-20596"/>
          <a:stretch/>
        </p:blipFill>
        <p:spPr>
          <a:xfrm>
            <a:off x="2610802" y="2036452"/>
            <a:ext cx="879308" cy="431457"/>
          </a:xfrm>
          <a:prstGeom prst="rect">
            <a:avLst/>
          </a:prstGeom>
        </p:spPr>
      </p:pic>
      <p:cxnSp>
        <p:nvCxnSpPr>
          <p:cNvPr id="4" name="直線コネクタ 3"/>
          <p:cNvCxnSpPr>
            <a:endCxn id="107" idx="3"/>
          </p:cNvCxnSpPr>
          <p:nvPr/>
        </p:nvCxnSpPr>
        <p:spPr>
          <a:xfrm flipH="1" flipV="1">
            <a:off x="2537119" y="2162092"/>
            <a:ext cx="216940" cy="595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正方形/長方形 68"/>
          <p:cNvSpPr/>
          <p:nvPr/>
        </p:nvSpPr>
        <p:spPr>
          <a:xfrm>
            <a:off x="6046536" y="3191779"/>
            <a:ext cx="364312" cy="531739"/>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正方形/長方形 69"/>
          <p:cNvSpPr/>
          <p:nvPr/>
        </p:nvSpPr>
        <p:spPr>
          <a:xfrm>
            <a:off x="5455104" y="4192328"/>
            <a:ext cx="739557" cy="311422"/>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正方形/長方形 70"/>
          <p:cNvSpPr/>
          <p:nvPr/>
        </p:nvSpPr>
        <p:spPr>
          <a:xfrm>
            <a:off x="6540731" y="2566449"/>
            <a:ext cx="739557" cy="311422"/>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正方形/長方形 71"/>
          <p:cNvSpPr/>
          <p:nvPr/>
        </p:nvSpPr>
        <p:spPr>
          <a:xfrm>
            <a:off x="5446154" y="1852213"/>
            <a:ext cx="401987" cy="550892"/>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コンテンツ プレースホルダー 2"/>
          <p:cNvSpPr txBox="1">
            <a:spLocks/>
          </p:cNvSpPr>
          <p:nvPr/>
        </p:nvSpPr>
        <p:spPr>
          <a:xfrm>
            <a:off x="1298682" y="4285480"/>
            <a:ext cx="587338" cy="1365097"/>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C8</a:t>
            </a: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C9</a:t>
            </a:r>
          </a:p>
          <a:p>
            <a:pPr marL="0" indent="0">
              <a:buFont typeface="Arial" panose="020B0604020202020204" pitchFamily="34" charset="0"/>
              <a:buNone/>
            </a:pPr>
            <a:r>
              <a:rPr lang="en-US" altLang="ja-JP" sz="1600" dirty="0">
                <a:latin typeface="Meiryo UI" panose="020B0604030504040204" pitchFamily="50" charset="-128"/>
                <a:ea typeface="Meiryo UI" panose="020B0604030504040204" pitchFamily="50" charset="-128"/>
                <a:cs typeface="Meiryo UI" panose="020B0604030504040204" pitchFamily="50" charset="-128"/>
              </a:rPr>
              <a:t>C10</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右中かっこ 74"/>
          <p:cNvSpPr/>
          <p:nvPr/>
        </p:nvSpPr>
        <p:spPr>
          <a:xfrm>
            <a:off x="1848585" y="4348039"/>
            <a:ext cx="123052" cy="875210"/>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sp>
        <p:nvSpPr>
          <p:cNvPr id="76" name="正方形/長方形 75"/>
          <p:cNvSpPr/>
          <p:nvPr/>
        </p:nvSpPr>
        <p:spPr>
          <a:xfrm>
            <a:off x="1082411" y="4101468"/>
            <a:ext cx="2733488" cy="1375208"/>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1" name="直線コネクタ 67"/>
          <p:cNvCxnSpPr>
            <a:stCxn id="76" idx="3"/>
          </p:cNvCxnSpPr>
          <p:nvPr/>
        </p:nvCxnSpPr>
        <p:spPr>
          <a:xfrm flipV="1">
            <a:off x="3815899" y="4768221"/>
            <a:ext cx="3263363" cy="20851"/>
          </a:xfrm>
          <a:prstGeom prst="straightConnector1">
            <a:avLst/>
          </a:prstGeom>
          <a:ln w="25400">
            <a:solidFill>
              <a:schemeClr val="accent4"/>
            </a:solidFill>
            <a:tailEnd type="none"/>
          </a:ln>
        </p:spPr>
        <p:style>
          <a:lnRef idx="1">
            <a:schemeClr val="accent2"/>
          </a:lnRef>
          <a:fillRef idx="0">
            <a:schemeClr val="accent2"/>
          </a:fillRef>
          <a:effectRef idx="0">
            <a:schemeClr val="accent2"/>
          </a:effectRef>
          <a:fontRef idx="minor">
            <a:schemeClr val="tx1"/>
          </a:fontRef>
        </p:style>
      </p:cxnSp>
      <p:cxnSp>
        <p:nvCxnSpPr>
          <p:cNvPr id="86" name="直線コネクタ 67"/>
          <p:cNvCxnSpPr>
            <a:stCxn id="90" idx="3"/>
            <a:endCxn id="71" idx="1"/>
          </p:cNvCxnSpPr>
          <p:nvPr/>
        </p:nvCxnSpPr>
        <p:spPr>
          <a:xfrm flipV="1">
            <a:off x="3813495" y="2722160"/>
            <a:ext cx="2727236" cy="459823"/>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cxnSp>
        <p:nvCxnSpPr>
          <p:cNvPr id="108" name="直線コネクタ 67"/>
          <p:cNvCxnSpPr>
            <a:stCxn id="90" idx="3"/>
            <a:endCxn id="69" idx="0"/>
          </p:cNvCxnSpPr>
          <p:nvPr/>
        </p:nvCxnSpPr>
        <p:spPr>
          <a:xfrm>
            <a:off x="3813495" y="3181983"/>
            <a:ext cx="2415197" cy="9796"/>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cxnSp>
        <p:nvCxnSpPr>
          <p:cNvPr id="109" name="直線コネクタ 67"/>
          <p:cNvCxnSpPr>
            <a:stCxn id="90" idx="3"/>
            <a:endCxn id="70" idx="1"/>
          </p:cNvCxnSpPr>
          <p:nvPr/>
        </p:nvCxnSpPr>
        <p:spPr>
          <a:xfrm>
            <a:off x="3813495" y="3181983"/>
            <a:ext cx="1641609" cy="1166056"/>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cxnSp>
        <p:nvCxnSpPr>
          <p:cNvPr id="110" name="直線コネクタ 67"/>
          <p:cNvCxnSpPr>
            <a:stCxn id="76" idx="3"/>
            <a:endCxn id="72" idx="1"/>
          </p:cNvCxnSpPr>
          <p:nvPr/>
        </p:nvCxnSpPr>
        <p:spPr>
          <a:xfrm flipV="1">
            <a:off x="3815899" y="2127659"/>
            <a:ext cx="1630255" cy="2661413"/>
          </a:xfrm>
          <a:prstGeom prst="straightConnector1">
            <a:avLst/>
          </a:prstGeom>
          <a:ln w="25400">
            <a:solidFill>
              <a:schemeClr val="accent4"/>
            </a:solidFill>
            <a:tailEnd type="none"/>
          </a:ln>
        </p:spPr>
        <p:style>
          <a:lnRef idx="1">
            <a:schemeClr val="accent2"/>
          </a:lnRef>
          <a:fillRef idx="0">
            <a:schemeClr val="accent2"/>
          </a:fillRef>
          <a:effectRef idx="0">
            <a:schemeClr val="accent2"/>
          </a:effectRef>
          <a:fontRef idx="minor">
            <a:schemeClr val="tx1"/>
          </a:fontRef>
        </p:style>
      </p:cxnSp>
      <p:cxnSp>
        <p:nvCxnSpPr>
          <p:cNvPr id="111" name="直線コネクタ 67"/>
          <p:cNvCxnSpPr>
            <a:endCxn id="59" idx="2"/>
          </p:cNvCxnSpPr>
          <p:nvPr/>
        </p:nvCxnSpPr>
        <p:spPr>
          <a:xfrm flipV="1">
            <a:off x="7060992" y="3564978"/>
            <a:ext cx="5933" cy="1203244"/>
          </a:xfrm>
          <a:prstGeom prst="straightConnector1">
            <a:avLst/>
          </a:prstGeom>
          <a:ln w="25400">
            <a:solidFill>
              <a:schemeClr val="accent4"/>
            </a:solidFill>
            <a:tailEnd type="none"/>
          </a:ln>
        </p:spPr>
        <p:style>
          <a:lnRef idx="1">
            <a:schemeClr val="accent2"/>
          </a:lnRef>
          <a:fillRef idx="0">
            <a:schemeClr val="accent2"/>
          </a:fillRef>
          <a:effectRef idx="0">
            <a:schemeClr val="accent2"/>
          </a:effectRef>
          <a:fontRef idx="minor">
            <a:schemeClr val="tx1"/>
          </a:fontRef>
        </p:style>
      </p:cxnSp>
      <p:cxnSp>
        <p:nvCxnSpPr>
          <p:cNvPr id="56" name="直線コネクタ 55"/>
          <p:cNvCxnSpPr>
            <a:stCxn id="107" idx="1"/>
            <a:endCxn id="3" idx="0"/>
          </p:cNvCxnSpPr>
          <p:nvPr/>
        </p:nvCxnSpPr>
        <p:spPr>
          <a:xfrm flipH="1" flipV="1">
            <a:off x="1739265" y="2152677"/>
            <a:ext cx="225973" cy="94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77900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図 66"/>
          <p:cNvPicPr>
            <a:picLocks noChangeAspect="1"/>
          </p:cNvPicPr>
          <p:nvPr/>
        </p:nvPicPr>
        <p:blipFill rotWithShape="1">
          <a:blip r:embed="rId2" cstate="print">
            <a:lum bright="15000" contrast="15000"/>
            <a:extLst>
              <a:ext uri="{28A0092B-C50C-407E-A947-70E740481C1C}">
                <a14:useLocalDpi xmlns:a14="http://schemas.microsoft.com/office/drawing/2010/main" val="0"/>
              </a:ext>
            </a:extLst>
          </a:blip>
          <a:srcRect l="31076" t="10436" r="39597" b="23422"/>
          <a:stretch/>
        </p:blipFill>
        <p:spPr>
          <a:xfrm>
            <a:off x="4376056" y="419570"/>
            <a:ext cx="4023361" cy="6074152"/>
          </a:xfrm>
          <a:prstGeom prst="rect">
            <a:avLst/>
          </a:prstGeom>
          <a:ln>
            <a:noFill/>
          </a:ln>
          <a:effectLst>
            <a:softEdge rad="112500"/>
          </a:effectLst>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組み立て</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34" name="コンテンツ プレースホルダー 2"/>
          <p:cNvSpPr txBox="1">
            <a:spLocks/>
          </p:cNvSpPr>
          <p:nvPr/>
        </p:nvSpPr>
        <p:spPr>
          <a:xfrm>
            <a:off x="2801316" y="4523783"/>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取りつけ方向なし</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正方形/長方形 57"/>
          <p:cNvSpPr/>
          <p:nvPr/>
        </p:nvSpPr>
        <p:spPr>
          <a:xfrm>
            <a:off x="844134" y="1441330"/>
            <a:ext cx="3341746" cy="2796522"/>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p:cNvSpPr/>
          <p:nvPr/>
        </p:nvSpPr>
        <p:spPr>
          <a:xfrm>
            <a:off x="5099942" y="4994041"/>
            <a:ext cx="1630055" cy="508976"/>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8" name="直線コネクタ 67"/>
          <p:cNvCxnSpPr>
            <a:stCxn id="58" idx="3"/>
            <a:endCxn id="63" idx="1"/>
          </p:cNvCxnSpPr>
          <p:nvPr/>
        </p:nvCxnSpPr>
        <p:spPr>
          <a:xfrm>
            <a:off x="4185880" y="2839591"/>
            <a:ext cx="914062" cy="2408938"/>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cxnSp>
        <p:nvCxnSpPr>
          <p:cNvPr id="87" name="直線コネクタ 86"/>
          <p:cNvCxnSpPr/>
          <p:nvPr/>
        </p:nvCxnSpPr>
        <p:spPr>
          <a:xfrm>
            <a:off x="8537418" y="13633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3633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知っておこう</a:t>
            </a:r>
            <a:endParaRPr kumimoji="1" lang="ja-JP" altLang="en-US" dirty="0"/>
          </a:p>
        </p:txBody>
      </p:sp>
      <p:sp>
        <p:nvSpPr>
          <p:cNvPr id="72" name="正方形/長方形 71"/>
          <p:cNvSpPr/>
          <p:nvPr/>
        </p:nvSpPr>
        <p:spPr>
          <a:xfrm>
            <a:off x="5292510" y="3656042"/>
            <a:ext cx="1072392" cy="393898"/>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正方形/長方形 73"/>
          <p:cNvSpPr/>
          <p:nvPr/>
        </p:nvSpPr>
        <p:spPr>
          <a:xfrm>
            <a:off x="837988" y="4364736"/>
            <a:ext cx="3341746" cy="1727925"/>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6" name="コンテンツ プレースホルダー 2"/>
          <p:cNvSpPr txBox="1">
            <a:spLocks/>
          </p:cNvSpPr>
          <p:nvPr/>
        </p:nvSpPr>
        <p:spPr>
          <a:xfrm>
            <a:off x="837988" y="1514369"/>
            <a:ext cx="1459388"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③</a:t>
            </a: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IC</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コンテンツ プレースホルダー 2"/>
          <p:cNvSpPr txBox="1">
            <a:spLocks/>
          </p:cNvSpPr>
          <p:nvPr/>
        </p:nvSpPr>
        <p:spPr>
          <a:xfrm>
            <a:off x="2518486" y="1568215"/>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取りつけ方向あり</a:t>
            </a:r>
            <a:endParaRPr lang="ja-JP" altLang="en-US" sz="16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8" name="直線コネクタ 67"/>
          <p:cNvCxnSpPr>
            <a:stCxn id="74" idx="3"/>
            <a:endCxn id="72" idx="1"/>
          </p:cNvCxnSpPr>
          <p:nvPr/>
        </p:nvCxnSpPr>
        <p:spPr>
          <a:xfrm flipV="1">
            <a:off x="4179734" y="3852991"/>
            <a:ext cx="1112776" cy="1375708"/>
          </a:xfrm>
          <a:prstGeom prst="straightConnector1">
            <a:avLst/>
          </a:prstGeom>
          <a:ln w="25400">
            <a:solidFill>
              <a:schemeClr val="accent4"/>
            </a:solidFill>
            <a:tailEnd type="none"/>
          </a:ln>
        </p:spPr>
        <p:style>
          <a:lnRef idx="1">
            <a:schemeClr val="accent2"/>
          </a:lnRef>
          <a:fillRef idx="0">
            <a:schemeClr val="accent2"/>
          </a:fillRef>
          <a:effectRef idx="0">
            <a:schemeClr val="accent2"/>
          </a:effectRef>
          <a:fontRef idx="minor">
            <a:schemeClr val="tx1"/>
          </a:fontRef>
        </p:style>
      </p:cxnSp>
      <p:sp>
        <p:nvSpPr>
          <p:cNvPr id="79" name="コンテンツ プレースホルダー 2"/>
          <p:cNvSpPr txBox="1">
            <a:spLocks/>
          </p:cNvSpPr>
          <p:nvPr/>
        </p:nvSpPr>
        <p:spPr>
          <a:xfrm>
            <a:off x="1145788" y="2501406"/>
            <a:ext cx="684902"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U1</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81" name="図 8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47775" y="1962660"/>
            <a:ext cx="173898" cy="383680"/>
          </a:xfrm>
          <a:prstGeom prst="rect">
            <a:avLst/>
          </a:prstGeom>
        </p:spPr>
      </p:pic>
      <p:grpSp>
        <p:nvGrpSpPr>
          <p:cNvPr id="82" name="グループ化 81"/>
          <p:cNvGrpSpPr/>
          <p:nvPr/>
        </p:nvGrpSpPr>
        <p:grpSpPr>
          <a:xfrm>
            <a:off x="1698147" y="1943733"/>
            <a:ext cx="2211258" cy="430763"/>
            <a:chOff x="1245282" y="4257480"/>
            <a:chExt cx="2211258" cy="430763"/>
          </a:xfrm>
        </p:grpSpPr>
        <p:sp>
          <p:nvSpPr>
            <p:cNvPr id="83" name="正方形/長方形 82"/>
            <p:cNvSpPr/>
            <p:nvPr/>
          </p:nvSpPr>
          <p:spPr>
            <a:xfrm>
              <a:off x="1245282" y="4257480"/>
              <a:ext cx="2211258" cy="43076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4" name="コンテンツ プレースホルダー 2"/>
            <p:cNvSpPr txBox="1">
              <a:spLocks/>
            </p:cNvSpPr>
            <p:nvPr/>
          </p:nvSpPr>
          <p:spPr>
            <a:xfrm>
              <a:off x="1436813" y="4342243"/>
              <a:ext cx="1900705"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目印の向きをチェック！</a:t>
              </a:r>
              <a:endPar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86" name="円/楕円 85"/>
          <p:cNvSpPr/>
          <p:nvPr/>
        </p:nvSpPr>
        <p:spPr>
          <a:xfrm>
            <a:off x="5025118" y="5122448"/>
            <a:ext cx="298765" cy="29876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1" name="直線コネクタ 67"/>
          <p:cNvCxnSpPr>
            <a:endCxn id="86" idx="2"/>
          </p:cNvCxnSpPr>
          <p:nvPr/>
        </p:nvCxnSpPr>
        <p:spPr>
          <a:xfrm>
            <a:off x="3005966" y="3656042"/>
            <a:ext cx="2019152" cy="1615789"/>
          </a:xfrm>
          <a:prstGeom prst="straightConnector1">
            <a:avLst/>
          </a:prstGeom>
          <a:ln w="25400">
            <a:solidFill>
              <a:srgbClr val="FF0000"/>
            </a:solidFill>
            <a:tailEnd type="arrow"/>
          </a:ln>
        </p:spPr>
        <p:style>
          <a:lnRef idx="1">
            <a:schemeClr val="accent2"/>
          </a:lnRef>
          <a:fillRef idx="0">
            <a:schemeClr val="accent2"/>
          </a:fillRef>
          <a:effectRef idx="0">
            <a:schemeClr val="accent2"/>
          </a:effectRef>
          <a:fontRef idx="minor">
            <a:schemeClr val="tx1"/>
          </a:fontRef>
        </p:style>
      </p:cxnSp>
      <p:sp>
        <p:nvSpPr>
          <p:cNvPr id="110" name="コンテンツ プレースホルダー 2"/>
          <p:cNvSpPr txBox="1">
            <a:spLocks/>
          </p:cNvSpPr>
          <p:nvPr/>
        </p:nvSpPr>
        <p:spPr>
          <a:xfrm>
            <a:off x="824308" y="4447949"/>
            <a:ext cx="1951937"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④</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スライドスイッチ</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1" name="コンテンツ プレースホルダー 2"/>
          <p:cNvSpPr txBox="1">
            <a:spLocks/>
          </p:cNvSpPr>
          <p:nvPr/>
        </p:nvSpPr>
        <p:spPr>
          <a:xfrm>
            <a:off x="1118099" y="5010339"/>
            <a:ext cx="684902"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SW1</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3" name="図 2"/>
          <p:cNvPicPr>
            <a:picLocks noChangeAspect="1"/>
          </p:cNvPicPr>
          <p:nvPr/>
        </p:nvPicPr>
        <p:blipFill rotWithShape="1">
          <a:blip r:embed="rId4">
            <a:extLst>
              <a:ext uri="{28A0092B-C50C-407E-A947-70E740481C1C}">
                <a14:useLocalDpi xmlns:a14="http://schemas.microsoft.com/office/drawing/2010/main" val="0"/>
              </a:ext>
            </a:extLst>
          </a:blip>
          <a:srcRect r="63753"/>
          <a:stretch/>
        </p:blipFill>
        <p:spPr>
          <a:xfrm>
            <a:off x="1186600" y="2908887"/>
            <a:ext cx="1204348" cy="1063414"/>
          </a:xfrm>
          <a:prstGeom prst="rect">
            <a:avLst/>
          </a:prstGeom>
        </p:spPr>
      </p:pic>
      <p:pic>
        <p:nvPicPr>
          <p:cNvPr id="55" name="図 54"/>
          <p:cNvPicPr>
            <a:picLocks noChangeAspect="1"/>
          </p:cNvPicPr>
          <p:nvPr/>
        </p:nvPicPr>
        <p:blipFill rotWithShape="1">
          <a:blip r:embed="rId4">
            <a:extLst>
              <a:ext uri="{28A0092B-C50C-407E-A947-70E740481C1C}">
                <a14:useLocalDpi xmlns:a14="http://schemas.microsoft.com/office/drawing/2010/main" val="0"/>
              </a:ext>
            </a:extLst>
          </a:blip>
          <a:srcRect l="60500" t="3632" r="1286" b="45049"/>
          <a:stretch/>
        </p:blipFill>
        <p:spPr>
          <a:xfrm>
            <a:off x="2731463" y="3145908"/>
            <a:ext cx="1286748" cy="553062"/>
          </a:xfrm>
          <a:prstGeom prst="rect">
            <a:avLst/>
          </a:prstGeom>
        </p:spPr>
      </p:pic>
      <p:sp>
        <p:nvSpPr>
          <p:cNvPr id="56" name="コンテンツ プレースホルダー 2"/>
          <p:cNvSpPr txBox="1">
            <a:spLocks/>
          </p:cNvSpPr>
          <p:nvPr/>
        </p:nvSpPr>
        <p:spPr>
          <a:xfrm>
            <a:off x="2776107" y="3794252"/>
            <a:ext cx="1226875"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基板上の記号</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7" name="図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99625" y="4751399"/>
            <a:ext cx="821953" cy="826846"/>
          </a:xfrm>
          <a:prstGeom prst="rect">
            <a:avLst/>
          </a:prstGeom>
        </p:spPr>
      </p:pic>
      <p:grpSp>
        <p:nvGrpSpPr>
          <p:cNvPr id="17" name="グループ化 16"/>
          <p:cNvGrpSpPr/>
          <p:nvPr/>
        </p:nvGrpSpPr>
        <p:grpSpPr>
          <a:xfrm>
            <a:off x="9860657" y="3129155"/>
            <a:ext cx="837102" cy="340727"/>
            <a:chOff x="9270460" y="3897125"/>
            <a:chExt cx="837102" cy="340727"/>
          </a:xfrm>
        </p:grpSpPr>
        <p:sp>
          <p:nvSpPr>
            <p:cNvPr id="8" name="円/楕円 7"/>
            <p:cNvSpPr/>
            <p:nvPr/>
          </p:nvSpPr>
          <p:spPr>
            <a:xfrm>
              <a:off x="9270460" y="3951658"/>
              <a:ext cx="161954" cy="16195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円/楕円 58"/>
            <p:cNvSpPr/>
            <p:nvPr/>
          </p:nvSpPr>
          <p:spPr>
            <a:xfrm>
              <a:off x="9608034" y="3951658"/>
              <a:ext cx="161954" cy="16195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円/楕円 59"/>
            <p:cNvSpPr/>
            <p:nvPr/>
          </p:nvSpPr>
          <p:spPr>
            <a:xfrm>
              <a:off x="9945608" y="3951658"/>
              <a:ext cx="161954" cy="16195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6" name="直線コネクタ 65"/>
            <p:cNvCxnSpPr/>
            <p:nvPr/>
          </p:nvCxnSpPr>
          <p:spPr>
            <a:xfrm>
              <a:off x="10026585" y="4113612"/>
              <a:ext cx="0" cy="1242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直線コネクタ 12"/>
            <p:cNvCxnSpPr/>
            <p:nvPr/>
          </p:nvCxnSpPr>
          <p:spPr>
            <a:xfrm>
              <a:off x="9351437" y="3897125"/>
              <a:ext cx="34116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直線コネクタ 68"/>
            <p:cNvCxnSpPr/>
            <p:nvPr/>
          </p:nvCxnSpPr>
          <p:spPr>
            <a:xfrm>
              <a:off x="9692793" y="4113612"/>
              <a:ext cx="0" cy="1242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直線コネクタ 69"/>
            <p:cNvCxnSpPr/>
            <p:nvPr/>
          </p:nvCxnSpPr>
          <p:spPr>
            <a:xfrm>
              <a:off x="9351437" y="4113612"/>
              <a:ext cx="0" cy="12424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71" name="コンテンツ プレースホルダー 2"/>
          <p:cNvSpPr txBox="1">
            <a:spLocks/>
          </p:cNvSpPr>
          <p:nvPr/>
        </p:nvSpPr>
        <p:spPr>
          <a:xfrm>
            <a:off x="8734736" y="3179029"/>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コンテンツ プレースホルダー 2"/>
          <p:cNvSpPr txBox="1">
            <a:spLocks/>
          </p:cNvSpPr>
          <p:nvPr/>
        </p:nvSpPr>
        <p:spPr>
          <a:xfrm>
            <a:off x="8562632" y="1827871"/>
            <a:ext cx="1609393"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スライドスイッチ</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コンテンツ プレースホルダー 2"/>
          <p:cNvSpPr txBox="1">
            <a:spLocks/>
          </p:cNvSpPr>
          <p:nvPr/>
        </p:nvSpPr>
        <p:spPr>
          <a:xfrm>
            <a:off x="8562633" y="2172414"/>
            <a:ext cx="2489947" cy="5931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電流</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電圧や信号の流れを切り替えるための部品。バンド選択のための電圧を切り替えてラジオ</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IC</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に伝えています。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65" name="図 64"/>
          <p:cNvPicPr>
            <a:picLocks noChangeAspect="1"/>
          </p:cNvPicPr>
          <p:nvPr/>
        </p:nvPicPr>
        <p:blipFill rotWithShape="1">
          <a:blip r:embed="rId6" cstate="print">
            <a:extLst>
              <a:ext uri="{28A0092B-C50C-407E-A947-70E740481C1C}">
                <a14:useLocalDpi xmlns:a14="http://schemas.microsoft.com/office/drawing/2010/main" val="0"/>
              </a:ext>
            </a:extLst>
          </a:blip>
          <a:srcRect l="28781" t="33641" r="26331" b="20749"/>
          <a:stretch/>
        </p:blipFill>
        <p:spPr>
          <a:xfrm rot="16200000">
            <a:off x="3035874" y="4666579"/>
            <a:ext cx="554480" cy="1040855"/>
          </a:xfrm>
          <a:prstGeom prst="rect">
            <a:avLst/>
          </a:prstGeom>
          <a:ln>
            <a:noFill/>
          </a:ln>
          <a:effectLst>
            <a:softEdge rad="112500"/>
          </a:effectLst>
        </p:spPr>
      </p:pic>
      <p:sp>
        <p:nvSpPr>
          <p:cNvPr id="85" name="コンテンツ プレースホルダー 2"/>
          <p:cNvSpPr txBox="1">
            <a:spLocks/>
          </p:cNvSpPr>
          <p:nvPr/>
        </p:nvSpPr>
        <p:spPr>
          <a:xfrm>
            <a:off x="1155600" y="5494516"/>
            <a:ext cx="1325474" cy="4984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はんだブリッジに注意する。</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正方形/長方形 88"/>
          <p:cNvSpPr/>
          <p:nvPr/>
        </p:nvSpPr>
        <p:spPr>
          <a:xfrm>
            <a:off x="3005966" y="5078563"/>
            <a:ext cx="629809" cy="308589"/>
          </a:xfrm>
          <a:prstGeom prst="rect">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0" name="直線コネクタ 67"/>
          <p:cNvCxnSpPr>
            <a:stCxn id="89" idx="2"/>
            <a:endCxn id="85" idx="3"/>
          </p:cNvCxnSpPr>
          <p:nvPr/>
        </p:nvCxnSpPr>
        <p:spPr>
          <a:xfrm flipH="1">
            <a:off x="2481074" y="5387152"/>
            <a:ext cx="839797" cy="356581"/>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05645306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8570" y="1802184"/>
            <a:ext cx="1725008" cy="546472"/>
          </a:xfrm>
          <a:prstGeom prst="rect">
            <a:avLst/>
          </a:prstGeom>
        </p:spPr>
      </p:pic>
      <p:pic>
        <p:nvPicPr>
          <p:cNvPr id="67" name="図 66"/>
          <p:cNvPicPr>
            <a:picLocks noChangeAspect="1"/>
          </p:cNvPicPr>
          <p:nvPr/>
        </p:nvPicPr>
        <p:blipFill rotWithShape="1">
          <a:blip r:embed="rId3" cstate="print">
            <a:lum bright="15000" contrast="15000"/>
            <a:extLst>
              <a:ext uri="{28A0092B-C50C-407E-A947-70E740481C1C}">
                <a14:useLocalDpi xmlns:a14="http://schemas.microsoft.com/office/drawing/2010/main" val="0"/>
              </a:ext>
            </a:extLst>
          </a:blip>
          <a:srcRect l="31076" t="10436" r="39597" b="23422"/>
          <a:stretch/>
        </p:blipFill>
        <p:spPr>
          <a:xfrm>
            <a:off x="4376056" y="419570"/>
            <a:ext cx="4023361" cy="6074152"/>
          </a:xfrm>
          <a:prstGeom prst="rect">
            <a:avLst/>
          </a:prstGeom>
          <a:ln>
            <a:noFill/>
          </a:ln>
          <a:effectLst>
            <a:softEdge rad="112500"/>
          </a:effectLst>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組み立て</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34" name="コンテンツ プレースホルダー 2"/>
          <p:cNvSpPr txBox="1">
            <a:spLocks/>
          </p:cNvSpPr>
          <p:nvPr/>
        </p:nvSpPr>
        <p:spPr>
          <a:xfrm>
            <a:off x="2792500" y="1559199"/>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取りつけ方向なし</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コンテンツ プレースホルダー 2"/>
          <p:cNvSpPr txBox="1">
            <a:spLocks/>
          </p:cNvSpPr>
          <p:nvPr/>
        </p:nvSpPr>
        <p:spPr>
          <a:xfrm>
            <a:off x="1018431" y="1533940"/>
            <a:ext cx="1459388"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a:latin typeface="Meiryo UI" panose="020B0604030504040204" pitchFamily="50" charset="-128"/>
                <a:ea typeface="Meiryo UI" panose="020B0604030504040204" pitchFamily="50" charset="-128"/>
                <a:cs typeface="Meiryo UI" panose="020B0604030504040204" pitchFamily="50" charset="-128"/>
              </a:rPr>
              <a:t>⑤</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発振子</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正方形/長方形 57"/>
          <p:cNvSpPr/>
          <p:nvPr/>
        </p:nvSpPr>
        <p:spPr>
          <a:xfrm>
            <a:off x="844134" y="1441330"/>
            <a:ext cx="3341746" cy="2022867"/>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3" name="正方形/長方形 62"/>
          <p:cNvSpPr/>
          <p:nvPr/>
        </p:nvSpPr>
        <p:spPr>
          <a:xfrm>
            <a:off x="6364902" y="3085217"/>
            <a:ext cx="447880" cy="532190"/>
          </a:xfrm>
          <a:prstGeom prst="rect">
            <a:avLst/>
          </a:prstGeom>
          <a:noFill/>
          <a:ln w="28575">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8" name="直線コネクタ 67"/>
          <p:cNvCxnSpPr>
            <a:stCxn id="58" idx="3"/>
            <a:endCxn id="63" idx="1"/>
          </p:cNvCxnSpPr>
          <p:nvPr/>
        </p:nvCxnSpPr>
        <p:spPr>
          <a:xfrm>
            <a:off x="4185880" y="2452764"/>
            <a:ext cx="2179022" cy="898548"/>
          </a:xfrm>
          <a:prstGeom prst="straightConnector1">
            <a:avLst/>
          </a:prstGeom>
          <a:ln w="25400">
            <a:solidFill>
              <a:srgbClr val="00B0F0"/>
            </a:solidFill>
            <a:tailEnd type="none"/>
          </a:ln>
        </p:spPr>
        <p:style>
          <a:lnRef idx="1">
            <a:schemeClr val="accent2"/>
          </a:lnRef>
          <a:fillRef idx="0">
            <a:schemeClr val="accent2"/>
          </a:fillRef>
          <a:effectRef idx="0">
            <a:schemeClr val="accent2"/>
          </a:effectRef>
          <a:fontRef idx="minor">
            <a:schemeClr val="tx1"/>
          </a:fontRef>
        </p:style>
      </p:cxnSp>
      <p:cxnSp>
        <p:nvCxnSpPr>
          <p:cNvPr id="87" name="直線コネクタ 86"/>
          <p:cNvCxnSpPr/>
          <p:nvPr/>
        </p:nvCxnSpPr>
        <p:spPr>
          <a:xfrm>
            <a:off x="8537418" y="13633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88" name="正方形/長方形 87"/>
          <p:cNvSpPr/>
          <p:nvPr/>
        </p:nvSpPr>
        <p:spPr>
          <a:xfrm>
            <a:off x="8537418" y="13633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知っておこう</a:t>
            </a:r>
            <a:endParaRPr kumimoji="1" lang="ja-JP" altLang="en-US" dirty="0"/>
          </a:p>
        </p:txBody>
      </p:sp>
      <p:sp>
        <p:nvSpPr>
          <p:cNvPr id="100" name="コンテンツ プレースホルダー 2"/>
          <p:cNvSpPr txBox="1">
            <a:spLocks/>
          </p:cNvSpPr>
          <p:nvPr/>
        </p:nvSpPr>
        <p:spPr>
          <a:xfrm>
            <a:off x="8543565" y="1837360"/>
            <a:ext cx="1130102"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発振子</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コンテンツ プレースホルダー 2"/>
          <p:cNvSpPr txBox="1">
            <a:spLocks/>
          </p:cNvSpPr>
          <p:nvPr/>
        </p:nvSpPr>
        <p:spPr>
          <a:xfrm>
            <a:off x="8543565" y="2181903"/>
            <a:ext cx="2489947" cy="59310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規則正しい電気の波を発生させる部品。マイコンのクロック信号として使われます。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31" name="グループ化 30"/>
          <p:cNvGrpSpPr/>
          <p:nvPr/>
        </p:nvGrpSpPr>
        <p:grpSpPr>
          <a:xfrm>
            <a:off x="9788538" y="2970471"/>
            <a:ext cx="760838" cy="451968"/>
            <a:chOff x="9232238" y="2881782"/>
            <a:chExt cx="760838" cy="451968"/>
          </a:xfrm>
        </p:grpSpPr>
        <p:sp>
          <p:nvSpPr>
            <p:cNvPr id="21" name="正方形/長方形 20"/>
            <p:cNvSpPr/>
            <p:nvPr/>
          </p:nvSpPr>
          <p:spPr>
            <a:xfrm>
              <a:off x="9506912" y="2884788"/>
              <a:ext cx="217779" cy="44896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0" name="グループ化 29"/>
            <p:cNvGrpSpPr/>
            <p:nvPr/>
          </p:nvGrpSpPr>
          <p:grpSpPr>
            <a:xfrm>
              <a:off x="9232238" y="2881782"/>
              <a:ext cx="760838" cy="451968"/>
              <a:chOff x="9232238" y="2881782"/>
              <a:chExt cx="760838" cy="451968"/>
            </a:xfrm>
          </p:grpSpPr>
          <p:cxnSp>
            <p:nvCxnSpPr>
              <p:cNvPr id="23" name="直線コネクタ 22"/>
              <p:cNvCxnSpPr/>
              <p:nvPr/>
            </p:nvCxnSpPr>
            <p:spPr>
              <a:xfrm>
                <a:off x="9439275" y="2881782"/>
                <a:ext cx="0" cy="4519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p:cNvCxnSpPr/>
              <p:nvPr/>
            </p:nvCxnSpPr>
            <p:spPr>
              <a:xfrm>
                <a:off x="9788539" y="2881782"/>
                <a:ext cx="0" cy="451968"/>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直線コネクタ 28"/>
              <p:cNvCxnSpPr/>
              <p:nvPr/>
            </p:nvCxnSpPr>
            <p:spPr>
              <a:xfrm flipH="1">
                <a:off x="9232238" y="3107766"/>
                <a:ext cx="2045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4" name="直線コネクタ 103"/>
              <p:cNvCxnSpPr/>
              <p:nvPr/>
            </p:nvCxnSpPr>
            <p:spPr>
              <a:xfrm flipH="1">
                <a:off x="9788539" y="3107766"/>
                <a:ext cx="20453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sp>
        <p:nvSpPr>
          <p:cNvPr id="105" name="コンテンツ プレースホルダー 2"/>
          <p:cNvSpPr txBox="1">
            <a:spLocks/>
          </p:cNvSpPr>
          <p:nvPr/>
        </p:nvSpPr>
        <p:spPr>
          <a:xfrm>
            <a:off x="8656597" y="3046050"/>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6" name="コンテンツ プレースホルダー 2"/>
          <p:cNvSpPr txBox="1">
            <a:spLocks/>
          </p:cNvSpPr>
          <p:nvPr/>
        </p:nvSpPr>
        <p:spPr>
          <a:xfrm>
            <a:off x="1077114" y="1957897"/>
            <a:ext cx="684902"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XT1</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正方形/長方形 71"/>
          <p:cNvSpPr/>
          <p:nvPr/>
        </p:nvSpPr>
        <p:spPr>
          <a:xfrm>
            <a:off x="5721038" y="5458237"/>
            <a:ext cx="569230" cy="801886"/>
          </a:xfrm>
          <a:prstGeom prst="rect">
            <a:avLst/>
          </a:prstGeom>
          <a:noFill/>
          <a:ln w="28575">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正方形/長方形 73"/>
          <p:cNvSpPr/>
          <p:nvPr/>
        </p:nvSpPr>
        <p:spPr>
          <a:xfrm>
            <a:off x="846762" y="3565137"/>
            <a:ext cx="3341746" cy="2868350"/>
          </a:xfrm>
          <a:prstGeom prst="rect">
            <a:avLst/>
          </a:prstGeom>
          <a:noFill/>
          <a:ln w="25400">
            <a:solidFill>
              <a:schemeClr val="accent3"/>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6" name="コンテンツ プレースホルダー 2"/>
          <p:cNvSpPr txBox="1">
            <a:spLocks/>
          </p:cNvSpPr>
          <p:nvPr/>
        </p:nvSpPr>
        <p:spPr>
          <a:xfrm>
            <a:off x="866840" y="3651924"/>
            <a:ext cx="2286922"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④電解コンデンサ</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コンテンツ プレースホルダー 2"/>
          <p:cNvSpPr txBox="1">
            <a:spLocks/>
          </p:cNvSpPr>
          <p:nvPr/>
        </p:nvSpPr>
        <p:spPr>
          <a:xfrm>
            <a:off x="2579248" y="3683255"/>
            <a:ext cx="1604770"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取りつけ方向あり</a:t>
            </a:r>
            <a:endParaRPr lang="ja-JP" altLang="en-US" sz="16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8" name="直線コネクタ 67"/>
          <p:cNvCxnSpPr>
            <a:stCxn id="69" idx="3"/>
            <a:endCxn id="72" idx="0"/>
          </p:cNvCxnSpPr>
          <p:nvPr/>
        </p:nvCxnSpPr>
        <p:spPr>
          <a:xfrm>
            <a:off x="3024554" y="5358982"/>
            <a:ext cx="2981099" cy="99255"/>
          </a:xfrm>
          <a:prstGeom prst="straightConnector1">
            <a:avLst/>
          </a:prstGeom>
          <a:ln w="25400">
            <a:solidFill>
              <a:schemeClr val="accent6"/>
            </a:solidFill>
            <a:tailEnd type="none"/>
          </a:ln>
        </p:spPr>
        <p:style>
          <a:lnRef idx="1">
            <a:schemeClr val="accent2"/>
          </a:lnRef>
          <a:fillRef idx="0">
            <a:schemeClr val="accent2"/>
          </a:fillRef>
          <a:effectRef idx="0">
            <a:schemeClr val="accent2"/>
          </a:effectRef>
          <a:fontRef idx="minor">
            <a:schemeClr val="tx1"/>
          </a:fontRef>
        </p:style>
      </p:cxnSp>
      <p:sp>
        <p:nvSpPr>
          <p:cNvPr id="79" name="コンテンツ プレースホルダー 2"/>
          <p:cNvSpPr txBox="1">
            <a:spLocks/>
          </p:cNvSpPr>
          <p:nvPr/>
        </p:nvSpPr>
        <p:spPr>
          <a:xfrm>
            <a:off x="1240324" y="5222519"/>
            <a:ext cx="684902" cy="1063539"/>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C11</a:t>
            </a:r>
          </a:p>
          <a:p>
            <a:pPr marL="0" indent="0">
              <a:buNone/>
            </a:pPr>
            <a:r>
              <a:rPr lang="en-US" altLang="ja-JP" sz="1600" dirty="0">
                <a:latin typeface="Meiryo UI" panose="020B0604030504040204" pitchFamily="50" charset="-128"/>
                <a:ea typeface="Meiryo UI" panose="020B0604030504040204" pitchFamily="50" charset="-128"/>
                <a:cs typeface="Meiryo UI" panose="020B0604030504040204" pitchFamily="50" charset="-128"/>
              </a:rPr>
              <a:t>C1</a:t>
            </a:r>
            <a:br>
              <a:rPr lang="en-US" altLang="ja-JP" sz="1600" dirty="0">
                <a:latin typeface="Meiryo UI" panose="020B0604030504040204" pitchFamily="50" charset="-128"/>
                <a:ea typeface="Meiryo UI" panose="020B0604030504040204" pitchFamily="50" charset="-128"/>
                <a:cs typeface="Meiryo UI" panose="020B0604030504040204" pitchFamily="50" charset="-128"/>
              </a:rPr>
            </a:br>
            <a:r>
              <a:rPr lang="en-US" altLang="ja-JP" sz="1600" dirty="0">
                <a:latin typeface="Meiryo UI" panose="020B0604030504040204" pitchFamily="50" charset="-128"/>
                <a:ea typeface="Meiryo UI" panose="020B0604030504040204" pitchFamily="50" charset="-128"/>
                <a:cs typeface="Meiryo UI" panose="020B0604030504040204" pitchFamily="50" charset="-128"/>
              </a:rPr>
              <a:t>C2</a:t>
            </a:r>
            <a:br>
              <a:rPr lang="en-US" altLang="ja-JP" sz="1600" dirty="0">
                <a:latin typeface="Meiryo UI" panose="020B0604030504040204" pitchFamily="50" charset="-128"/>
                <a:ea typeface="Meiryo UI" panose="020B0604030504040204" pitchFamily="50" charset="-128"/>
                <a:cs typeface="Meiryo UI" panose="020B0604030504040204" pitchFamily="50" charset="-128"/>
              </a:rPr>
            </a:br>
            <a:r>
              <a:rPr lang="en-US" altLang="ja-JP" sz="1600" dirty="0">
                <a:latin typeface="Meiryo UI" panose="020B0604030504040204" pitchFamily="50" charset="-128"/>
                <a:ea typeface="Meiryo UI" panose="020B0604030504040204" pitchFamily="50" charset="-128"/>
                <a:cs typeface="Meiryo UI" panose="020B0604030504040204" pitchFamily="50" charset="-128"/>
              </a:rPr>
              <a:t>C3</a:t>
            </a:r>
          </a:p>
          <a:p>
            <a:pPr marL="0" indent="0">
              <a:buFont typeface="Arial" panose="020B0604020202020204" pitchFamily="34" charset="0"/>
              <a:buNone/>
            </a:pP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81" name="図 8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74955" y="4703744"/>
            <a:ext cx="173898" cy="383680"/>
          </a:xfrm>
          <a:prstGeom prst="rect">
            <a:avLst/>
          </a:prstGeom>
        </p:spPr>
      </p:pic>
      <p:pic>
        <p:nvPicPr>
          <p:cNvPr id="108" name="図 10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8713" y="2245814"/>
            <a:ext cx="173898" cy="383680"/>
          </a:xfrm>
          <a:prstGeom prst="rect">
            <a:avLst/>
          </a:prstGeom>
        </p:spPr>
      </p:pic>
      <p:sp>
        <p:nvSpPr>
          <p:cNvPr id="109" name="コンテンツ プレースホルダー 2"/>
          <p:cNvSpPr txBox="1">
            <a:spLocks/>
          </p:cNvSpPr>
          <p:nvPr/>
        </p:nvSpPr>
        <p:spPr>
          <a:xfrm>
            <a:off x="1262033" y="2354196"/>
            <a:ext cx="1940631" cy="22917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少し浮いた状態で</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OK</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5" name="コンテンツ プレースホルダー 2"/>
          <p:cNvSpPr txBox="1">
            <a:spLocks/>
          </p:cNvSpPr>
          <p:nvPr/>
        </p:nvSpPr>
        <p:spPr>
          <a:xfrm>
            <a:off x="2217093" y="2820388"/>
            <a:ext cx="1971287" cy="6218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100" dirty="0" smtClean="0">
                <a:latin typeface="Meiryo UI" panose="020B0604030504040204" pitchFamily="50" charset="-128"/>
                <a:ea typeface="Meiryo UI" panose="020B0604030504040204" pitchFamily="50" charset="-128"/>
                <a:cs typeface="Meiryo UI" panose="020B0604030504040204" pitchFamily="50" charset="-128"/>
              </a:rPr>
              <a:t>無理なく差し込めるところまで差し込みます。</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b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50" b="1" dirty="0" smtClean="0">
                <a:latin typeface="Meiryo UI" panose="020B0604030504040204" pitchFamily="50" charset="-128"/>
                <a:ea typeface="Meiryo UI" panose="020B0604030504040204" pitchFamily="50" charset="-128"/>
                <a:cs typeface="Meiryo UI" panose="020B0604030504040204" pitchFamily="50" charset="-128"/>
              </a:rPr>
              <a:t>3</a:t>
            </a:r>
            <a:r>
              <a:rPr lang="ja-JP" altLang="en-US" sz="1050" b="1"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050" b="1" dirty="0" smtClean="0">
                <a:latin typeface="Meiryo UI" panose="020B0604030504040204" pitchFamily="50" charset="-128"/>
                <a:ea typeface="Meiryo UI" panose="020B0604030504040204" pitchFamily="50" charset="-128"/>
                <a:cs typeface="Meiryo UI" panose="020B0604030504040204" pitchFamily="50" charset="-128"/>
              </a:rPr>
              <a:t>5mm</a:t>
            </a:r>
            <a:r>
              <a:rPr lang="ja-JP" altLang="en-US" sz="1050" b="1" dirty="0" smtClean="0">
                <a:latin typeface="Meiryo UI" panose="020B0604030504040204" pitchFamily="50" charset="-128"/>
                <a:ea typeface="Meiryo UI" panose="020B0604030504040204" pitchFamily="50" charset="-128"/>
                <a:cs typeface="Meiryo UI" panose="020B0604030504040204" pitchFamily="50" charset="-128"/>
              </a:rPr>
              <a:t>基板から浮きます。</a:t>
            </a:r>
            <a:r>
              <a:rPr lang="en-US" altLang="ja-JP" sz="1100" dirty="0" smtClean="0">
                <a:latin typeface="Meiryo UI" panose="020B0604030504040204" pitchFamily="50" charset="-128"/>
                <a:ea typeface="Meiryo UI" panose="020B0604030504040204" pitchFamily="50" charset="-128"/>
                <a:cs typeface="Meiryo UI" panose="020B0604030504040204" pitchFamily="50" charset="-128"/>
              </a:rPr>
              <a:t>)</a:t>
            </a:r>
            <a:endParaRPr lang="ja-JP" altLang="en-US" sz="11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56" name="図 5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04497" y="4355549"/>
            <a:ext cx="1133475" cy="238125"/>
          </a:xfrm>
          <a:prstGeom prst="rect">
            <a:avLst/>
          </a:prstGeom>
        </p:spPr>
      </p:pic>
      <p:sp>
        <p:nvSpPr>
          <p:cNvPr id="59" name="コンテンツ プレースホルダー 2"/>
          <p:cNvSpPr txBox="1">
            <a:spLocks/>
          </p:cNvSpPr>
          <p:nvPr/>
        </p:nvSpPr>
        <p:spPr>
          <a:xfrm>
            <a:off x="2709464" y="4116359"/>
            <a:ext cx="1560868" cy="27650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足の長い方が＋</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コンテンツ プレースホルダー 2"/>
          <p:cNvSpPr txBox="1">
            <a:spLocks/>
          </p:cNvSpPr>
          <p:nvPr/>
        </p:nvSpPr>
        <p:spPr>
          <a:xfrm>
            <a:off x="1788664" y="4658777"/>
            <a:ext cx="2514284" cy="56999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線の入っている方</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a:latin typeface="Meiryo UI" panose="020B0604030504040204" pitchFamily="50" charset="-128"/>
                <a:ea typeface="Meiryo UI" panose="020B0604030504040204" pitchFamily="50" charset="-128"/>
                <a:cs typeface="Meiryo UI" panose="020B0604030504040204" pitchFamily="50" charset="-128"/>
              </a:rPr>
            </a:b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マイナスマークがある方）がー</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5" name="正方形/長方形 64"/>
          <p:cNvSpPr/>
          <p:nvPr/>
        </p:nvSpPr>
        <p:spPr>
          <a:xfrm>
            <a:off x="6364902" y="3705132"/>
            <a:ext cx="646723" cy="442215"/>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正方形/長方形 65"/>
          <p:cNvSpPr/>
          <p:nvPr/>
        </p:nvSpPr>
        <p:spPr>
          <a:xfrm>
            <a:off x="4613794" y="5559177"/>
            <a:ext cx="983138" cy="590414"/>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正方形/長方形 68"/>
          <p:cNvSpPr/>
          <p:nvPr/>
        </p:nvSpPr>
        <p:spPr>
          <a:xfrm>
            <a:off x="1244649" y="5209997"/>
            <a:ext cx="1779905" cy="297970"/>
          </a:xfrm>
          <a:prstGeom prst="rect">
            <a:avLst/>
          </a:prstGeom>
          <a:noFill/>
          <a:ln w="28575">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コンテンツ プレースホルダー 2"/>
          <p:cNvSpPr txBox="1">
            <a:spLocks/>
          </p:cNvSpPr>
          <p:nvPr/>
        </p:nvSpPr>
        <p:spPr>
          <a:xfrm>
            <a:off x="1998111" y="5222519"/>
            <a:ext cx="852152" cy="25111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470μF</a:t>
            </a:r>
          </a:p>
          <a:p>
            <a:pPr marL="0" indent="0">
              <a:buFont typeface="Arial" panose="020B0604020202020204" pitchFamily="34" charset="0"/>
              <a:buNone/>
            </a:pPr>
            <a:r>
              <a:rPr lang="en-US" altLang="ja-JP" sz="1600" dirty="0">
                <a:latin typeface="Meiryo UI" panose="020B0604030504040204" pitchFamily="50" charset="-128"/>
                <a:ea typeface="Meiryo UI" panose="020B0604030504040204" pitchFamily="50" charset="-128"/>
                <a:cs typeface="Meiryo UI" panose="020B0604030504040204" pitchFamily="50" charset="-128"/>
              </a:rPr>
              <a:t/>
            </a:r>
            <a:br>
              <a:rPr lang="en-US" altLang="ja-JP" sz="1600" dirty="0">
                <a:latin typeface="Meiryo UI" panose="020B0604030504040204" pitchFamily="50" charset="-128"/>
                <a:ea typeface="Meiryo UI" panose="020B0604030504040204" pitchFamily="50" charset="-128"/>
                <a:cs typeface="Meiryo UI" panose="020B0604030504040204" pitchFamily="50" charset="-128"/>
              </a:rPr>
            </a:b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100μF</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正方形/長方形 72"/>
          <p:cNvSpPr/>
          <p:nvPr/>
        </p:nvSpPr>
        <p:spPr>
          <a:xfrm>
            <a:off x="1244649" y="5593972"/>
            <a:ext cx="1779905" cy="704608"/>
          </a:xfrm>
          <a:prstGeom prst="rect">
            <a:avLst/>
          </a:prstGeom>
          <a:noFill/>
          <a:ln w="28575">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右中かっこ 74"/>
          <p:cNvSpPr/>
          <p:nvPr/>
        </p:nvSpPr>
        <p:spPr>
          <a:xfrm>
            <a:off x="1722614" y="5661366"/>
            <a:ext cx="133012" cy="548353"/>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kumimoji="1" lang="ja-JP" altLang="en-US"/>
          </a:p>
        </p:txBody>
      </p:sp>
      <p:cxnSp>
        <p:nvCxnSpPr>
          <p:cNvPr id="85" name="直線コネクタ 67"/>
          <p:cNvCxnSpPr>
            <a:stCxn id="73" idx="3"/>
            <a:endCxn id="66" idx="1"/>
          </p:cNvCxnSpPr>
          <p:nvPr/>
        </p:nvCxnSpPr>
        <p:spPr>
          <a:xfrm flipV="1">
            <a:off x="3024554" y="5854384"/>
            <a:ext cx="1589240" cy="91892"/>
          </a:xfrm>
          <a:prstGeom prst="straightConnector1">
            <a:avLst/>
          </a:prstGeom>
          <a:ln w="25400">
            <a:solidFill>
              <a:schemeClr val="accent4"/>
            </a:solidFill>
            <a:tailEnd type="none"/>
          </a:ln>
        </p:spPr>
        <p:style>
          <a:lnRef idx="1">
            <a:schemeClr val="accent2"/>
          </a:lnRef>
          <a:fillRef idx="0">
            <a:schemeClr val="accent2"/>
          </a:fillRef>
          <a:effectRef idx="0">
            <a:schemeClr val="accent2"/>
          </a:effectRef>
          <a:fontRef idx="minor">
            <a:schemeClr val="tx1"/>
          </a:fontRef>
        </p:style>
      </p:cxnSp>
      <p:cxnSp>
        <p:nvCxnSpPr>
          <p:cNvPr id="89" name="直線コネクタ 67"/>
          <p:cNvCxnSpPr>
            <a:stCxn id="73" idx="3"/>
            <a:endCxn id="65" idx="1"/>
          </p:cNvCxnSpPr>
          <p:nvPr/>
        </p:nvCxnSpPr>
        <p:spPr>
          <a:xfrm flipV="1">
            <a:off x="3024554" y="3926240"/>
            <a:ext cx="3340348" cy="2020036"/>
          </a:xfrm>
          <a:prstGeom prst="straightConnector1">
            <a:avLst/>
          </a:prstGeom>
          <a:ln w="25400">
            <a:solidFill>
              <a:schemeClr val="accent4"/>
            </a:solidFill>
            <a:tailEnd type="none"/>
          </a:ln>
        </p:spPr>
        <p:style>
          <a:lnRef idx="1">
            <a:schemeClr val="accent2"/>
          </a:lnRef>
          <a:fillRef idx="0">
            <a:schemeClr val="accent2"/>
          </a:fillRef>
          <a:effectRef idx="0">
            <a:schemeClr val="accent2"/>
          </a:effectRef>
          <a:fontRef idx="minor">
            <a:schemeClr val="tx1"/>
          </a:fontRef>
        </p:style>
      </p:cxnSp>
      <p:grpSp>
        <p:nvGrpSpPr>
          <p:cNvPr id="14" name="グループ化 13"/>
          <p:cNvGrpSpPr/>
          <p:nvPr/>
        </p:nvGrpSpPr>
        <p:grpSpPr>
          <a:xfrm>
            <a:off x="1762016" y="2692661"/>
            <a:ext cx="483671" cy="716778"/>
            <a:chOff x="9304867" y="4101281"/>
            <a:chExt cx="483671" cy="716778"/>
          </a:xfrm>
        </p:grpSpPr>
        <p:sp>
          <p:nvSpPr>
            <p:cNvPr id="8" name="パイ 7"/>
            <p:cNvSpPr/>
            <p:nvPr/>
          </p:nvSpPr>
          <p:spPr>
            <a:xfrm rot="16200000">
              <a:off x="9396517" y="4703744"/>
              <a:ext cx="114315" cy="114315"/>
            </a:xfrm>
            <a:prstGeom prst="pie">
              <a:avLst>
                <a:gd name="adj1" fmla="val 5450693"/>
                <a:gd name="adj2" fmla="val 1620000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2" name="パイ 81"/>
            <p:cNvSpPr/>
            <p:nvPr/>
          </p:nvSpPr>
          <p:spPr>
            <a:xfrm rot="16200000">
              <a:off x="9545324" y="4703744"/>
              <a:ext cx="114315" cy="114315"/>
            </a:xfrm>
            <a:prstGeom prst="pie">
              <a:avLst>
                <a:gd name="adj1" fmla="val 5450693"/>
                <a:gd name="adj2" fmla="val 16200000"/>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grpSp>
          <p:nvGrpSpPr>
            <p:cNvPr id="12" name="グループ化 11"/>
            <p:cNvGrpSpPr/>
            <p:nvPr/>
          </p:nvGrpSpPr>
          <p:grpSpPr>
            <a:xfrm>
              <a:off x="9430529" y="4405204"/>
              <a:ext cx="195098" cy="357099"/>
              <a:chOff x="8916999" y="4254609"/>
              <a:chExt cx="154228" cy="357099"/>
            </a:xfrm>
          </p:grpSpPr>
          <p:sp>
            <p:nvSpPr>
              <p:cNvPr id="11" name="二等辺三角形 10"/>
              <p:cNvSpPr/>
              <p:nvPr/>
            </p:nvSpPr>
            <p:spPr>
              <a:xfrm>
                <a:off x="8916999" y="4254609"/>
                <a:ext cx="154228" cy="328470"/>
              </a:xfrm>
              <a:prstGeom prst="triangl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3" name="二等辺三角形 82"/>
              <p:cNvSpPr/>
              <p:nvPr/>
            </p:nvSpPr>
            <p:spPr>
              <a:xfrm>
                <a:off x="8939379" y="4375274"/>
                <a:ext cx="108704" cy="236434"/>
              </a:xfrm>
              <a:prstGeom prst="triangle">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 name="正方形/長方形 4"/>
            <p:cNvSpPr/>
            <p:nvPr/>
          </p:nvSpPr>
          <p:spPr>
            <a:xfrm>
              <a:off x="9443377" y="4101281"/>
              <a:ext cx="168436" cy="469962"/>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3" name="正方形/長方形 12"/>
            <p:cNvSpPr/>
            <p:nvPr/>
          </p:nvSpPr>
          <p:spPr>
            <a:xfrm>
              <a:off x="9398941" y="4702569"/>
              <a:ext cx="275208" cy="4961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 name="直線コネクタ 6"/>
            <p:cNvCxnSpPr/>
            <p:nvPr/>
          </p:nvCxnSpPr>
          <p:spPr>
            <a:xfrm>
              <a:off x="9304867" y="4703744"/>
              <a:ext cx="4836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線コネクタ 79"/>
            <p:cNvCxnSpPr/>
            <p:nvPr/>
          </p:nvCxnSpPr>
          <p:spPr>
            <a:xfrm>
              <a:off x="9304867" y="4758222"/>
              <a:ext cx="48367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616374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200" y="365125"/>
            <a:ext cx="3013075" cy="730250"/>
          </a:xfrm>
        </p:spPr>
        <p:txBody>
          <a:bodyPr>
            <a:normAutofit/>
          </a:body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学習の</a:t>
            </a:r>
            <a:r>
              <a:rPr lang="ja-JP" altLang="en-US" dirty="0">
                <a:latin typeface="Meiryo UI" panose="020B0604030504040204" pitchFamily="50" charset="-128"/>
                <a:ea typeface="Meiryo UI" panose="020B0604030504040204" pitchFamily="50" charset="-128"/>
                <a:cs typeface="Meiryo UI" panose="020B0604030504040204" pitchFamily="50" charset="-128"/>
              </a:rPr>
              <a:t>狙</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い</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1" name="直線コネクタ 10"/>
          <p:cNvCxnSpPr/>
          <p:nvPr/>
        </p:nvCxnSpPr>
        <p:spPr>
          <a:xfrm>
            <a:off x="838200" y="1244386"/>
            <a:ext cx="10515600" cy="0"/>
          </a:xfrm>
          <a:prstGeom prst="line">
            <a:avLst/>
          </a:prstGeom>
          <a:ln w="120650" cmpd="thickThin">
            <a:solidFill>
              <a:srgbClr val="FFC000"/>
            </a:solidFill>
          </a:ln>
        </p:spPr>
        <p:style>
          <a:lnRef idx="3">
            <a:schemeClr val="accent5"/>
          </a:lnRef>
          <a:fillRef idx="0">
            <a:schemeClr val="accent5"/>
          </a:fillRef>
          <a:effectRef idx="2">
            <a:schemeClr val="accent5"/>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4"/>
            </a:solidFill>
            <a:ln>
              <a:solidFill>
                <a:schemeClr val="accent4"/>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solidFill>
              <a:srgbClr val="FFC000"/>
            </a:solidFill>
            <a:ln>
              <a:solidFill>
                <a:srgbClr val="FFC000"/>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3" name="表 2"/>
          <p:cNvGraphicFramePr>
            <a:graphicFrameLocks noGrp="1"/>
          </p:cNvGraphicFramePr>
          <p:nvPr>
            <p:extLst>
              <p:ext uri="{D42A27DB-BD31-4B8C-83A1-F6EECF244321}">
                <p14:modId xmlns:p14="http://schemas.microsoft.com/office/powerpoint/2010/main" val="3179716989"/>
              </p:ext>
            </p:extLst>
          </p:nvPr>
        </p:nvGraphicFramePr>
        <p:xfrm>
          <a:off x="838200" y="1572717"/>
          <a:ext cx="10513541" cy="4070763"/>
        </p:xfrm>
        <a:graphic>
          <a:graphicData uri="http://schemas.openxmlformats.org/drawingml/2006/table">
            <a:tbl>
              <a:tblPr firstRow="1" bandRow="1">
                <a:tableStyleId>{00A15C55-8517-42AA-B614-E9B94910E393}</a:tableStyleId>
              </a:tblPr>
              <a:tblGrid>
                <a:gridCol w="2136112"/>
                <a:gridCol w="2610942"/>
                <a:gridCol w="1886465"/>
                <a:gridCol w="3880022"/>
              </a:tblGrid>
              <a:tr h="433819">
                <a:tc>
                  <a:txBody>
                    <a:bodyPr/>
                    <a:lstStyle/>
                    <a:p>
                      <a:pPr algn="ct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狙い</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推測</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確認</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まとめ</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tc>
              </a:tr>
              <a:tr h="1818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生活の中で利用されている電波について、その基本的な特徴を知る</a:t>
                      </a:r>
                    </a:p>
                  </a:txBody>
                  <a:tcPr anchor="ctr"/>
                </a:tc>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●身の回りにある電波を探してみよう</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●電波の種類を知る</a:t>
                      </a:r>
                    </a:p>
                    <a:p>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（６～８ページ）</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●電磁波を含む電波は、生活の中で多く使われており、利便性向上に欠かせないものになっていることを知る</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●電波が電磁波の一種であることを知り、電磁波の基本的な特徴などを知る</a:t>
                      </a:r>
                    </a:p>
                  </a:txBody>
                  <a:tcPr anchor="ctr"/>
                </a:tc>
              </a:tr>
              <a:tr h="1818472">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ラジオの電波について知る</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600" b="0" dirty="0" smtClean="0">
                          <a:latin typeface="Meiryo UI" panose="020B0604030504040204" pitchFamily="50" charset="-128"/>
                          <a:ea typeface="Meiryo UI" panose="020B0604030504040204" pitchFamily="50" charset="-128"/>
                          <a:cs typeface="Meiryo UI" panose="020B0604030504040204" pitchFamily="50" charset="-128"/>
                        </a:rPr>
                        <a:t>FM</a:t>
                      </a:r>
                      <a:r>
                        <a:rPr kumimoji="1"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と</a:t>
                      </a:r>
                      <a:r>
                        <a:rPr kumimoji="1" lang="en-US" altLang="ja-JP" sz="1600" b="0" dirty="0" smtClean="0">
                          <a:latin typeface="Meiryo UI" panose="020B0604030504040204" pitchFamily="50" charset="-128"/>
                          <a:ea typeface="Meiryo UI" panose="020B0604030504040204" pitchFamily="50" charset="-128"/>
                          <a:cs typeface="Meiryo UI" panose="020B0604030504040204" pitchFamily="50" charset="-128"/>
                        </a:rPr>
                        <a:t>AM</a:t>
                      </a:r>
                      <a:r>
                        <a:rPr kumimoji="1"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の違いを知る</a:t>
                      </a:r>
                      <a:endParaRPr kumimoji="1" lang="en-US" altLang="ja-JP" sz="1600" b="0" dirty="0" smtClean="0">
                        <a:latin typeface="Meiryo UI" panose="020B0604030504040204" pitchFamily="50" charset="-128"/>
                        <a:ea typeface="Meiryo UI" panose="020B0604030504040204" pitchFamily="50" charset="-128"/>
                        <a:cs typeface="Meiryo UI" panose="020B0604030504040204"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●ワイド</a:t>
                      </a:r>
                      <a:r>
                        <a:rPr kumimoji="1" lang="en-US" altLang="ja-JP" sz="1600" b="0" dirty="0" smtClean="0">
                          <a:latin typeface="Meiryo UI" panose="020B0604030504040204" pitchFamily="50" charset="-128"/>
                          <a:ea typeface="Meiryo UI" panose="020B0604030504040204" pitchFamily="50" charset="-128"/>
                          <a:cs typeface="Meiryo UI" panose="020B0604030504040204" pitchFamily="50" charset="-128"/>
                        </a:rPr>
                        <a:t>FM</a:t>
                      </a:r>
                      <a:r>
                        <a:rPr kumimoji="1" lang="ja-JP" altLang="en-US" sz="1600" b="0" dirty="0" smtClean="0">
                          <a:latin typeface="Meiryo UI" panose="020B0604030504040204" pitchFamily="50" charset="-128"/>
                          <a:ea typeface="Meiryo UI" panose="020B0604030504040204" pitchFamily="50" charset="-128"/>
                          <a:cs typeface="Meiryo UI" panose="020B0604030504040204" pitchFamily="50" charset="-128"/>
                        </a:rPr>
                        <a:t>について知る</a:t>
                      </a:r>
                      <a:endParaRPr kumimoji="1" lang="en-US" altLang="ja-JP" sz="1600" b="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（９～</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11</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ページ）</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AM</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放送と、</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FM</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放送の</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基礎的情報を知る。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●ワイド</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について知る</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txBody>
                  <a:tcPr anchor="ctr"/>
                </a:tc>
              </a:tr>
            </a:tbl>
          </a:graphicData>
        </a:graphic>
      </p:graphicFrame>
      <p:pic>
        <p:nvPicPr>
          <p:cNvPr id="4" name="図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10" name="右矢印 9"/>
          <p:cNvSpPr/>
          <p:nvPr/>
        </p:nvSpPr>
        <p:spPr>
          <a:xfrm rot="10800000">
            <a:off x="514864" y="5986847"/>
            <a:ext cx="329514" cy="255373"/>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838200" y="5906526"/>
            <a:ext cx="6120714" cy="335694"/>
          </a:xfrm>
          <a:prstGeom prst="rect">
            <a:avLst/>
          </a:prstGeom>
        </p:spPr>
        <p:txBody>
          <a:bodyPr wrap="square" rtlCol="0">
            <a:noAutofit/>
          </a:bodyPr>
          <a:lstStyle/>
          <a:p>
            <a:pPr marL="0" indent="0">
              <a:buFont typeface="Arial" panose="020B0604020202020204" pitchFamily="34" charset="0"/>
              <a:buNone/>
            </a:pPr>
            <a:r>
              <a:rPr kumimoji="1" lang="ja-JP" altLang="en-US" sz="1000" dirty="0" smtClean="0">
                <a:latin typeface="Meiryo UI" panose="020B0604030504040204" pitchFamily="50" charset="-128"/>
                <a:ea typeface="Meiryo UI" panose="020B0604030504040204" pitchFamily="50" charset="-128"/>
                <a:cs typeface="Meiryo UI" panose="020B0604030504040204" pitchFamily="50" charset="-128"/>
              </a:rPr>
              <a:t>授業等でこのパワーポイントを使用する際、このマークがあるページは先生のみでご利用いただいてもよいページです。</a:t>
            </a:r>
            <a:endParaRPr lang="en-US" altLang="ja-JP" sz="10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kumimoji="1" lang="ja-JP" altLang="en-US" sz="1000" dirty="0" smtClean="0">
                <a:latin typeface="Meiryo UI" panose="020B0604030504040204" pitchFamily="50" charset="-128"/>
                <a:ea typeface="Meiryo UI" panose="020B0604030504040204" pitchFamily="50" charset="-128"/>
                <a:cs typeface="Meiryo UI" panose="020B0604030504040204" pitchFamily="50" charset="-128"/>
              </a:rPr>
              <a:t>生徒へ表示しなくてもよい場合は。パワーポイントで非表示スライドに設定してください。</a:t>
            </a:r>
            <a:endPar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31278135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1811" y="2865191"/>
            <a:ext cx="3297377" cy="1974143"/>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組み立て</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38200" y="1351237"/>
            <a:ext cx="10607566" cy="5101712"/>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pic>
        <p:nvPicPr>
          <p:cNvPr id="4" name="図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6146" y="2248430"/>
            <a:ext cx="173898" cy="383680"/>
          </a:xfrm>
          <a:prstGeom prst="rect">
            <a:avLst/>
          </a:prstGeom>
        </p:spPr>
      </p:pic>
      <p:sp>
        <p:nvSpPr>
          <p:cNvPr id="48" name="コンテンツ プレースホルダー 2"/>
          <p:cNvSpPr txBox="1">
            <a:spLocks/>
          </p:cNvSpPr>
          <p:nvPr/>
        </p:nvSpPr>
        <p:spPr>
          <a:xfrm>
            <a:off x="801811" y="1494503"/>
            <a:ext cx="2745722" cy="3056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⑦スイッチ付きボリューム</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コンテンツ プレースホルダー 2"/>
          <p:cNvSpPr txBox="1">
            <a:spLocks/>
          </p:cNvSpPr>
          <p:nvPr/>
        </p:nvSpPr>
        <p:spPr>
          <a:xfrm>
            <a:off x="956934" y="1884722"/>
            <a:ext cx="646220" cy="29492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VR2</a:t>
            </a:r>
          </a:p>
        </p:txBody>
      </p:sp>
      <p:pic>
        <p:nvPicPr>
          <p:cNvPr id="11" name="図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72980" y="2475818"/>
            <a:ext cx="2261627" cy="1418565"/>
          </a:xfrm>
          <a:prstGeom prst="rect">
            <a:avLst/>
          </a:prstGeom>
        </p:spPr>
      </p:pic>
      <p:pic>
        <p:nvPicPr>
          <p:cNvPr id="14" name="図 13"/>
          <p:cNvPicPr>
            <a:picLocks noChangeAspect="1"/>
          </p:cNvPicPr>
          <p:nvPr/>
        </p:nvPicPr>
        <p:blipFill rotWithShape="1">
          <a:blip r:embed="rId5">
            <a:extLst>
              <a:ext uri="{28A0092B-C50C-407E-A947-70E740481C1C}">
                <a14:useLocalDpi xmlns:a14="http://schemas.microsoft.com/office/drawing/2010/main" val="0"/>
              </a:ext>
            </a:extLst>
          </a:blip>
          <a:srcRect l="26132" t="50124" r="26296" b="18888"/>
          <a:stretch/>
        </p:blipFill>
        <p:spPr>
          <a:xfrm>
            <a:off x="4772980" y="4327815"/>
            <a:ext cx="2446867" cy="2125134"/>
          </a:xfrm>
          <a:prstGeom prst="rect">
            <a:avLst/>
          </a:prstGeom>
          <a:ln>
            <a:noFill/>
          </a:ln>
          <a:effectLst>
            <a:softEdge rad="112500"/>
          </a:effectLst>
        </p:spPr>
      </p:pic>
      <p:pic>
        <p:nvPicPr>
          <p:cNvPr id="15" name="図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47575" y="3962587"/>
            <a:ext cx="2956793" cy="1940600"/>
          </a:xfrm>
          <a:prstGeom prst="rect">
            <a:avLst/>
          </a:prstGeom>
        </p:spPr>
      </p:pic>
      <p:sp>
        <p:nvSpPr>
          <p:cNvPr id="20" name="角丸四角形 19"/>
          <p:cNvSpPr/>
          <p:nvPr/>
        </p:nvSpPr>
        <p:spPr>
          <a:xfrm>
            <a:off x="2340200" y="2925717"/>
            <a:ext cx="1630668" cy="607100"/>
          </a:xfrm>
          <a:prstGeom prst="roundRect">
            <a:avLst>
              <a:gd name="adj" fmla="val 50000"/>
            </a:avLst>
          </a:prstGeom>
          <a:solidFill>
            <a:srgbClr val="FF99FF">
              <a:alpha val="3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正方形/長方形 58"/>
          <p:cNvSpPr/>
          <p:nvPr/>
        </p:nvSpPr>
        <p:spPr>
          <a:xfrm>
            <a:off x="5362923" y="5629310"/>
            <a:ext cx="1295492" cy="547754"/>
          </a:xfrm>
          <a:prstGeom prst="rect">
            <a:avLst/>
          </a:prstGeom>
          <a:noFill/>
          <a:ln w="28575">
            <a:solidFill>
              <a:srgbClr val="FF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3" name="直線コネクタ 12"/>
          <p:cNvCxnSpPr>
            <a:endCxn id="59" idx="1"/>
          </p:cNvCxnSpPr>
          <p:nvPr/>
        </p:nvCxnSpPr>
        <p:spPr>
          <a:xfrm>
            <a:off x="4099188" y="4768221"/>
            <a:ext cx="1263735" cy="1134966"/>
          </a:xfrm>
          <a:prstGeom prst="line">
            <a:avLst/>
          </a:prstGeom>
          <a:ln w="25400">
            <a:solidFill>
              <a:srgbClr val="FF0000"/>
            </a:solidFill>
            <a:tailEnd type="none"/>
          </a:ln>
        </p:spPr>
        <p:style>
          <a:lnRef idx="1">
            <a:schemeClr val="accent2"/>
          </a:lnRef>
          <a:fillRef idx="0">
            <a:schemeClr val="accent2"/>
          </a:fillRef>
          <a:effectRef idx="0">
            <a:schemeClr val="accent2"/>
          </a:effectRef>
          <a:fontRef idx="minor">
            <a:schemeClr val="tx1"/>
          </a:fontRef>
        </p:style>
      </p:cxnSp>
      <p:sp>
        <p:nvSpPr>
          <p:cNvPr id="23" name="右矢印 22"/>
          <p:cNvSpPr/>
          <p:nvPr/>
        </p:nvSpPr>
        <p:spPr>
          <a:xfrm>
            <a:off x="4280170" y="2960040"/>
            <a:ext cx="340468" cy="4324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下矢印 23"/>
          <p:cNvSpPr/>
          <p:nvPr/>
        </p:nvSpPr>
        <p:spPr>
          <a:xfrm>
            <a:off x="5903793" y="3825009"/>
            <a:ext cx="448369" cy="3934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右矢印 93"/>
          <p:cNvSpPr/>
          <p:nvPr/>
        </p:nvSpPr>
        <p:spPr>
          <a:xfrm>
            <a:off x="7399506" y="4957897"/>
            <a:ext cx="340468" cy="4324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コンテンツ プレースホルダー 2"/>
          <p:cNvSpPr txBox="1">
            <a:spLocks/>
          </p:cNvSpPr>
          <p:nvPr/>
        </p:nvSpPr>
        <p:spPr>
          <a:xfrm>
            <a:off x="820202" y="4899860"/>
            <a:ext cx="1940631" cy="674031"/>
          </a:xfrm>
          <a:prstGeom prst="rect">
            <a:avLst/>
          </a:prstGeom>
          <a:noFill/>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基板のウラから、ボリューム端子の穴を</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通してハトメ</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を差し込む。</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コンテンツ プレースホルダー 2"/>
          <p:cNvSpPr txBox="1">
            <a:spLocks/>
          </p:cNvSpPr>
          <p:nvPr/>
        </p:nvSpPr>
        <p:spPr>
          <a:xfrm>
            <a:off x="4717784" y="1722840"/>
            <a:ext cx="2316823" cy="674031"/>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基板のオモテにでてきたハトメをラジオペンチでつぶし、ボリュームを固定します。</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7" name="コンテンツ プレースホルダー 2"/>
          <p:cNvSpPr txBox="1">
            <a:spLocks/>
          </p:cNvSpPr>
          <p:nvPr/>
        </p:nvSpPr>
        <p:spPr>
          <a:xfrm>
            <a:off x="8047575" y="3101729"/>
            <a:ext cx="2316823" cy="674031"/>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ツマミの穴とボリュームの突起の形を合わせて差し込み、ねじで固定します。</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8" name="コンテンツ プレースホルダー 2"/>
          <p:cNvSpPr txBox="1">
            <a:spLocks/>
          </p:cNvSpPr>
          <p:nvPr/>
        </p:nvSpPr>
        <p:spPr>
          <a:xfrm>
            <a:off x="2915655" y="5863462"/>
            <a:ext cx="1960872" cy="480131"/>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ボリュームの端子５本を</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a:latin typeface="Meiryo UI" panose="020B0604030504040204" pitchFamily="50" charset="-128"/>
                <a:ea typeface="Meiryo UI" panose="020B0604030504040204" pitchFamily="50" charset="-128"/>
                <a:cs typeface="Meiryo UI" panose="020B0604030504040204" pitchFamily="50" charset="-128"/>
              </a:rPr>
            </a:b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すべてはんだづけします。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102" name="グループ化 101"/>
          <p:cNvGrpSpPr/>
          <p:nvPr/>
        </p:nvGrpSpPr>
        <p:grpSpPr>
          <a:xfrm>
            <a:off x="1588600" y="2266869"/>
            <a:ext cx="2474192" cy="430763"/>
            <a:chOff x="1245282" y="4257480"/>
            <a:chExt cx="2211258" cy="430763"/>
          </a:xfrm>
        </p:grpSpPr>
        <p:sp>
          <p:nvSpPr>
            <p:cNvPr id="118" name="正方形/長方形 117"/>
            <p:cNvSpPr/>
            <p:nvPr/>
          </p:nvSpPr>
          <p:spPr>
            <a:xfrm>
              <a:off x="1245282" y="4257480"/>
              <a:ext cx="2211258" cy="43076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5" name="コンテンツ プレースホルダー 2"/>
            <p:cNvSpPr txBox="1">
              <a:spLocks/>
            </p:cNvSpPr>
            <p:nvPr/>
          </p:nvSpPr>
          <p:spPr>
            <a:xfrm>
              <a:off x="1436813" y="4342243"/>
              <a:ext cx="1900705"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スイッチの有無をチェック！</a:t>
              </a:r>
              <a:endPar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30" name="角丸四角形 29"/>
          <p:cNvSpPr/>
          <p:nvPr/>
        </p:nvSpPr>
        <p:spPr>
          <a:xfrm>
            <a:off x="7739974" y="1413993"/>
            <a:ext cx="3613826" cy="106182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dirty="0" smtClean="0"/>
              <a:t>ボリュームは取り外しが大変難しい部品です</a:t>
            </a:r>
            <a:r>
              <a:rPr lang="ja-JP" altLang="en-US" dirty="0"/>
              <a:t>。</a:t>
            </a:r>
            <a:r>
              <a:rPr lang="ja-JP" altLang="en-US" dirty="0" smtClean="0"/>
              <a:t>間違えないように！しっかり確認！</a:t>
            </a:r>
            <a:endParaRPr kumimoji="1" lang="ja-JP" altLang="en-US" dirty="0"/>
          </a:p>
        </p:txBody>
      </p:sp>
      <p:grpSp>
        <p:nvGrpSpPr>
          <p:cNvPr id="126" name="グループ化 125"/>
          <p:cNvGrpSpPr/>
          <p:nvPr/>
        </p:nvGrpSpPr>
        <p:grpSpPr>
          <a:xfrm>
            <a:off x="1588600" y="1816802"/>
            <a:ext cx="2474192" cy="430763"/>
            <a:chOff x="1245282" y="4257480"/>
            <a:chExt cx="2211258" cy="430763"/>
          </a:xfrm>
        </p:grpSpPr>
        <p:sp>
          <p:nvSpPr>
            <p:cNvPr id="127" name="正方形/長方形 126"/>
            <p:cNvSpPr/>
            <p:nvPr/>
          </p:nvSpPr>
          <p:spPr>
            <a:xfrm>
              <a:off x="1245282" y="4257480"/>
              <a:ext cx="2211258" cy="43076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8" name="コンテンツ プレースホルダー 2"/>
            <p:cNvSpPr txBox="1">
              <a:spLocks/>
            </p:cNvSpPr>
            <p:nvPr/>
          </p:nvSpPr>
          <p:spPr>
            <a:xfrm>
              <a:off x="1436813" y="4342243"/>
              <a:ext cx="1900705"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取り付け位置をチェック！</a:t>
              </a:r>
              <a:endParaRPr lang="ja-JP" altLang="en-US" sz="140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p:txBody>
        </p:sp>
      </p:grpSp>
    </p:spTree>
    <p:extLst>
      <p:ext uri="{BB962C8B-B14F-4D97-AF65-F5344CB8AC3E}">
        <p14:creationId xmlns:p14="http://schemas.microsoft.com/office/powerpoint/2010/main" val="335176067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組み立て</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30592" y="1424688"/>
            <a:ext cx="10689175" cy="4965602"/>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コンテンツ プレースホルダー 2"/>
          <p:cNvSpPr txBox="1">
            <a:spLocks/>
          </p:cNvSpPr>
          <p:nvPr/>
        </p:nvSpPr>
        <p:spPr>
          <a:xfrm>
            <a:off x="801811" y="1494503"/>
            <a:ext cx="2745722" cy="305612"/>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⑦スイッチなしボリューム</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コンテンツ プレースホルダー 2"/>
          <p:cNvSpPr txBox="1">
            <a:spLocks/>
          </p:cNvSpPr>
          <p:nvPr/>
        </p:nvSpPr>
        <p:spPr>
          <a:xfrm>
            <a:off x="956934" y="1884722"/>
            <a:ext cx="646220" cy="294924"/>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VR1</a:t>
            </a:r>
          </a:p>
        </p:txBody>
      </p:sp>
      <p:sp>
        <p:nvSpPr>
          <p:cNvPr id="23" name="右矢印 22"/>
          <p:cNvSpPr/>
          <p:nvPr/>
        </p:nvSpPr>
        <p:spPr>
          <a:xfrm>
            <a:off x="4280170" y="2960040"/>
            <a:ext cx="340468" cy="4324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右矢印 93"/>
          <p:cNvSpPr/>
          <p:nvPr/>
        </p:nvSpPr>
        <p:spPr>
          <a:xfrm>
            <a:off x="7399506" y="4957897"/>
            <a:ext cx="340468" cy="43248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5" name="コンテンツ プレースホルダー 2"/>
          <p:cNvSpPr txBox="1">
            <a:spLocks/>
          </p:cNvSpPr>
          <p:nvPr/>
        </p:nvSpPr>
        <p:spPr>
          <a:xfrm>
            <a:off x="820202" y="4899860"/>
            <a:ext cx="1940631" cy="674031"/>
          </a:xfrm>
          <a:prstGeom prst="rect">
            <a:avLst/>
          </a:prstGeom>
          <a:noFill/>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ハトメを、基板のウラから、ボリューム端子の穴を通して差し込む。</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コンテンツ プレースホルダー 2"/>
          <p:cNvSpPr txBox="1">
            <a:spLocks/>
          </p:cNvSpPr>
          <p:nvPr/>
        </p:nvSpPr>
        <p:spPr>
          <a:xfrm>
            <a:off x="4717784" y="1722840"/>
            <a:ext cx="2316823" cy="674031"/>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基板のオモテにでてきたハトメをラジオペンチでつぶし、ボリュームを固定します。</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7" name="コンテンツ プレースホルダー 2"/>
          <p:cNvSpPr txBox="1">
            <a:spLocks/>
          </p:cNvSpPr>
          <p:nvPr/>
        </p:nvSpPr>
        <p:spPr>
          <a:xfrm>
            <a:off x="8047575" y="3101729"/>
            <a:ext cx="2316823" cy="674031"/>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ツマミの穴とボリュームの突起の形を合わせて、差し込み、ねじで固定します。</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8" name="コンテンツ プレースホルダー 2"/>
          <p:cNvSpPr txBox="1">
            <a:spLocks/>
          </p:cNvSpPr>
          <p:nvPr/>
        </p:nvSpPr>
        <p:spPr>
          <a:xfrm>
            <a:off x="3191903" y="5629892"/>
            <a:ext cx="1960872" cy="480131"/>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ボリュームの端子５本を</a:t>
            </a:r>
            <a:r>
              <a:rPr lang="en-US" altLang="ja-JP" sz="1400" dirty="0">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a:latin typeface="Meiryo UI" panose="020B0604030504040204" pitchFamily="50" charset="-128"/>
                <a:ea typeface="Meiryo UI" panose="020B0604030504040204" pitchFamily="50" charset="-128"/>
                <a:cs typeface="Meiryo UI" panose="020B0604030504040204" pitchFamily="50" charset="-128"/>
              </a:rPr>
            </a:b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すべてはんだづけします。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5" name="図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2928" y="2889019"/>
            <a:ext cx="3300877" cy="1881808"/>
          </a:xfrm>
          <a:prstGeom prst="rect">
            <a:avLst/>
          </a:prstGeom>
        </p:spPr>
      </p:pic>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3645" y="2402764"/>
            <a:ext cx="2005104" cy="1618970"/>
          </a:xfrm>
          <a:prstGeom prst="rect">
            <a:avLst/>
          </a:prstGeom>
        </p:spPr>
      </p:pic>
      <p:sp>
        <p:nvSpPr>
          <p:cNvPr id="24" name="下矢印 23"/>
          <p:cNvSpPr/>
          <p:nvPr/>
        </p:nvSpPr>
        <p:spPr>
          <a:xfrm>
            <a:off x="5981614" y="4012294"/>
            <a:ext cx="448369" cy="3934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 name="図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08897" y="3903252"/>
            <a:ext cx="3610871" cy="2175299"/>
          </a:xfrm>
          <a:prstGeom prst="rect">
            <a:avLst/>
          </a:prstGeom>
        </p:spPr>
      </p:pic>
      <p:pic>
        <p:nvPicPr>
          <p:cNvPr id="8" name="図 7"/>
          <p:cNvPicPr>
            <a:picLocks noChangeAspect="1"/>
          </p:cNvPicPr>
          <p:nvPr/>
        </p:nvPicPr>
        <p:blipFill rotWithShape="1">
          <a:blip r:embed="rId5">
            <a:extLst>
              <a:ext uri="{28A0092B-C50C-407E-A947-70E740481C1C}">
                <a14:useLocalDpi xmlns:a14="http://schemas.microsoft.com/office/drawing/2010/main" val="0"/>
              </a:ext>
            </a:extLst>
          </a:blip>
          <a:srcRect l="52550" t="42412" r="6817" b="32482"/>
          <a:stretch/>
        </p:blipFill>
        <p:spPr>
          <a:xfrm>
            <a:off x="5009745" y="4485160"/>
            <a:ext cx="2090005" cy="1721796"/>
          </a:xfrm>
          <a:prstGeom prst="rect">
            <a:avLst/>
          </a:prstGeom>
          <a:ln>
            <a:noFill/>
          </a:ln>
          <a:effectLst>
            <a:softEdge rad="112500"/>
          </a:effectLst>
        </p:spPr>
      </p:pic>
    </p:spTree>
    <p:extLst>
      <p:ext uri="{BB962C8B-B14F-4D97-AF65-F5344CB8AC3E}">
        <p14:creationId xmlns:p14="http://schemas.microsoft.com/office/powerpoint/2010/main" val="26241571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組み立て</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50048" y="1385774"/>
            <a:ext cx="7488914" cy="4961375"/>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コンテンツ プレースホルダー 2"/>
          <p:cNvSpPr txBox="1">
            <a:spLocks/>
          </p:cNvSpPr>
          <p:nvPr/>
        </p:nvSpPr>
        <p:spPr>
          <a:xfrm>
            <a:off x="801810" y="1494502"/>
            <a:ext cx="2352855"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⑨スピーカの取りつけ</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6" name="図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714" y="1837121"/>
            <a:ext cx="3825483" cy="4268433"/>
          </a:xfrm>
          <a:prstGeom prst="rect">
            <a:avLst/>
          </a:prstGeom>
        </p:spPr>
      </p:pic>
      <p:pic>
        <p:nvPicPr>
          <p:cNvPr id="8" name="図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71111" y="2097530"/>
            <a:ext cx="3019425" cy="3305175"/>
          </a:xfrm>
          <a:prstGeom prst="rect">
            <a:avLst/>
          </a:prstGeom>
        </p:spPr>
      </p:pic>
      <p:cxnSp>
        <p:nvCxnSpPr>
          <p:cNvPr id="67" name="直線コネクタ 66"/>
          <p:cNvCxnSpPr/>
          <p:nvPr/>
        </p:nvCxnSpPr>
        <p:spPr>
          <a:xfrm>
            <a:off x="8537418" y="1363348"/>
            <a:ext cx="0" cy="4983802"/>
          </a:xfrm>
          <a:prstGeom prst="line">
            <a:avLst/>
          </a:prstGeom>
          <a:ln w="28575">
            <a:solidFill>
              <a:schemeClr val="accent5"/>
            </a:solidFill>
          </a:ln>
        </p:spPr>
        <p:style>
          <a:lnRef idx="1">
            <a:schemeClr val="accent1"/>
          </a:lnRef>
          <a:fillRef idx="0">
            <a:schemeClr val="accent1"/>
          </a:fillRef>
          <a:effectRef idx="0">
            <a:schemeClr val="accent1"/>
          </a:effectRef>
          <a:fontRef idx="minor">
            <a:schemeClr val="tx1"/>
          </a:fontRef>
        </p:style>
      </p:cxnSp>
      <p:sp>
        <p:nvSpPr>
          <p:cNvPr id="69" name="正方形/長方形 68"/>
          <p:cNvSpPr/>
          <p:nvPr/>
        </p:nvSpPr>
        <p:spPr>
          <a:xfrm>
            <a:off x="8537418" y="1363348"/>
            <a:ext cx="2816381" cy="373895"/>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dirty="0" smtClean="0"/>
              <a:t>知っておこう</a:t>
            </a:r>
            <a:endParaRPr kumimoji="1" lang="ja-JP" altLang="en-US" dirty="0"/>
          </a:p>
        </p:txBody>
      </p:sp>
      <p:sp>
        <p:nvSpPr>
          <p:cNvPr id="73" name="コンテンツ プレースホルダー 2"/>
          <p:cNvSpPr txBox="1">
            <a:spLocks/>
          </p:cNvSpPr>
          <p:nvPr/>
        </p:nvSpPr>
        <p:spPr>
          <a:xfrm>
            <a:off x="8618654" y="1862593"/>
            <a:ext cx="1417715"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スピーカ</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コンテンツ プレースホルダー 2"/>
          <p:cNvSpPr txBox="1">
            <a:spLocks/>
          </p:cNvSpPr>
          <p:nvPr/>
        </p:nvSpPr>
        <p:spPr>
          <a:xfrm>
            <a:off x="8640568" y="2238302"/>
            <a:ext cx="2653962" cy="35006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電気のエネルギーを音エネルギーに変換します。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76" name="グループ化 75"/>
          <p:cNvGrpSpPr/>
          <p:nvPr/>
        </p:nvGrpSpPr>
        <p:grpSpPr>
          <a:xfrm rot="5400000">
            <a:off x="10209823" y="2950885"/>
            <a:ext cx="560937" cy="409529"/>
            <a:chOff x="8609936" y="2716625"/>
            <a:chExt cx="560937" cy="409529"/>
          </a:xfrm>
        </p:grpSpPr>
        <p:sp>
          <p:nvSpPr>
            <p:cNvPr id="77" name="フローチャート: 手作業 86"/>
            <p:cNvSpPr/>
            <p:nvPr/>
          </p:nvSpPr>
          <p:spPr>
            <a:xfrm>
              <a:off x="8609936" y="2716625"/>
              <a:ext cx="560937" cy="144299"/>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1513"/>
                <a:gd name="connsiteY0" fmla="*/ 0 h 10000"/>
                <a:gd name="connsiteX1" fmla="*/ 11513 w 11513"/>
                <a:gd name="connsiteY1" fmla="*/ 0 h 10000"/>
                <a:gd name="connsiteX2" fmla="*/ 8000 w 11513"/>
                <a:gd name="connsiteY2" fmla="*/ 10000 h 10000"/>
                <a:gd name="connsiteX3" fmla="*/ 2000 w 11513"/>
                <a:gd name="connsiteY3" fmla="*/ 10000 h 10000"/>
                <a:gd name="connsiteX4" fmla="*/ 0 w 11513"/>
                <a:gd name="connsiteY4" fmla="*/ 0 h 10000"/>
                <a:gd name="connsiteX0" fmla="*/ 0 w 13153"/>
                <a:gd name="connsiteY0" fmla="*/ 0 h 10000"/>
                <a:gd name="connsiteX1" fmla="*/ 13153 w 13153"/>
                <a:gd name="connsiteY1" fmla="*/ 0 h 10000"/>
                <a:gd name="connsiteX2" fmla="*/ 9640 w 13153"/>
                <a:gd name="connsiteY2" fmla="*/ 10000 h 10000"/>
                <a:gd name="connsiteX3" fmla="*/ 3640 w 13153"/>
                <a:gd name="connsiteY3" fmla="*/ 10000 h 10000"/>
                <a:gd name="connsiteX4" fmla="*/ 0 w 13153"/>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53" h="10000">
                  <a:moveTo>
                    <a:pt x="0" y="0"/>
                  </a:moveTo>
                  <a:lnTo>
                    <a:pt x="13153" y="0"/>
                  </a:lnTo>
                  <a:lnTo>
                    <a:pt x="9640" y="10000"/>
                  </a:lnTo>
                  <a:lnTo>
                    <a:pt x="3640" y="10000"/>
                  </a:lnTo>
                  <a:lnTo>
                    <a:pt x="0" y="0"/>
                  </a:lnTo>
                  <a:close/>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9" name="フローチャート: 処理 78"/>
            <p:cNvSpPr/>
            <p:nvPr/>
          </p:nvSpPr>
          <p:spPr>
            <a:xfrm>
              <a:off x="8769644" y="2860925"/>
              <a:ext cx="256022" cy="177373"/>
            </a:xfrm>
            <a:prstGeom prst="flowChartProcess">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80" name="直線コネクタ 79"/>
            <p:cNvCxnSpPr/>
            <p:nvPr/>
          </p:nvCxnSpPr>
          <p:spPr>
            <a:xfrm>
              <a:off x="8843751" y="3038298"/>
              <a:ext cx="0" cy="87856"/>
            </a:xfrm>
            <a:prstGeom prst="line">
              <a:avLst/>
            </a:prstGeom>
            <a:ln w="12700"/>
          </p:spPr>
          <p:style>
            <a:lnRef idx="1">
              <a:schemeClr val="dk1"/>
            </a:lnRef>
            <a:fillRef idx="0">
              <a:schemeClr val="dk1"/>
            </a:fillRef>
            <a:effectRef idx="0">
              <a:schemeClr val="dk1"/>
            </a:effectRef>
            <a:fontRef idx="minor">
              <a:schemeClr val="tx1"/>
            </a:fontRef>
          </p:style>
        </p:cxnSp>
        <p:cxnSp>
          <p:nvCxnSpPr>
            <p:cNvPr id="81" name="直線コネクタ 80"/>
            <p:cNvCxnSpPr/>
            <p:nvPr/>
          </p:nvCxnSpPr>
          <p:spPr>
            <a:xfrm>
              <a:off x="8960981" y="3038298"/>
              <a:ext cx="0" cy="87856"/>
            </a:xfrm>
            <a:prstGeom prst="line">
              <a:avLst/>
            </a:prstGeom>
            <a:ln w="12700"/>
          </p:spPr>
          <p:style>
            <a:lnRef idx="1">
              <a:schemeClr val="dk1"/>
            </a:lnRef>
            <a:fillRef idx="0">
              <a:schemeClr val="dk1"/>
            </a:fillRef>
            <a:effectRef idx="0">
              <a:schemeClr val="dk1"/>
            </a:effectRef>
            <a:fontRef idx="minor">
              <a:schemeClr val="tx1"/>
            </a:fontRef>
          </p:style>
        </p:cxnSp>
      </p:grpSp>
      <p:sp>
        <p:nvSpPr>
          <p:cNvPr id="82" name="コンテンツ プレースホルダー 2"/>
          <p:cNvSpPr txBox="1">
            <a:spLocks/>
          </p:cNvSpPr>
          <p:nvPr/>
        </p:nvSpPr>
        <p:spPr>
          <a:xfrm>
            <a:off x="8887886" y="3035160"/>
            <a:ext cx="829261" cy="24098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200" dirty="0">
                <a:latin typeface="Meiryo UI" panose="020B0604030504040204" pitchFamily="50" charset="-128"/>
                <a:ea typeface="Meiryo UI" panose="020B0604030504040204" pitchFamily="50" charset="-128"/>
                <a:cs typeface="Meiryo UI" panose="020B0604030504040204" pitchFamily="50" charset="-128"/>
              </a:rPr>
              <a:t>回路</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記号</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0553611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組み立て</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5440036" y="1483629"/>
            <a:ext cx="2332880"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⑪スピーカの配線</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30592" y="1424686"/>
            <a:ext cx="4452044" cy="4528641"/>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コンテンツ プレースホルダー 2"/>
          <p:cNvSpPr txBox="1">
            <a:spLocks/>
          </p:cNvSpPr>
          <p:nvPr/>
        </p:nvSpPr>
        <p:spPr>
          <a:xfrm>
            <a:off x="801810" y="1494502"/>
            <a:ext cx="2733790"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⑩基板のはんだめっき</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正方形/長方形 57"/>
          <p:cNvSpPr/>
          <p:nvPr/>
        </p:nvSpPr>
        <p:spPr>
          <a:xfrm>
            <a:off x="5440036" y="1412894"/>
            <a:ext cx="5913763" cy="4540433"/>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コンテンツ プレースホルダー 2"/>
          <p:cNvSpPr txBox="1">
            <a:spLocks/>
          </p:cNvSpPr>
          <p:nvPr/>
        </p:nvSpPr>
        <p:spPr>
          <a:xfrm>
            <a:off x="882886" y="1901946"/>
            <a:ext cx="3679385" cy="2862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基板</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の</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４か所と、スピーカ端子をはんだめっきする。</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5" name="図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2751" y="2541545"/>
            <a:ext cx="3996732" cy="2855834"/>
          </a:xfrm>
          <a:prstGeom prst="rect">
            <a:avLst/>
          </a:prstGeom>
        </p:spPr>
      </p:pic>
      <p:pic>
        <p:nvPicPr>
          <p:cNvPr id="7" name="図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44191" y="2761018"/>
            <a:ext cx="5256345" cy="2881733"/>
          </a:xfrm>
          <a:prstGeom prst="rect">
            <a:avLst/>
          </a:prstGeom>
        </p:spPr>
      </p:pic>
      <p:sp>
        <p:nvSpPr>
          <p:cNvPr id="93" name="コンテンツ プレースホルダー 2"/>
          <p:cNvSpPr txBox="1">
            <a:spLocks/>
          </p:cNvSpPr>
          <p:nvPr/>
        </p:nvSpPr>
        <p:spPr>
          <a:xfrm>
            <a:off x="5568152" y="1901946"/>
            <a:ext cx="3679385" cy="2862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ビニールコードをスピーカ端子にはんだづけ</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95" name="図 9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60240" y="2219690"/>
            <a:ext cx="173898" cy="383680"/>
          </a:xfrm>
          <a:prstGeom prst="rect">
            <a:avLst/>
          </a:prstGeom>
        </p:spPr>
      </p:pic>
      <p:sp>
        <p:nvSpPr>
          <p:cNvPr id="96" name="コンテンツ プレースホルダー 2"/>
          <p:cNvSpPr txBox="1">
            <a:spLocks/>
          </p:cNvSpPr>
          <p:nvPr/>
        </p:nvSpPr>
        <p:spPr>
          <a:xfrm>
            <a:off x="5884485" y="2276397"/>
            <a:ext cx="3679385" cy="2862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配線に極性（＋、－）はありません。</a:t>
            </a:r>
            <a:endParaRPr lang="ja-JP" altLang="en-US" sz="14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1207464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08667" y="2201162"/>
            <a:ext cx="3133888" cy="2613400"/>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組み立て</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7467099" y="1494501"/>
            <a:ext cx="2425931"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⑬電池ボックスの配線</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30591" y="1424686"/>
            <a:ext cx="6428731" cy="4528641"/>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コンテンツ プレースホルダー 2"/>
          <p:cNvSpPr txBox="1">
            <a:spLocks/>
          </p:cNvSpPr>
          <p:nvPr/>
        </p:nvSpPr>
        <p:spPr>
          <a:xfrm>
            <a:off x="801810" y="1494502"/>
            <a:ext cx="2733790"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⑫電池ボックスの取りつけ</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8" name="正方形/長方形 57"/>
          <p:cNvSpPr/>
          <p:nvPr/>
        </p:nvSpPr>
        <p:spPr>
          <a:xfrm>
            <a:off x="7467100" y="1412894"/>
            <a:ext cx="3886699" cy="4540433"/>
          </a:xfrm>
          <a:prstGeom prst="rect">
            <a:avLst/>
          </a:prstGeom>
          <a:noFill/>
          <a:ln w="25400">
            <a:solidFill>
              <a:schemeClr val="accent4"/>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コンテンツ プレースホルダー 2"/>
          <p:cNvSpPr txBox="1">
            <a:spLocks/>
          </p:cNvSpPr>
          <p:nvPr/>
        </p:nvSpPr>
        <p:spPr>
          <a:xfrm>
            <a:off x="1117992" y="2031126"/>
            <a:ext cx="1986026" cy="480131"/>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基板のウラ面にねじ付きスペーサーを取り付ける。</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95" name="図 9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21468" y="1997378"/>
            <a:ext cx="173898" cy="383680"/>
          </a:xfrm>
          <a:prstGeom prst="rect">
            <a:avLst/>
          </a:prstGeom>
        </p:spPr>
      </p:pic>
      <p:sp>
        <p:nvSpPr>
          <p:cNvPr id="96" name="コンテンツ プレースホルダー 2"/>
          <p:cNvSpPr txBox="1">
            <a:spLocks/>
          </p:cNvSpPr>
          <p:nvPr/>
        </p:nvSpPr>
        <p:spPr>
          <a:xfrm>
            <a:off x="8053338" y="2058046"/>
            <a:ext cx="2160706" cy="2862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極性（＋、－）に注意！</a:t>
            </a:r>
            <a:endParaRPr lang="ja-JP" altLang="en-US" sz="1400" b="1"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3" name="図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7992" y="2683549"/>
            <a:ext cx="2381319" cy="2408205"/>
          </a:xfrm>
          <a:prstGeom prst="rect">
            <a:avLst/>
          </a:prstGeom>
        </p:spPr>
      </p:pic>
      <p:sp>
        <p:nvSpPr>
          <p:cNvPr id="30" name="コンテンツ プレースホルダー 2"/>
          <p:cNvSpPr txBox="1">
            <a:spLocks/>
          </p:cNvSpPr>
          <p:nvPr/>
        </p:nvSpPr>
        <p:spPr>
          <a:xfrm>
            <a:off x="7721469" y="5129279"/>
            <a:ext cx="3124872" cy="60837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赤いコード　　　　　　→　基板の［＋］</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白または黒のコード　→　基板の［－］</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右矢印 7"/>
          <p:cNvSpPr/>
          <p:nvPr/>
        </p:nvSpPr>
        <p:spPr>
          <a:xfrm>
            <a:off x="3735421" y="3286000"/>
            <a:ext cx="343090" cy="57437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コンテンツ プレースホルダー 2"/>
          <p:cNvSpPr txBox="1">
            <a:spLocks/>
          </p:cNvSpPr>
          <p:nvPr/>
        </p:nvSpPr>
        <p:spPr>
          <a:xfrm>
            <a:off x="3906966" y="1503452"/>
            <a:ext cx="1986026" cy="480131"/>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電池ボックスをねじ付きスペーサーに取り付ける。</a:t>
            </a:r>
            <a:endParaRPr lang="ja-JP" altLang="en-US" sz="14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12" name="図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0876" y="2407391"/>
            <a:ext cx="3629582" cy="2448779"/>
          </a:xfrm>
          <a:prstGeom prst="rect">
            <a:avLst/>
          </a:prstGeom>
        </p:spPr>
      </p:pic>
    </p:spTree>
    <p:extLst>
      <p:ext uri="{BB962C8B-B14F-4D97-AF65-F5344CB8AC3E}">
        <p14:creationId xmlns:p14="http://schemas.microsoft.com/office/powerpoint/2010/main" val="40040823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79681" y="1728860"/>
            <a:ext cx="7043261" cy="3610411"/>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組み立て</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30592" y="1424687"/>
            <a:ext cx="10523208" cy="5073390"/>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コンテンツ プレースホルダー 2"/>
          <p:cNvSpPr txBox="1">
            <a:spLocks/>
          </p:cNvSpPr>
          <p:nvPr/>
        </p:nvSpPr>
        <p:spPr>
          <a:xfrm>
            <a:off x="801810" y="1494502"/>
            <a:ext cx="2476411"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⑭</a:t>
            </a: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AM</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バーアンテナ</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71" name="図 7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11992" y="2335714"/>
            <a:ext cx="173898" cy="383680"/>
          </a:xfrm>
          <a:prstGeom prst="rect">
            <a:avLst/>
          </a:prstGeom>
        </p:spPr>
      </p:pic>
      <p:sp>
        <p:nvSpPr>
          <p:cNvPr id="75" name="コンテンツ プレースホルダー 2"/>
          <p:cNvSpPr txBox="1">
            <a:spLocks/>
          </p:cNvSpPr>
          <p:nvPr/>
        </p:nvSpPr>
        <p:spPr>
          <a:xfrm>
            <a:off x="873536" y="1889302"/>
            <a:ext cx="1030832" cy="3139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AM-ANT</a:t>
            </a:r>
          </a:p>
        </p:txBody>
      </p:sp>
      <p:sp>
        <p:nvSpPr>
          <p:cNvPr id="65" name="コンテンツ プレースホルダー 2"/>
          <p:cNvSpPr txBox="1">
            <a:spLocks/>
          </p:cNvSpPr>
          <p:nvPr/>
        </p:nvSpPr>
        <p:spPr>
          <a:xfrm>
            <a:off x="3078372" y="1530136"/>
            <a:ext cx="1455523" cy="2862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solidFill>
                  <a:srgbClr val="FF0000"/>
                </a:solidFill>
                <a:latin typeface="Meiryo UI" panose="020B0604030504040204" pitchFamily="50" charset="-128"/>
                <a:ea typeface="Meiryo UI" panose="020B0604030504040204" pitchFamily="50" charset="-128"/>
                <a:cs typeface="Meiryo UI" panose="020B0604030504040204" pitchFamily="50" charset="-128"/>
              </a:rPr>
              <a:t>取りつけ方向あり</a:t>
            </a:r>
            <a:endParaRPr lang="ja-JP" altLang="en-US" sz="14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コンテンツ プレースホルダー 2"/>
          <p:cNvSpPr txBox="1">
            <a:spLocks/>
          </p:cNvSpPr>
          <p:nvPr/>
        </p:nvSpPr>
        <p:spPr>
          <a:xfrm>
            <a:off x="1279899" y="2345229"/>
            <a:ext cx="2484705" cy="238383"/>
          </a:xfrm>
          <a:prstGeom prst="rect">
            <a:avLst/>
          </a:prstGeom>
          <a:noFill/>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足と穴を合わせて差し込む</a:t>
            </a:r>
            <a:endParaRPr lang="ja-JP" altLang="en-US" sz="16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四角形吹き出し 38"/>
          <p:cNvSpPr/>
          <p:nvPr/>
        </p:nvSpPr>
        <p:spPr>
          <a:xfrm>
            <a:off x="7657742" y="3480654"/>
            <a:ext cx="3580277" cy="961456"/>
          </a:xfrm>
          <a:prstGeom prst="wedgeRectCallout">
            <a:avLst>
              <a:gd name="adj1" fmla="val -81724"/>
              <a:gd name="adj2" fmla="val -77498"/>
            </a:avLst>
          </a:prstGeom>
          <a:solidFill>
            <a:srgbClr val="FFCCCC"/>
          </a:solid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コンテンツ プレースホルダー 2"/>
          <p:cNvSpPr txBox="1">
            <a:spLocks/>
          </p:cNvSpPr>
          <p:nvPr/>
        </p:nvSpPr>
        <p:spPr>
          <a:xfrm>
            <a:off x="8120487" y="3574180"/>
            <a:ext cx="3067884" cy="867930"/>
          </a:xfrm>
          <a:prstGeom prst="rect">
            <a:avLst/>
          </a:prstGeom>
          <a:noFill/>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足が曲がっていて、穴にスムーズに入らないときは、足を一本ずつまっすぐになるように調節して差し込み、全ての</a:t>
            </a:r>
            <a:r>
              <a:rPr lang="ja-JP" altLang="en-US" sz="1400" b="1" dirty="0">
                <a:latin typeface="Meiryo UI" panose="020B0604030504040204" pitchFamily="50" charset="-128"/>
                <a:ea typeface="Meiryo UI" panose="020B0604030504040204" pitchFamily="50" charset="-128"/>
                <a:cs typeface="Meiryo UI" panose="020B0604030504040204" pitchFamily="50" charset="-128"/>
              </a:rPr>
              <a:t>足</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が穴に入ってから、はんだづけしましょう。</a:t>
            </a:r>
            <a:endParaRPr lang="ja-JP" altLang="en-US" sz="1400" b="1"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41" name="図 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05035" y="3707742"/>
            <a:ext cx="229918" cy="507280"/>
          </a:xfrm>
          <a:prstGeom prst="rect">
            <a:avLst/>
          </a:prstGeom>
        </p:spPr>
      </p:pic>
      <p:pic>
        <p:nvPicPr>
          <p:cNvPr id="7" name="図 6"/>
          <p:cNvPicPr>
            <a:picLocks noChangeAspect="1"/>
          </p:cNvPicPr>
          <p:nvPr/>
        </p:nvPicPr>
        <p:blipFill rotWithShape="1">
          <a:blip r:embed="rId4" cstate="print">
            <a:extLst>
              <a:ext uri="{28A0092B-C50C-407E-A947-70E740481C1C}">
                <a14:useLocalDpi xmlns:a14="http://schemas.microsoft.com/office/drawing/2010/main" val="0"/>
              </a:ext>
            </a:extLst>
          </a:blip>
          <a:srcRect l="24716" t="38440" r="23901" b="36830"/>
          <a:stretch/>
        </p:blipFill>
        <p:spPr>
          <a:xfrm>
            <a:off x="1016424" y="2907667"/>
            <a:ext cx="2832192" cy="1022307"/>
          </a:xfrm>
          <a:prstGeom prst="rect">
            <a:avLst/>
          </a:prstGeom>
        </p:spPr>
      </p:pic>
      <p:sp>
        <p:nvSpPr>
          <p:cNvPr id="45" name="コンテンツ プレースホルダー 2"/>
          <p:cNvSpPr txBox="1">
            <a:spLocks/>
          </p:cNvSpPr>
          <p:nvPr/>
        </p:nvSpPr>
        <p:spPr>
          <a:xfrm>
            <a:off x="1011991" y="4155878"/>
            <a:ext cx="3086221"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写真の４か所をはんだづけします。</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47" name="図 4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90074" y="2218607"/>
            <a:ext cx="229918" cy="507280"/>
          </a:xfrm>
          <a:prstGeom prst="rect">
            <a:avLst/>
          </a:prstGeom>
        </p:spPr>
      </p:pic>
    </p:spTree>
    <p:extLst>
      <p:ext uri="{BB962C8B-B14F-4D97-AF65-F5344CB8AC3E}">
        <p14:creationId xmlns:p14="http://schemas.microsoft.com/office/powerpoint/2010/main" val="410594761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00194" y="2962435"/>
            <a:ext cx="2187350" cy="3045936"/>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組み立て</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42" name="グループ化 41"/>
          <p:cNvGrpSpPr/>
          <p:nvPr/>
        </p:nvGrpSpPr>
        <p:grpSpPr>
          <a:xfrm>
            <a:off x="-8757" y="365125"/>
            <a:ext cx="477794" cy="5189823"/>
            <a:chOff x="-8757" y="365125"/>
            <a:chExt cx="477794" cy="5189823"/>
          </a:xfrm>
        </p:grpSpPr>
        <p:sp>
          <p:nvSpPr>
            <p:cNvPr id="43" name="片側の 2 つの角を丸めた四角形 4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テキスト ボックス 45"/>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片側の 2 つの角を丸めた四角形 50"/>
            <p:cNvSpPr/>
            <p:nvPr/>
          </p:nvSpPr>
          <p:spPr>
            <a:xfrm rot="5400000">
              <a:off x="-202347" y="228865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3" name="片側の 2 つの角を丸めた四角形 52"/>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 name="片側の 2 つの角を丸めた四角形 60"/>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4" name="テキスト ボックス 6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5" name="正方形/長方形 24"/>
          <p:cNvSpPr/>
          <p:nvPr/>
        </p:nvSpPr>
        <p:spPr>
          <a:xfrm>
            <a:off x="830592" y="1424687"/>
            <a:ext cx="10523208" cy="5073390"/>
          </a:xfrm>
          <a:prstGeom prst="rect">
            <a:avLst/>
          </a:prstGeom>
          <a:noFill/>
          <a:ln w="25400">
            <a:solidFill>
              <a:srgbClr val="00B0F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コンテンツ プレースホルダー 2"/>
          <p:cNvSpPr txBox="1">
            <a:spLocks/>
          </p:cNvSpPr>
          <p:nvPr/>
        </p:nvSpPr>
        <p:spPr>
          <a:xfrm>
            <a:off x="801810" y="1494502"/>
            <a:ext cx="2476411" cy="35632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⑭</a:t>
            </a:r>
            <a:r>
              <a:rPr lang="en-US" altLang="ja-JP" sz="20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2000" dirty="0" smtClean="0">
                <a:latin typeface="Meiryo UI" panose="020B0604030504040204" pitchFamily="50" charset="-128"/>
                <a:ea typeface="Meiryo UI" panose="020B0604030504040204" pitchFamily="50" charset="-128"/>
                <a:cs typeface="Meiryo UI" panose="020B0604030504040204" pitchFamily="50" charset="-128"/>
              </a:rPr>
              <a:t>アンテナ</a:t>
            </a:r>
            <a:endParaRPr lang="ja-JP" altLang="en-US" sz="2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コンテンツ プレースホルダー 2"/>
          <p:cNvSpPr txBox="1">
            <a:spLocks/>
          </p:cNvSpPr>
          <p:nvPr/>
        </p:nvSpPr>
        <p:spPr>
          <a:xfrm>
            <a:off x="873536" y="1889302"/>
            <a:ext cx="1030832" cy="313932"/>
          </a:xfrm>
          <a:prstGeom prst="rect">
            <a:avLst/>
          </a:prstGeom>
          <a:noFill/>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FM-ANT</a:t>
            </a:r>
          </a:p>
        </p:txBody>
      </p:sp>
      <p:sp>
        <p:nvSpPr>
          <p:cNvPr id="45" name="コンテンツ プレースホルダー 2"/>
          <p:cNvSpPr txBox="1">
            <a:spLocks/>
          </p:cNvSpPr>
          <p:nvPr/>
        </p:nvSpPr>
        <p:spPr>
          <a:xfrm>
            <a:off x="1592430" y="2382835"/>
            <a:ext cx="2606134" cy="4801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アンテナを、基板ウラ面に、ねじ、ナットで取りつけます。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5" name="図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4218" y="3555660"/>
            <a:ext cx="1718568" cy="2112095"/>
          </a:xfrm>
          <a:prstGeom prst="rect">
            <a:avLst/>
          </a:prstGeom>
        </p:spPr>
      </p:pic>
      <p:pic>
        <p:nvPicPr>
          <p:cNvPr id="6" name="図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64341" y="3555660"/>
            <a:ext cx="2387731" cy="1940574"/>
          </a:xfrm>
          <a:prstGeom prst="rect">
            <a:avLst/>
          </a:prstGeom>
        </p:spPr>
      </p:pic>
      <p:sp>
        <p:nvSpPr>
          <p:cNvPr id="33" name="コンテンツ プレースホルダー 2"/>
          <p:cNvSpPr txBox="1">
            <a:spLocks/>
          </p:cNvSpPr>
          <p:nvPr/>
        </p:nvSpPr>
        <p:spPr>
          <a:xfrm>
            <a:off x="5808636" y="2382835"/>
            <a:ext cx="2606134" cy="4801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アンテナを、基板ウラ面に、ねじ、ナットで取りつけます。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角丸四角形吹き出し 7"/>
          <p:cNvSpPr/>
          <p:nvPr/>
        </p:nvSpPr>
        <p:spPr>
          <a:xfrm>
            <a:off x="5611311" y="3414849"/>
            <a:ext cx="1965759" cy="2550251"/>
          </a:xfrm>
          <a:prstGeom prst="wedgeRoundRectCallout">
            <a:avLst>
              <a:gd name="adj1" fmla="val 96448"/>
              <a:gd name="adj2" fmla="val -438"/>
              <a:gd name="adj3" fmla="val 16667"/>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右矢印 9"/>
          <p:cNvSpPr/>
          <p:nvPr/>
        </p:nvSpPr>
        <p:spPr>
          <a:xfrm>
            <a:off x="4560119" y="4299626"/>
            <a:ext cx="608047" cy="69066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42962823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図 1"/>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4766283" y="1269118"/>
            <a:ext cx="5016236" cy="4222622"/>
          </a:xfrm>
          <a:prstGeom prst="rect">
            <a:avLst/>
          </a:prstGeom>
        </p:spPr>
      </p:pic>
      <p:sp>
        <p:nvSpPr>
          <p:cNvPr id="3"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もう一度確認しよう</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4" name="直線コネクタ 3"/>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9"/>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2" name="片側の 2 つの角を丸めた四角形 11"/>
            <p:cNvSpPr/>
            <p:nvPr/>
          </p:nvSpPr>
          <p:spPr>
            <a:xfrm rot="5400000">
              <a:off x="-202347" y="3153630"/>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片側の 2 つの角を丸めた四角形 13"/>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片側の 2 つの角を丸めた四角形 1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1" name="正方形/長方形 20"/>
          <p:cNvSpPr/>
          <p:nvPr/>
        </p:nvSpPr>
        <p:spPr>
          <a:xfrm>
            <a:off x="6119662" y="3563314"/>
            <a:ext cx="539773" cy="308589"/>
          </a:xfrm>
          <a:prstGeom prst="rect">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2" name="直線コネクタ 67"/>
          <p:cNvCxnSpPr>
            <a:stCxn id="37" idx="3"/>
            <a:endCxn id="21" idx="1"/>
          </p:cNvCxnSpPr>
          <p:nvPr/>
        </p:nvCxnSpPr>
        <p:spPr>
          <a:xfrm>
            <a:off x="4492337" y="2685553"/>
            <a:ext cx="1627325" cy="1032056"/>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sp>
        <p:nvSpPr>
          <p:cNvPr id="29" name="コンテンツ プレースホルダー 2"/>
          <p:cNvSpPr txBox="1">
            <a:spLocks/>
          </p:cNvSpPr>
          <p:nvPr/>
        </p:nvSpPr>
        <p:spPr>
          <a:xfrm>
            <a:off x="1170075" y="1509184"/>
            <a:ext cx="2550785" cy="66414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動作チェックで電源を入れる前に、</a:t>
            </a:r>
            <a:endParaRPr lang="en-US" altLang="ja-JP" sz="1400" b="1"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もう一度ポイントをチェックしよう。</a:t>
            </a:r>
            <a:endParaRPr lang="ja-JP" altLang="en-US" sz="14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コンテンツ プレースホルダー 2"/>
          <p:cNvSpPr txBox="1">
            <a:spLocks/>
          </p:cNvSpPr>
          <p:nvPr/>
        </p:nvSpPr>
        <p:spPr>
          <a:xfrm>
            <a:off x="4623320" y="1637689"/>
            <a:ext cx="2394005" cy="32936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値が間違っていないことを確認。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4" name="コンテンツ プレースホルダー 2"/>
          <p:cNvSpPr txBox="1">
            <a:spLocks/>
          </p:cNvSpPr>
          <p:nvPr/>
        </p:nvSpPr>
        <p:spPr>
          <a:xfrm>
            <a:off x="9857622" y="2300747"/>
            <a:ext cx="1421074" cy="68396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アンテナが、ねじで固定されていることを確認。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6" name="コンテンツ プレースホルダー 2"/>
          <p:cNvSpPr txBox="1">
            <a:spLocks/>
          </p:cNvSpPr>
          <p:nvPr/>
        </p:nvSpPr>
        <p:spPr>
          <a:xfrm>
            <a:off x="3361430" y="5165255"/>
            <a:ext cx="1545105" cy="25215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目印の向きを確認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コンテンツ プレースホルダー 2"/>
          <p:cNvSpPr txBox="1">
            <a:spLocks/>
          </p:cNvSpPr>
          <p:nvPr/>
        </p:nvSpPr>
        <p:spPr>
          <a:xfrm>
            <a:off x="3166863" y="2436336"/>
            <a:ext cx="1325474" cy="49843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はんだブリッジがないことを確認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コンテンツ プレースホルダー 2"/>
          <p:cNvSpPr txBox="1">
            <a:spLocks/>
          </p:cNvSpPr>
          <p:nvPr/>
        </p:nvSpPr>
        <p:spPr>
          <a:xfrm>
            <a:off x="3104684" y="3785408"/>
            <a:ext cx="1310851" cy="82629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a:latin typeface="Meiryo UI" panose="020B0604030504040204" pitchFamily="50" charset="-128"/>
                <a:ea typeface="Meiryo UI" panose="020B0604030504040204" pitchFamily="50" charset="-128"/>
                <a:cs typeface="Meiryo UI" panose="020B0604030504040204" pitchFamily="50" charset="-128"/>
              </a:rPr>
              <a:t>足が全部</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はんだづけ</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できていることを確認</a:t>
            </a:r>
            <a:endParaRPr lang="en-US" altLang="ja-JP" sz="1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コンテンツ プレースホルダー 2"/>
          <p:cNvSpPr txBox="1">
            <a:spLocks/>
          </p:cNvSpPr>
          <p:nvPr/>
        </p:nvSpPr>
        <p:spPr>
          <a:xfrm>
            <a:off x="7017325" y="5643132"/>
            <a:ext cx="2207191" cy="44373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白い線の向きを確認</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42" name="図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0062" y="1589747"/>
            <a:ext cx="173898" cy="383680"/>
          </a:xfrm>
          <a:prstGeom prst="rect">
            <a:avLst/>
          </a:prstGeom>
        </p:spPr>
      </p:pic>
      <p:sp>
        <p:nvSpPr>
          <p:cNvPr id="44" name="正方形/長方形 43"/>
          <p:cNvSpPr/>
          <p:nvPr/>
        </p:nvSpPr>
        <p:spPr>
          <a:xfrm>
            <a:off x="6023099" y="4480660"/>
            <a:ext cx="994226" cy="230598"/>
          </a:xfrm>
          <a:prstGeom prst="rect">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正方形/長方形 44"/>
          <p:cNvSpPr/>
          <p:nvPr/>
        </p:nvSpPr>
        <p:spPr>
          <a:xfrm>
            <a:off x="6819069" y="3591428"/>
            <a:ext cx="316815" cy="310649"/>
          </a:xfrm>
          <a:prstGeom prst="rect">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6" name="正方形/長方形 45"/>
          <p:cNvSpPr/>
          <p:nvPr/>
        </p:nvSpPr>
        <p:spPr>
          <a:xfrm>
            <a:off x="5705264" y="4855146"/>
            <a:ext cx="1104856" cy="339341"/>
          </a:xfrm>
          <a:prstGeom prst="rect">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正方形/長方形 46"/>
          <p:cNvSpPr/>
          <p:nvPr/>
        </p:nvSpPr>
        <p:spPr>
          <a:xfrm>
            <a:off x="6119662" y="2828575"/>
            <a:ext cx="411845" cy="628901"/>
          </a:xfrm>
          <a:prstGeom prst="rect">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正方形/長方形 48"/>
          <p:cNvSpPr/>
          <p:nvPr/>
        </p:nvSpPr>
        <p:spPr>
          <a:xfrm>
            <a:off x="8906179" y="2695345"/>
            <a:ext cx="318337" cy="322618"/>
          </a:xfrm>
          <a:prstGeom prst="rect">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50" name="直線コネクタ 67"/>
          <p:cNvCxnSpPr>
            <a:stCxn id="33" idx="2"/>
            <a:endCxn id="47" idx="0"/>
          </p:cNvCxnSpPr>
          <p:nvPr/>
        </p:nvCxnSpPr>
        <p:spPr>
          <a:xfrm>
            <a:off x="5820323" y="1967055"/>
            <a:ext cx="505262" cy="861520"/>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cxnSp>
        <p:nvCxnSpPr>
          <p:cNvPr id="58" name="直線コネクタ 67"/>
          <p:cNvCxnSpPr>
            <a:stCxn id="34" idx="1"/>
            <a:endCxn id="49" idx="3"/>
          </p:cNvCxnSpPr>
          <p:nvPr/>
        </p:nvCxnSpPr>
        <p:spPr>
          <a:xfrm flipH="1">
            <a:off x="9224516" y="2642729"/>
            <a:ext cx="633106" cy="213925"/>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cxnSp>
        <p:nvCxnSpPr>
          <p:cNvPr id="72" name="直線コネクタ 67"/>
          <p:cNvCxnSpPr>
            <a:stCxn id="36" idx="3"/>
            <a:endCxn id="44" idx="1"/>
          </p:cNvCxnSpPr>
          <p:nvPr/>
        </p:nvCxnSpPr>
        <p:spPr>
          <a:xfrm flipV="1">
            <a:off x="4906535" y="4595959"/>
            <a:ext cx="1116564" cy="695376"/>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cxnSp>
        <p:nvCxnSpPr>
          <p:cNvPr id="73" name="直線コネクタ 67"/>
          <p:cNvCxnSpPr>
            <a:stCxn id="40" idx="0"/>
            <a:endCxn id="45" idx="3"/>
          </p:cNvCxnSpPr>
          <p:nvPr/>
        </p:nvCxnSpPr>
        <p:spPr>
          <a:xfrm flipH="1" flipV="1">
            <a:off x="7135884" y="3746753"/>
            <a:ext cx="985037" cy="1896379"/>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cxnSp>
        <p:nvCxnSpPr>
          <p:cNvPr id="78" name="直線コネクタ 67"/>
          <p:cNvCxnSpPr>
            <a:stCxn id="40" idx="0"/>
            <a:endCxn id="46" idx="3"/>
          </p:cNvCxnSpPr>
          <p:nvPr/>
        </p:nvCxnSpPr>
        <p:spPr>
          <a:xfrm flipH="1" flipV="1">
            <a:off x="6810120" y="5024817"/>
            <a:ext cx="1310801" cy="618315"/>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sp>
        <p:nvSpPr>
          <p:cNvPr id="82" name="右矢印 81"/>
          <p:cNvSpPr/>
          <p:nvPr/>
        </p:nvSpPr>
        <p:spPr>
          <a:xfrm>
            <a:off x="9641732" y="5194487"/>
            <a:ext cx="1712068" cy="979151"/>
          </a:xfrm>
          <a:prstGeom prst="rightArrow">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dirty="0" smtClean="0"/>
              <a:t>動作チェックへ</a:t>
            </a:r>
            <a:endParaRPr kumimoji="1" lang="ja-JP" altLang="en-US" sz="1600" dirty="0"/>
          </a:p>
        </p:txBody>
      </p:sp>
      <p:sp>
        <p:nvSpPr>
          <p:cNvPr id="114" name="コンテンツ プレースホルダー 2"/>
          <p:cNvSpPr txBox="1">
            <a:spLocks/>
          </p:cNvSpPr>
          <p:nvPr/>
        </p:nvSpPr>
        <p:spPr>
          <a:xfrm>
            <a:off x="6977476" y="1498270"/>
            <a:ext cx="2394005" cy="63441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R4</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　</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261kΩ</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（赤青茶橙茶）</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b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R5</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39kΩ</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（橙白黒赤茶</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b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R6</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　</a:t>
            </a:r>
            <a:r>
              <a:rPr lang="en-US" altLang="ja-JP" sz="1200" dirty="0">
                <a:latin typeface="Meiryo UI" panose="020B0604030504040204" pitchFamily="50" charset="-128"/>
                <a:ea typeface="Meiryo UI" panose="020B0604030504040204" pitchFamily="50" charset="-128"/>
                <a:cs typeface="Meiryo UI" panose="020B0604030504040204" pitchFamily="50" charset="-128"/>
              </a:rPr>
              <a:t>196</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kΩ</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（茶白青橙</a:t>
            </a:r>
            <a:r>
              <a:rPr lang="ja-JP" altLang="en-US" sz="1200" dirty="0">
                <a:latin typeface="Meiryo UI" panose="020B0604030504040204" pitchFamily="50" charset="-128"/>
                <a:ea typeface="Meiryo UI" panose="020B0604030504040204" pitchFamily="50" charset="-128"/>
                <a:cs typeface="Meiryo UI" panose="020B0604030504040204" pitchFamily="50" charset="-128"/>
              </a:rPr>
              <a:t>茶）</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117" name="図 116"/>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rot="16200000">
            <a:off x="1282452" y="1698810"/>
            <a:ext cx="1235254" cy="2282077"/>
          </a:xfrm>
          <a:prstGeom prst="rect">
            <a:avLst/>
          </a:prstGeom>
          <a:ln>
            <a:noFill/>
          </a:ln>
          <a:effectLst>
            <a:softEdge rad="112500"/>
          </a:effectLst>
        </p:spPr>
      </p:pic>
      <p:sp>
        <p:nvSpPr>
          <p:cNvPr id="121" name="正方形/長方形 120"/>
          <p:cNvSpPr/>
          <p:nvPr/>
        </p:nvSpPr>
        <p:spPr>
          <a:xfrm>
            <a:off x="1781860" y="2685553"/>
            <a:ext cx="629809" cy="308589"/>
          </a:xfrm>
          <a:prstGeom prst="rect">
            <a:avLst/>
          </a:pr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22" name="直線コネクタ 67"/>
          <p:cNvCxnSpPr>
            <a:stCxn id="37" idx="1"/>
            <a:endCxn id="121" idx="3"/>
          </p:cNvCxnSpPr>
          <p:nvPr/>
        </p:nvCxnSpPr>
        <p:spPr>
          <a:xfrm flipH="1">
            <a:off x="2411669" y="2685553"/>
            <a:ext cx="755194" cy="154295"/>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pic>
        <p:nvPicPr>
          <p:cNvPr id="127" name="図 126"/>
          <p:cNvPicPr>
            <a:picLocks noChangeAspect="1"/>
          </p:cNvPicPr>
          <p:nvPr/>
        </p:nvPicPr>
        <p:blipFill rotWithShape="1">
          <a:blip r:embed="rId5" cstate="print">
            <a:extLst>
              <a:ext uri="{28A0092B-C50C-407E-A947-70E740481C1C}">
                <a14:useLocalDpi xmlns:a14="http://schemas.microsoft.com/office/drawing/2010/main" val="0"/>
              </a:ext>
            </a:extLst>
          </a:blip>
          <a:srcRect l="11810" t="58642" r="27284" b="10740"/>
          <a:stretch/>
        </p:blipFill>
        <p:spPr>
          <a:xfrm rot="16200000">
            <a:off x="1060951" y="4052328"/>
            <a:ext cx="2299501" cy="1541284"/>
          </a:xfrm>
          <a:prstGeom prst="rect">
            <a:avLst/>
          </a:prstGeom>
          <a:ln>
            <a:noFill/>
          </a:ln>
          <a:effectLst>
            <a:softEdge rad="112500"/>
          </a:effectLst>
        </p:spPr>
      </p:pic>
      <p:sp>
        <p:nvSpPr>
          <p:cNvPr id="128" name="正方形/長方形 127"/>
          <p:cNvSpPr/>
          <p:nvPr/>
        </p:nvSpPr>
        <p:spPr>
          <a:xfrm>
            <a:off x="1800635" y="4886545"/>
            <a:ext cx="936518" cy="897567"/>
          </a:xfrm>
          <a:custGeom>
            <a:avLst/>
            <a:gdLst>
              <a:gd name="connsiteX0" fmla="*/ 0 w 654727"/>
              <a:gd name="connsiteY0" fmla="*/ 0 h 624199"/>
              <a:gd name="connsiteX1" fmla="*/ 654727 w 654727"/>
              <a:gd name="connsiteY1" fmla="*/ 0 h 624199"/>
              <a:gd name="connsiteX2" fmla="*/ 654727 w 654727"/>
              <a:gd name="connsiteY2" fmla="*/ 624199 h 624199"/>
              <a:gd name="connsiteX3" fmla="*/ 0 w 654727"/>
              <a:gd name="connsiteY3" fmla="*/ 624199 h 624199"/>
              <a:gd name="connsiteX4" fmla="*/ 0 w 654727"/>
              <a:gd name="connsiteY4" fmla="*/ 0 h 624199"/>
              <a:gd name="connsiteX0" fmla="*/ 0 w 654727"/>
              <a:gd name="connsiteY0" fmla="*/ 0 h 624199"/>
              <a:gd name="connsiteX1" fmla="*/ 654727 w 654727"/>
              <a:gd name="connsiteY1" fmla="*/ 0 h 624199"/>
              <a:gd name="connsiteX2" fmla="*/ 413114 w 654727"/>
              <a:gd name="connsiteY2" fmla="*/ 275732 h 624199"/>
              <a:gd name="connsiteX3" fmla="*/ 654727 w 654727"/>
              <a:gd name="connsiteY3" fmla="*/ 624199 h 624199"/>
              <a:gd name="connsiteX4" fmla="*/ 0 w 654727"/>
              <a:gd name="connsiteY4" fmla="*/ 624199 h 624199"/>
              <a:gd name="connsiteX5" fmla="*/ 0 w 654727"/>
              <a:gd name="connsiteY5" fmla="*/ 0 h 624199"/>
              <a:gd name="connsiteX0" fmla="*/ 0 w 654727"/>
              <a:gd name="connsiteY0" fmla="*/ 0 h 624199"/>
              <a:gd name="connsiteX1" fmla="*/ 654727 w 654727"/>
              <a:gd name="connsiteY1" fmla="*/ 0 h 624199"/>
              <a:gd name="connsiteX2" fmla="*/ 413114 w 654727"/>
              <a:gd name="connsiteY2" fmla="*/ 275732 h 624199"/>
              <a:gd name="connsiteX3" fmla="*/ 654727 w 654727"/>
              <a:gd name="connsiteY3" fmla="*/ 624199 h 624199"/>
              <a:gd name="connsiteX4" fmla="*/ 235314 w 654727"/>
              <a:gd name="connsiteY4" fmla="*/ 529732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413114 w 654727"/>
              <a:gd name="connsiteY2" fmla="*/ 275732 h 624199"/>
              <a:gd name="connsiteX3" fmla="*/ 256794 w 654727"/>
              <a:gd name="connsiteY3" fmla="*/ 200865 h 624199"/>
              <a:gd name="connsiteX4" fmla="*/ 235314 w 654727"/>
              <a:gd name="connsiteY4" fmla="*/ 529732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641714 w 654727"/>
              <a:gd name="connsiteY2" fmla="*/ 201304 h 624199"/>
              <a:gd name="connsiteX3" fmla="*/ 256794 w 654727"/>
              <a:gd name="connsiteY3" fmla="*/ 200865 h 624199"/>
              <a:gd name="connsiteX4" fmla="*/ 235314 w 654727"/>
              <a:gd name="connsiteY4" fmla="*/ 529732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641714 w 654727"/>
              <a:gd name="connsiteY2" fmla="*/ 201304 h 624199"/>
              <a:gd name="connsiteX3" fmla="*/ 256794 w 654727"/>
              <a:gd name="connsiteY3" fmla="*/ 200865 h 624199"/>
              <a:gd name="connsiteX4" fmla="*/ 214049 w 654727"/>
              <a:gd name="connsiteY4" fmla="*/ 620108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641714 w 654727"/>
              <a:gd name="connsiteY2" fmla="*/ 201304 h 624199"/>
              <a:gd name="connsiteX3" fmla="*/ 256794 w 654727"/>
              <a:gd name="connsiteY3" fmla="*/ 200865 h 624199"/>
              <a:gd name="connsiteX4" fmla="*/ 214049 w 654727"/>
              <a:gd name="connsiteY4" fmla="*/ 620108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641714 w 654727"/>
              <a:gd name="connsiteY2" fmla="*/ 201304 h 624199"/>
              <a:gd name="connsiteX3" fmla="*/ 256794 w 654727"/>
              <a:gd name="connsiteY3" fmla="*/ 200865 h 624199"/>
              <a:gd name="connsiteX4" fmla="*/ 214049 w 654727"/>
              <a:gd name="connsiteY4" fmla="*/ 620108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641714 w 654727"/>
              <a:gd name="connsiteY2" fmla="*/ 201304 h 624199"/>
              <a:gd name="connsiteX3" fmla="*/ 198315 w 654727"/>
              <a:gd name="connsiteY3" fmla="*/ 184916 h 624199"/>
              <a:gd name="connsiteX4" fmla="*/ 214049 w 654727"/>
              <a:gd name="connsiteY4" fmla="*/ 620108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641714 w 654727"/>
              <a:gd name="connsiteY2" fmla="*/ 201304 h 624199"/>
              <a:gd name="connsiteX3" fmla="*/ 198315 w 654727"/>
              <a:gd name="connsiteY3" fmla="*/ 184916 h 624199"/>
              <a:gd name="connsiteX4" fmla="*/ 214049 w 654727"/>
              <a:gd name="connsiteY4" fmla="*/ 620108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641714 w 654727"/>
              <a:gd name="connsiteY2" fmla="*/ 201304 h 624199"/>
              <a:gd name="connsiteX3" fmla="*/ 208948 w 654727"/>
              <a:gd name="connsiteY3" fmla="*/ 179600 h 624199"/>
              <a:gd name="connsiteX4" fmla="*/ 214049 w 654727"/>
              <a:gd name="connsiteY4" fmla="*/ 620108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641714 w 654727"/>
              <a:gd name="connsiteY2" fmla="*/ 201304 h 624199"/>
              <a:gd name="connsiteX3" fmla="*/ 208948 w 654727"/>
              <a:gd name="connsiteY3" fmla="*/ 179600 h 624199"/>
              <a:gd name="connsiteX4" fmla="*/ 214049 w 654727"/>
              <a:gd name="connsiteY4" fmla="*/ 620108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652346 w 654727"/>
              <a:gd name="connsiteY2" fmla="*/ 169407 h 624199"/>
              <a:gd name="connsiteX3" fmla="*/ 208948 w 654727"/>
              <a:gd name="connsiteY3" fmla="*/ 179600 h 624199"/>
              <a:gd name="connsiteX4" fmla="*/ 214049 w 654727"/>
              <a:gd name="connsiteY4" fmla="*/ 620108 h 624199"/>
              <a:gd name="connsiteX5" fmla="*/ 0 w 654727"/>
              <a:gd name="connsiteY5" fmla="*/ 624199 h 624199"/>
              <a:gd name="connsiteX6" fmla="*/ 0 w 654727"/>
              <a:gd name="connsiteY6" fmla="*/ 0 h 624199"/>
              <a:gd name="connsiteX0" fmla="*/ 0 w 657910"/>
              <a:gd name="connsiteY0" fmla="*/ 0 h 624199"/>
              <a:gd name="connsiteX1" fmla="*/ 654727 w 657910"/>
              <a:gd name="connsiteY1" fmla="*/ 0 h 624199"/>
              <a:gd name="connsiteX2" fmla="*/ 657662 w 657910"/>
              <a:gd name="connsiteY2" fmla="*/ 211937 h 624199"/>
              <a:gd name="connsiteX3" fmla="*/ 208948 w 657910"/>
              <a:gd name="connsiteY3" fmla="*/ 179600 h 624199"/>
              <a:gd name="connsiteX4" fmla="*/ 214049 w 657910"/>
              <a:gd name="connsiteY4" fmla="*/ 620108 h 624199"/>
              <a:gd name="connsiteX5" fmla="*/ 0 w 657910"/>
              <a:gd name="connsiteY5" fmla="*/ 624199 h 624199"/>
              <a:gd name="connsiteX6" fmla="*/ 0 w 657910"/>
              <a:gd name="connsiteY6" fmla="*/ 0 h 624199"/>
              <a:gd name="connsiteX0" fmla="*/ 0 w 657910"/>
              <a:gd name="connsiteY0" fmla="*/ 0 h 624199"/>
              <a:gd name="connsiteX1" fmla="*/ 654727 w 657910"/>
              <a:gd name="connsiteY1" fmla="*/ 0 h 624199"/>
              <a:gd name="connsiteX2" fmla="*/ 657662 w 657910"/>
              <a:gd name="connsiteY2" fmla="*/ 211937 h 624199"/>
              <a:gd name="connsiteX3" fmla="*/ 208948 w 657910"/>
              <a:gd name="connsiteY3" fmla="*/ 216814 h 624199"/>
              <a:gd name="connsiteX4" fmla="*/ 214049 w 657910"/>
              <a:gd name="connsiteY4" fmla="*/ 620108 h 624199"/>
              <a:gd name="connsiteX5" fmla="*/ 0 w 657910"/>
              <a:gd name="connsiteY5" fmla="*/ 624199 h 624199"/>
              <a:gd name="connsiteX6" fmla="*/ 0 w 657910"/>
              <a:gd name="connsiteY6" fmla="*/ 0 h 624199"/>
              <a:gd name="connsiteX0" fmla="*/ 0 w 657910"/>
              <a:gd name="connsiteY0" fmla="*/ 0 h 647445"/>
              <a:gd name="connsiteX1" fmla="*/ 654727 w 657910"/>
              <a:gd name="connsiteY1" fmla="*/ 0 h 647445"/>
              <a:gd name="connsiteX2" fmla="*/ 657662 w 657910"/>
              <a:gd name="connsiteY2" fmla="*/ 211937 h 647445"/>
              <a:gd name="connsiteX3" fmla="*/ 208948 w 657910"/>
              <a:gd name="connsiteY3" fmla="*/ 216814 h 647445"/>
              <a:gd name="connsiteX4" fmla="*/ 242338 w 657910"/>
              <a:gd name="connsiteY4" fmla="*/ 647445 h 647445"/>
              <a:gd name="connsiteX5" fmla="*/ 0 w 657910"/>
              <a:gd name="connsiteY5" fmla="*/ 624199 h 647445"/>
              <a:gd name="connsiteX6" fmla="*/ 0 w 657910"/>
              <a:gd name="connsiteY6" fmla="*/ 0 h 647445"/>
              <a:gd name="connsiteX0" fmla="*/ 0 w 657910"/>
              <a:gd name="connsiteY0" fmla="*/ 0 h 647445"/>
              <a:gd name="connsiteX1" fmla="*/ 654727 w 657910"/>
              <a:gd name="connsiteY1" fmla="*/ 0 h 647445"/>
              <a:gd name="connsiteX2" fmla="*/ 657662 w 657910"/>
              <a:gd name="connsiteY2" fmla="*/ 211937 h 647445"/>
              <a:gd name="connsiteX3" fmla="*/ 247844 w 657910"/>
              <a:gd name="connsiteY3" fmla="*/ 255867 h 647445"/>
              <a:gd name="connsiteX4" fmla="*/ 242338 w 657910"/>
              <a:gd name="connsiteY4" fmla="*/ 647445 h 647445"/>
              <a:gd name="connsiteX5" fmla="*/ 0 w 657910"/>
              <a:gd name="connsiteY5" fmla="*/ 624199 h 647445"/>
              <a:gd name="connsiteX6" fmla="*/ 0 w 657910"/>
              <a:gd name="connsiteY6" fmla="*/ 0 h 647445"/>
              <a:gd name="connsiteX0" fmla="*/ 0 w 657910"/>
              <a:gd name="connsiteY0" fmla="*/ 0 h 647445"/>
              <a:gd name="connsiteX1" fmla="*/ 654727 w 657910"/>
              <a:gd name="connsiteY1" fmla="*/ 0 h 647445"/>
              <a:gd name="connsiteX2" fmla="*/ 657662 w 657910"/>
              <a:gd name="connsiteY2" fmla="*/ 211937 h 647445"/>
              <a:gd name="connsiteX3" fmla="*/ 247844 w 657910"/>
              <a:gd name="connsiteY3" fmla="*/ 255867 h 647445"/>
              <a:gd name="connsiteX4" fmla="*/ 242338 w 657910"/>
              <a:gd name="connsiteY4" fmla="*/ 647445 h 647445"/>
              <a:gd name="connsiteX5" fmla="*/ 0 w 657910"/>
              <a:gd name="connsiteY5" fmla="*/ 624199 h 647445"/>
              <a:gd name="connsiteX6" fmla="*/ 0 w 657910"/>
              <a:gd name="connsiteY6" fmla="*/ 0 h 647445"/>
              <a:gd name="connsiteX0" fmla="*/ 0 w 657910"/>
              <a:gd name="connsiteY0" fmla="*/ 0 h 647445"/>
              <a:gd name="connsiteX1" fmla="*/ 654727 w 657910"/>
              <a:gd name="connsiteY1" fmla="*/ 0 h 647445"/>
              <a:gd name="connsiteX2" fmla="*/ 657662 w 657910"/>
              <a:gd name="connsiteY2" fmla="*/ 211937 h 647445"/>
              <a:gd name="connsiteX3" fmla="*/ 247844 w 657910"/>
              <a:gd name="connsiteY3" fmla="*/ 255867 h 647445"/>
              <a:gd name="connsiteX4" fmla="*/ 242338 w 657910"/>
              <a:gd name="connsiteY4" fmla="*/ 647445 h 647445"/>
              <a:gd name="connsiteX5" fmla="*/ 0 w 657910"/>
              <a:gd name="connsiteY5" fmla="*/ 624199 h 647445"/>
              <a:gd name="connsiteX6" fmla="*/ 0 w 657910"/>
              <a:gd name="connsiteY6" fmla="*/ 0 h 647445"/>
              <a:gd name="connsiteX0" fmla="*/ 0 w 657910"/>
              <a:gd name="connsiteY0" fmla="*/ 0 h 647445"/>
              <a:gd name="connsiteX1" fmla="*/ 654727 w 657910"/>
              <a:gd name="connsiteY1" fmla="*/ 0 h 647445"/>
              <a:gd name="connsiteX2" fmla="*/ 657662 w 657910"/>
              <a:gd name="connsiteY2" fmla="*/ 211937 h 647445"/>
              <a:gd name="connsiteX3" fmla="*/ 265524 w 657910"/>
              <a:gd name="connsiteY3" fmla="*/ 267583 h 647445"/>
              <a:gd name="connsiteX4" fmla="*/ 242338 w 657910"/>
              <a:gd name="connsiteY4" fmla="*/ 647445 h 647445"/>
              <a:gd name="connsiteX5" fmla="*/ 0 w 657910"/>
              <a:gd name="connsiteY5" fmla="*/ 624199 h 647445"/>
              <a:gd name="connsiteX6" fmla="*/ 0 w 657910"/>
              <a:gd name="connsiteY6" fmla="*/ 0 h 647445"/>
              <a:gd name="connsiteX0" fmla="*/ 0 w 657910"/>
              <a:gd name="connsiteY0" fmla="*/ 0 h 651536"/>
              <a:gd name="connsiteX1" fmla="*/ 654727 w 657910"/>
              <a:gd name="connsiteY1" fmla="*/ 0 h 651536"/>
              <a:gd name="connsiteX2" fmla="*/ 657662 w 657910"/>
              <a:gd name="connsiteY2" fmla="*/ 211937 h 651536"/>
              <a:gd name="connsiteX3" fmla="*/ 265524 w 657910"/>
              <a:gd name="connsiteY3" fmla="*/ 267583 h 651536"/>
              <a:gd name="connsiteX4" fmla="*/ 242338 w 657910"/>
              <a:gd name="connsiteY4" fmla="*/ 647445 h 651536"/>
              <a:gd name="connsiteX5" fmla="*/ 0 w 657910"/>
              <a:gd name="connsiteY5" fmla="*/ 651536 h 651536"/>
              <a:gd name="connsiteX6" fmla="*/ 0 w 657910"/>
              <a:gd name="connsiteY6" fmla="*/ 0 h 651536"/>
              <a:gd name="connsiteX0" fmla="*/ 0 w 654727"/>
              <a:gd name="connsiteY0" fmla="*/ 0 h 651536"/>
              <a:gd name="connsiteX1" fmla="*/ 654727 w 654727"/>
              <a:gd name="connsiteY1" fmla="*/ 0 h 651536"/>
              <a:gd name="connsiteX2" fmla="*/ 622302 w 654727"/>
              <a:gd name="connsiteY2" fmla="*/ 215842 h 651536"/>
              <a:gd name="connsiteX3" fmla="*/ 265524 w 654727"/>
              <a:gd name="connsiteY3" fmla="*/ 267583 h 651536"/>
              <a:gd name="connsiteX4" fmla="*/ 242338 w 654727"/>
              <a:gd name="connsiteY4" fmla="*/ 647445 h 651536"/>
              <a:gd name="connsiteX5" fmla="*/ 0 w 654727"/>
              <a:gd name="connsiteY5" fmla="*/ 651536 h 651536"/>
              <a:gd name="connsiteX6" fmla="*/ 0 w 654727"/>
              <a:gd name="connsiteY6" fmla="*/ 0 h 651536"/>
              <a:gd name="connsiteX0" fmla="*/ 0 w 626439"/>
              <a:gd name="connsiteY0" fmla="*/ 3905 h 655441"/>
              <a:gd name="connsiteX1" fmla="*/ 626439 w 626439"/>
              <a:gd name="connsiteY1" fmla="*/ 0 h 655441"/>
              <a:gd name="connsiteX2" fmla="*/ 622302 w 626439"/>
              <a:gd name="connsiteY2" fmla="*/ 219747 h 655441"/>
              <a:gd name="connsiteX3" fmla="*/ 265524 w 626439"/>
              <a:gd name="connsiteY3" fmla="*/ 271488 h 655441"/>
              <a:gd name="connsiteX4" fmla="*/ 242338 w 626439"/>
              <a:gd name="connsiteY4" fmla="*/ 651350 h 655441"/>
              <a:gd name="connsiteX5" fmla="*/ 0 w 626439"/>
              <a:gd name="connsiteY5" fmla="*/ 655441 h 655441"/>
              <a:gd name="connsiteX6" fmla="*/ 0 w 626439"/>
              <a:gd name="connsiteY6" fmla="*/ 3905 h 655441"/>
              <a:gd name="connsiteX0" fmla="*/ 0 w 622903"/>
              <a:gd name="connsiteY0" fmla="*/ 7811 h 659347"/>
              <a:gd name="connsiteX1" fmla="*/ 622903 w 622903"/>
              <a:gd name="connsiteY1" fmla="*/ 0 h 659347"/>
              <a:gd name="connsiteX2" fmla="*/ 622302 w 622903"/>
              <a:gd name="connsiteY2" fmla="*/ 223653 h 659347"/>
              <a:gd name="connsiteX3" fmla="*/ 265524 w 622903"/>
              <a:gd name="connsiteY3" fmla="*/ 275394 h 659347"/>
              <a:gd name="connsiteX4" fmla="*/ 242338 w 622903"/>
              <a:gd name="connsiteY4" fmla="*/ 655256 h 659347"/>
              <a:gd name="connsiteX5" fmla="*/ 0 w 622903"/>
              <a:gd name="connsiteY5" fmla="*/ 659347 h 659347"/>
              <a:gd name="connsiteX6" fmla="*/ 0 w 622903"/>
              <a:gd name="connsiteY6" fmla="*/ 7811 h 65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2903" h="659347">
                <a:moveTo>
                  <a:pt x="0" y="7811"/>
                </a:moveTo>
                <a:lnTo>
                  <a:pt x="622903" y="0"/>
                </a:lnTo>
                <a:cubicBezTo>
                  <a:pt x="621388" y="94733"/>
                  <a:pt x="623817" y="128920"/>
                  <a:pt x="622302" y="223653"/>
                </a:cubicBezTo>
                <a:cubicBezTo>
                  <a:pt x="485696" y="238296"/>
                  <a:pt x="451634" y="194361"/>
                  <a:pt x="265524" y="275394"/>
                </a:cubicBezTo>
                <a:cubicBezTo>
                  <a:pt x="208704" y="505616"/>
                  <a:pt x="237291" y="464314"/>
                  <a:pt x="242338" y="655256"/>
                </a:cubicBezTo>
                <a:lnTo>
                  <a:pt x="0" y="659347"/>
                </a:lnTo>
                <a:lnTo>
                  <a:pt x="0" y="7811"/>
                </a:lnTo>
                <a:close/>
              </a:path>
            </a:pathLst>
          </a:cu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sp>
        <p:nvSpPr>
          <p:cNvPr id="129" name="正方形/長方形 127"/>
          <p:cNvSpPr/>
          <p:nvPr/>
        </p:nvSpPr>
        <p:spPr>
          <a:xfrm flipV="1">
            <a:off x="1817418" y="3769063"/>
            <a:ext cx="936518" cy="897567"/>
          </a:xfrm>
          <a:custGeom>
            <a:avLst/>
            <a:gdLst>
              <a:gd name="connsiteX0" fmla="*/ 0 w 654727"/>
              <a:gd name="connsiteY0" fmla="*/ 0 h 624199"/>
              <a:gd name="connsiteX1" fmla="*/ 654727 w 654727"/>
              <a:gd name="connsiteY1" fmla="*/ 0 h 624199"/>
              <a:gd name="connsiteX2" fmla="*/ 654727 w 654727"/>
              <a:gd name="connsiteY2" fmla="*/ 624199 h 624199"/>
              <a:gd name="connsiteX3" fmla="*/ 0 w 654727"/>
              <a:gd name="connsiteY3" fmla="*/ 624199 h 624199"/>
              <a:gd name="connsiteX4" fmla="*/ 0 w 654727"/>
              <a:gd name="connsiteY4" fmla="*/ 0 h 624199"/>
              <a:gd name="connsiteX0" fmla="*/ 0 w 654727"/>
              <a:gd name="connsiteY0" fmla="*/ 0 h 624199"/>
              <a:gd name="connsiteX1" fmla="*/ 654727 w 654727"/>
              <a:gd name="connsiteY1" fmla="*/ 0 h 624199"/>
              <a:gd name="connsiteX2" fmla="*/ 413114 w 654727"/>
              <a:gd name="connsiteY2" fmla="*/ 275732 h 624199"/>
              <a:gd name="connsiteX3" fmla="*/ 654727 w 654727"/>
              <a:gd name="connsiteY3" fmla="*/ 624199 h 624199"/>
              <a:gd name="connsiteX4" fmla="*/ 0 w 654727"/>
              <a:gd name="connsiteY4" fmla="*/ 624199 h 624199"/>
              <a:gd name="connsiteX5" fmla="*/ 0 w 654727"/>
              <a:gd name="connsiteY5" fmla="*/ 0 h 624199"/>
              <a:gd name="connsiteX0" fmla="*/ 0 w 654727"/>
              <a:gd name="connsiteY0" fmla="*/ 0 h 624199"/>
              <a:gd name="connsiteX1" fmla="*/ 654727 w 654727"/>
              <a:gd name="connsiteY1" fmla="*/ 0 h 624199"/>
              <a:gd name="connsiteX2" fmla="*/ 413114 w 654727"/>
              <a:gd name="connsiteY2" fmla="*/ 275732 h 624199"/>
              <a:gd name="connsiteX3" fmla="*/ 654727 w 654727"/>
              <a:gd name="connsiteY3" fmla="*/ 624199 h 624199"/>
              <a:gd name="connsiteX4" fmla="*/ 235314 w 654727"/>
              <a:gd name="connsiteY4" fmla="*/ 529732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413114 w 654727"/>
              <a:gd name="connsiteY2" fmla="*/ 275732 h 624199"/>
              <a:gd name="connsiteX3" fmla="*/ 256794 w 654727"/>
              <a:gd name="connsiteY3" fmla="*/ 200865 h 624199"/>
              <a:gd name="connsiteX4" fmla="*/ 235314 w 654727"/>
              <a:gd name="connsiteY4" fmla="*/ 529732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641714 w 654727"/>
              <a:gd name="connsiteY2" fmla="*/ 201304 h 624199"/>
              <a:gd name="connsiteX3" fmla="*/ 256794 w 654727"/>
              <a:gd name="connsiteY3" fmla="*/ 200865 h 624199"/>
              <a:gd name="connsiteX4" fmla="*/ 235314 w 654727"/>
              <a:gd name="connsiteY4" fmla="*/ 529732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641714 w 654727"/>
              <a:gd name="connsiteY2" fmla="*/ 201304 h 624199"/>
              <a:gd name="connsiteX3" fmla="*/ 256794 w 654727"/>
              <a:gd name="connsiteY3" fmla="*/ 200865 h 624199"/>
              <a:gd name="connsiteX4" fmla="*/ 214049 w 654727"/>
              <a:gd name="connsiteY4" fmla="*/ 620108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641714 w 654727"/>
              <a:gd name="connsiteY2" fmla="*/ 201304 h 624199"/>
              <a:gd name="connsiteX3" fmla="*/ 256794 w 654727"/>
              <a:gd name="connsiteY3" fmla="*/ 200865 h 624199"/>
              <a:gd name="connsiteX4" fmla="*/ 214049 w 654727"/>
              <a:gd name="connsiteY4" fmla="*/ 620108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641714 w 654727"/>
              <a:gd name="connsiteY2" fmla="*/ 201304 h 624199"/>
              <a:gd name="connsiteX3" fmla="*/ 256794 w 654727"/>
              <a:gd name="connsiteY3" fmla="*/ 200865 h 624199"/>
              <a:gd name="connsiteX4" fmla="*/ 214049 w 654727"/>
              <a:gd name="connsiteY4" fmla="*/ 620108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641714 w 654727"/>
              <a:gd name="connsiteY2" fmla="*/ 201304 h 624199"/>
              <a:gd name="connsiteX3" fmla="*/ 198315 w 654727"/>
              <a:gd name="connsiteY3" fmla="*/ 184916 h 624199"/>
              <a:gd name="connsiteX4" fmla="*/ 214049 w 654727"/>
              <a:gd name="connsiteY4" fmla="*/ 620108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641714 w 654727"/>
              <a:gd name="connsiteY2" fmla="*/ 201304 h 624199"/>
              <a:gd name="connsiteX3" fmla="*/ 198315 w 654727"/>
              <a:gd name="connsiteY3" fmla="*/ 184916 h 624199"/>
              <a:gd name="connsiteX4" fmla="*/ 214049 w 654727"/>
              <a:gd name="connsiteY4" fmla="*/ 620108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641714 w 654727"/>
              <a:gd name="connsiteY2" fmla="*/ 201304 h 624199"/>
              <a:gd name="connsiteX3" fmla="*/ 208948 w 654727"/>
              <a:gd name="connsiteY3" fmla="*/ 179600 h 624199"/>
              <a:gd name="connsiteX4" fmla="*/ 214049 w 654727"/>
              <a:gd name="connsiteY4" fmla="*/ 620108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641714 w 654727"/>
              <a:gd name="connsiteY2" fmla="*/ 201304 h 624199"/>
              <a:gd name="connsiteX3" fmla="*/ 208948 w 654727"/>
              <a:gd name="connsiteY3" fmla="*/ 179600 h 624199"/>
              <a:gd name="connsiteX4" fmla="*/ 214049 w 654727"/>
              <a:gd name="connsiteY4" fmla="*/ 620108 h 624199"/>
              <a:gd name="connsiteX5" fmla="*/ 0 w 654727"/>
              <a:gd name="connsiteY5" fmla="*/ 624199 h 624199"/>
              <a:gd name="connsiteX6" fmla="*/ 0 w 654727"/>
              <a:gd name="connsiteY6" fmla="*/ 0 h 624199"/>
              <a:gd name="connsiteX0" fmla="*/ 0 w 654727"/>
              <a:gd name="connsiteY0" fmla="*/ 0 h 624199"/>
              <a:gd name="connsiteX1" fmla="*/ 654727 w 654727"/>
              <a:gd name="connsiteY1" fmla="*/ 0 h 624199"/>
              <a:gd name="connsiteX2" fmla="*/ 652346 w 654727"/>
              <a:gd name="connsiteY2" fmla="*/ 169407 h 624199"/>
              <a:gd name="connsiteX3" fmla="*/ 208948 w 654727"/>
              <a:gd name="connsiteY3" fmla="*/ 179600 h 624199"/>
              <a:gd name="connsiteX4" fmla="*/ 214049 w 654727"/>
              <a:gd name="connsiteY4" fmla="*/ 620108 h 624199"/>
              <a:gd name="connsiteX5" fmla="*/ 0 w 654727"/>
              <a:gd name="connsiteY5" fmla="*/ 624199 h 624199"/>
              <a:gd name="connsiteX6" fmla="*/ 0 w 654727"/>
              <a:gd name="connsiteY6" fmla="*/ 0 h 624199"/>
              <a:gd name="connsiteX0" fmla="*/ 0 w 657910"/>
              <a:gd name="connsiteY0" fmla="*/ 0 h 624199"/>
              <a:gd name="connsiteX1" fmla="*/ 654727 w 657910"/>
              <a:gd name="connsiteY1" fmla="*/ 0 h 624199"/>
              <a:gd name="connsiteX2" fmla="*/ 657662 w 657910"/>
              <a:gd name="connsiteY2" fmla="*/ 211937 h 624199"/>
              <a:gd name="connsiteX3" fmla="*/ 208948 w 657910"/>
              <a:gd name="connsiteY3" fmla="*/ 179600 h 624199"/>
              <a:gd name="connsiteX4" fmla="*/ 214049 w 657910"/>
              <a:gd name="connsiteY4" fmla="*/ 620108 h 624199"/>
              <a:gd name="connsiteX5" fmla="*/ 0 w 657910"/>
              <a:gd name="connsiteY5" fmla="*/ 624199 h 624199"/>
              <a:gd name="connsiteX6" fmla="*/ 0 w 657910"/>
              <a:gd name="connsiteY6" fmla="*/ 0 h 624199"/>
              <a:gd name="connsiteX0" fmla="*/ 0 w 657910"/>
              <a:gd name="connsiteY0" fmla="*/ 0 h 624199"/>
              <a:gd name="connsiteX1" fmla="*/ 654727 w 657910"/>
              <a:gd name="connsiteY1" fmla="*/ 0 h 624199"/>
              <a:gd name="connsiteX2" fmla="*/ 657662 w 657910"/>
              <a:gd name="connsiteY2" fmla="*/ 211937 h 624199"/>
              <a:gd name="connsiteX3" fmla="*/ 208948 w 657910"/>
              <a:gd name="connsiteY3" fmla="*/ 216814 h 624199"/>
              <a:gd name="connsiteX4" fmla="*/ 214049 w 657910"/>
              <a:gd name="connsiteY4" fmla="*/ 620108 h 624199"/>
              <a:gd name="connsiteX5" fmla="*/ 0 w 657910"/>
              <a:gd name="connsiteY5" fmla="*/ 624199 h 624199"/>
              <a:gd name="connsiteX6" fmla="*/ 0 w 657910"/>
              <a:gd name="connsiteY6" fmla="*/ 0 h 624199"/>
              <a:gd name="connsiteX0" fmla="*/ 0 w 657910"/>
              <a:gd name="connsiteY0" fmla="*/ 0 h 647445"/>
              <a:gd name="connsiteX1" fmla="*/ 654727 w 657910"/>
              <a:gd name="connsiteY1" fmla="*/ 0 h 647445"/>
              <a:gd name="connsiteX2" fmla="*/ 657662 w 657910"/>
              <a:gd name="connsiteY2" fmla="*/ 211937 h 647445"/>
              <a:gd name="connsiteX3" fmla="*/ 208948 w 657910"/>
              <a:gd name="connsiteY3" fmla="*/ 216814 h 647445"/>
              <a:gd name="connsiteX4" fmla="*/ 242338 w 657910"/>
              <a:gd name="connsiteY4" fmla="*/ 647445 h 647445"/>
              <a:gd name="connsiteX5" fmla="*/ 0 w 657910"/>
              <a:gd name="connsiteY5" fmla="*/ 624199 h 647445"/>
              <a:gd name="connsiteX6" fmla="*/ 0 w 657910"/>
              <a:gd name="connsiteY6" fmla="*/ 0 h 647445"/>
              <a:gd name="connsiteX0" fmla="*/ 0 w 657910"/>
              <a:gd name="connsiteY0" fmla="*/ 0 h 647445"/>
              <a:gd name="connsiteX1" fmla="*/ 654727 w 657910"/>
              <a:gd name="connsiteY1" fmla="*/ 0 h 647445"/>
              <a:gd name="connsiteX2" fmla="*/ 657662 w 657910"/>
              <a:gd name="connsiteY2" fmla="*/ 211937 h 647445"/>
              <a:gd name="connsiteX3" fmla="*/ 247844 w 657910"/>
              <a:gd name="connsiteY3" fmla="*/ 255867 h 647445"/>
              <a:gd name="connsiteX4" fmla="*/ 242338 w 657910"/>
              <a:gd name="connsiteY4" fmla="*/ 647445 h 647445"/>
              <a:gd name="connsiteX5" fmla="*/ 0 w 657910"/>
              <a:gd name="connsiteY5" fmla="*/ 624199 h 647445"/>
              <a:gd name="connsiteX6" fmla="*/ 0 w 657910"/>
              <a:gd name="connsiteY6" fmla="*/ 0 h 647445"/>
              <a:gd name="connsiteX0" fmla="*/ 0 w 657910"/>
              <a:gd name="connsiteY0" fmla="*/ 0 h 647445"/>
              <a:gd name="connsiteX1" fmla="*/ 654727 w 657910"/>
              <a:gd name="connsiteY1" fmla="*/ 0 h 647445"/>
              <a:gd name="connsiteX2" fmla="*/ 657662 w 657910"/>
              <a:gd name="connsiteY2" fmla="*/ 211937 h 647445"/>
              <a:gd name="connsiteX3" fmla="*/ 247844 w 657910"/>
              <a:gd name="connsiteY3" fmla="*/ 255867 h 647445"/>
              <a:gd name="connsiteX4" fmla="*/ 242338 w 657910"/>
              <a:gd name="connsiteY4" fmla="*/ 647445 h 647445"/>
              <a:gd name="connsiteX5" fmla="*/ 0 w 657910"/>
              <a:gd name="connsiteY5" fmla="*/ 624199 h 647445"/>
              <a:gd name="connsiteX6" fmla="*/ 0 w 657910"/>
              <a:gd name="connsiteY6" fmla="*/ 0 h 647445"/>
              <a:gd name="connsiteX0" fmla="*/ 0 w 657910"/>
              <a:gd name="connsiteY0" fmla="*/ 0 h 647445"/>
              <a:gd name="connsiteX1" fmla="*/ 654727 w 657910"/>
              <a:gd name="connsiteY1" fmla="*/ 0 h 647445"/>
              <a:gd name="connsiteX2" fmla="*/ 657662 w 657910"/>
              <a:gd name="connsiteY2" fmla="*/ 211937 h 647445"/>
              <a:gd name="connsiteX3" fmla="*/ 247844 w 657910"/>
              <a:gd name="connsiteY3" fmla="*/ 255867 h 647445"/>
              <a:gd name="connsiteX4" fmla="*/ 242338 w 657910"/>
              <a:gd name="connsiteY4" fmla="*/ 647445 h 647445"/>
              <a:gd name="connsiteX5" fmla="*/ 0 w 657910"/>
              <a:gd name="connsiteY5" fmla="*/ 624199 h 647445"/>
              <a:gd name="connsiteX6" fmla="*/ 0 w 657910"/>
              <a:gd name="connsiteY6" fmla="*/ 0 h 647445"/>
              <a:gd name="connsiteX0" fmla="*/ 0 w 657910"/>
              <a:gd name="connsiteY0" fmla="*/ 0 h 647445"/>
              <a:gd name="connsiteX1" fmla="*/ 654727 w 657910"/>
              <a:gd name="connsiteY1" fmla="*/ 0 h 647445"/>
              <a:gd name="connsiteX2" fmla="*/ 657662 w 657910"/>
              <a:gd name="connsiteY2" fmla="*/ 211937 h 647445"/>
              <a:gd name="connsiteX3" fmla="*/ 265524 w 657910"/>
              <a:gd name="connsiteY3" fmla="*/ 267583 h 647445"/>
              <a:gd name="connsiteX4" fmla="*/ 242338 w 657910"/>
              <a:gd name="connsiteY4" fmla="*/ 647445 h 647445"/>
              <a:gd name="connsiteX5" fmla="*/ 0 w 657910"/>
              <a:gd name="connsiteY5" fmla="*/ 624199 h 647445"/>
              <a:gd name="connsiteX6" fmla="*/ 0 w 657910"/>
              <a:gd name="connsiteY6" fmla="*/ 0 h 647445"/>
              <a:gd name="connsiteX0" fmla="*/ 0 w 657910"/>
              <a:gd name="connsiteY0" fmla="*/ 0 h 651536"/>
              <a:gd name="connsiteX1" fmla="*/ 654727 w 657910"/>
              <a:gd name="connsiteY1" fmla="*/ 0 h 651536"/>
              <a:gd name="connsiteX2" fmla="*/ 657662 w 657910"/>
              <a:gd name="connsiteY2" fmla="*/ 211937 h 651536"/>
              <a:gd name="connsiteX3" fmla="*/ 265524 w 657910"/>
              <a:gd name="connsiteY3" fmla="*/ 267583 h 651536"/>
              <a:gd name="connsiteX4" fmla="*/ 242338 w 657910"/>
              <a:gd name="connsiteY4" fmla="*/ 647445 h 651536"/>
              <a:gd name="connsiteX5" fmla="*/ 0 w 657910"/>
              <a:gd name="connsiteY5" fmla="*/ 651536 h 651536"/>
              <a:gd name="connsiteX6" fmla="*/ 0 w 657910"/>
              <a:gd name="connsiteY6" fmla="*/ 0 h 651536"/>
              <a:gd name="connsiteX0" fmla="*/ 0 w 654727"/>
              <a:gd name="connsiteY0" fmla="*/ 0 h 651536"/>
              <a:gd name="connsiteX1" fmla="*/ 654727 w 654727"/>
              <a:gd name="connsiteY1" fmla="*/ 0 h 651536"/>
              <a:gd name="connsiteX2" fmla="*/ 622302 w 654727"/>
              <a:gd name="connsiteY2" fmla="*/ 215842 h 651536"/>
              <a:gd name="connsiteX3" fmla="*/ 265524 w 654727"/>
              <a:gd name="connsiteY3" fmla="*/ 267583 h 651536"/>
              <a:gd name="connsiteX4" fmla="*/ 242338 w 654727"/>
              <a:gd name="connsiteY4" fmla="*/ 647445 h 651536"/>
              <a:gd name="connsiteX5" fmla="*/ 0 w 654727"/>
              <a:gd name="connsiteY5" fmla="*/ 651536 h 651536"/>
              <a:gd name="connsiteX6" fmla="*/ 0 w 654727"/>
              <a:gd name="connsiteY6" fmla="*/ 0 h 651536"/>
              <a:gd name="connsiteX0" fmla="*/ 0 w 626439"/>
              <a:gd name="connsiteY0" fmla="*/ 3905 h 655441"/>
              <a:gd name="connsiteX1" fmla="*/ 626439 w 626439"/>
              <a:gd name="connsiteY1" fmla="*/ 0 h 655441"/>
              <a:gd name="connsiteX2" fmla="*/ 622302 w 626439"/>
              <a:gd name="connsiteY2" fmla="*/ 219747 h 655441"/>
              <a:gd name="connsiteX3" fmla="*/ 265524 w 626439"/>
              <a:gd name="connsiteY3" fmla="*/ 271488 h 655441"/>
              <a:gd name="connsiteX4" fmla="*/ 242338 w 626439"/>
              <a:gd name="connsiteY4" fmla="*/ 651350 h 655441"/>
              <a:gd name="connsiteX5" fmla="*/ 0 w 626439"/>
              <a:gd name="connsiteY5" fmla="*/ 655441 h 655441"/>
              <a:gd name="connsiteX6" fmla="*/ 0 w 626439"/>
              <a:gd name="connsiteY6" fmla="*/ 3905 h 655441"/>
              <a:gd name="connsiteX0" fmla="*/ 0 w 622903"/>
              <a:gd name="connsiteY0" fmla="*/ 7811 h 659347"/>
              <a:gd name="connsiteX1" fmla="*/ 622903 w 622903"/>
              <a:gd name="connsiteY1" fmla="*/ 0 h 659347"/>
              <a:gd name="connsiteX2" fmla="*/ 622302 w 622903"/>
              <a:gd name="connsiteY2" fmla="*/ 223653 h 659347"/>
              <a:gd name="connsiteX3" fmla="*/ 265524 w 622903"/>
              <a:gd name="connsiteY3" fmla="*/ 275394 h 659347"/>
              <a:gd name="connsiteX4" fmla="*/ 242338 w 622903"/>
              <a:gd name="connsiteY4" fmla="*/ 655256 h 659347"/>
              <a:gd name="connsiteX5" fmla="*/ 0 w 622903"/>
              <a:gd name="connsiteY5" fmla="*/ 659347 h 659347"/>
              <a:gd name="connsiteX6" fmla="*/ 0 w 622903"/>
              <a:gd name="connsiteY6" fmla="*/ 7811 h 659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2903" h="659347">
                <a:moveTo>
                  <a:pt x="0" y="7811"/>
                </a:moveTo>
                <a:lnTo>
                  <a:pt x="622903" y="0"/>
                </a:lnTo>
                <a:cubicBezTo>
                  <a:pt x="621388" y="94733"/>
                  <a:pt x="623817" y="128920"/>
                  <a:pt x="622302" y="223653"/>
                </a:cubicBezTo>
                <a:cubicBezTo>
                  <a:pt x="485696" y="238296"/>
                  <a:pt x="451634" y="194361"/>
                  <a:pt x="265524" y="275394"/>
                </a:cubicBezTo>
                <a:cubicBezTo>
                  <a:pt x="208704" y="505616"/>
                  <a:pt x="237291" y="464314"/>
                  <a:pt x="242338" y="655256"/>
                </a:cubicBezTo>
                <a:lnTo>
                  <a:pt x="0" y="659347"/>
                </a:lnTo>
                <a:lnTo>
                  <a:pt x="0" y="7811"/>
                </a:lnTo>
                <a:close/>
              </a:path>
            </a:pathLst>
          </a:custGeom>
          <a:noFill/>
          <a:ln w="28575">
            <a:solidFill>
              <a:srgbClr val="C0000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kumimoji="1" lang="ja-JP" altLang="en-US">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30" name="直線コネクタ 67"/>
          <p:cNvCxnSpPr>
            <a:stCxn id="129" idx="2"/>
            <a:endCxn id="38" idx="1"/>
          </p:cNvCxnSpPr>
          <p:nvPr/>
        </p:nvCxnSpPr>
        <p:spPr>
          <a:xfrm flipV="1">
            <a:off x="2753032" y="4198558"/>
            <a:ext cx="351652" cy="163614"/>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cxnSp>
        <p:nvCxnSpPr>
          <p:cNvPr id="134" name="直線コネクタ 67"/>
          <p:cNvCxnSpPr>
            <a:stCxn id="128" idx="1"/>
            <a:endCxn id="38" idx="1"/>
          </p:cNvCxnSpPr>
          <p:nvPr/>
        </p:nvCxnSpPr>
        <p:spPr>
          <a:xfrm flipV="1">
            <a:off x="2737153" y="4198558"/>
            <a:ext cx="367531" cy="687987"/>
          </a:xfrm>
          <a:prstGeom prst="straightConnector1">
            <a:avLst/>
          </a:prstGeom>
          <a:ln w="25400">
            <a:solidFill>
              <a:srgbClr val="C00000"/>
            </a:solidFill>
            <a:tailEnd type="non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9994329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図 43"/>
          <p:cNvPicPr>
            <a:picLocks noChangeAspect="1"/>
          </p:cNvPicPr>
          <p:nvPr/>
        </p:nvPicPr>
        <p:blipFill rotWithShape="1">
          <a:blip r:embed="rId2" cstate="print">
            <a:extLst>
              <a:ext uri="{28A0092B-C50C-407E-A947-70E740481C1C}">
                <a14:useLocalDpi xmlns:a14="http://schemas.microsoft.com/office/drawing/2010/main" val="0"/>
              </a:ext>
            </a:extLst>
          </a:blip>
          <a:srcRect r="29964"/>
          <a:stretch/>
        </p:blipFill>
        <p:spPr>
          <a:xfrm>
            <a:off x="7856471" y="708786"/>
            <a:ext cx="3513149" cy="4222622"/>
          </a:xfrm>
          <a:prstGeom prst="rect">
            <a:avLst/>
          </a:prstGeom>
          <a:ln>
            <a:noFill/>
          </a:ln>
          <a:effectLst>
            <a:softEdge rad="112500"/>
          </a:effectLst>
        </p:spPr>
      </p:pic>
      <p:sp>
        <p:nvSpPr>
          <p:cNvPr id="2" name="タイトル 1"/>
          <p:cNvSpPr txBox="1">
            <a:spLocks/>
          </p:cNvSpPr>
          <p:nvPr/>
        </p:nvSpPr>
        <p:spPr>
          <a:xfrm>
            <a:off x="838200" y="365126"/>
            <a:ext cx="3676018"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動作チェック</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35" name="グループ化 34"/>
          <p:cNvGrpSpPr/>
          <p:nvPr/>
        </p:nvGrpSpPr>
        <p:grpSpPr>
          <a:xfrm>
            <a:off x="-8757" y="365125"/>
            <a:ext cx="477794" cy="5189823"/>
            <a:chOff x="-8757" y="365125"/>
            <a:chExt cx="477794" cy="5189823"/>
          </a:xfrm>
        </p:grpSpPr>
        <p:sp>
          <p:nvSpPr>
            <p:cNvPr id="36" name="片側の 2 つの角を丸めた四角形 3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テキスト ボックス 3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9" name="片側の 2 つの角を丸めた四角形 3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片側の 2 つの角を丸めた四角形 42"/>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6" name="片側の 2 つの角を丸めた四角形 45"/>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401859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片側の 2 つの角を丸めた四角形 4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テキスト ボックス 5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3" name="表 2"/>
          <p:cNvGraphicFramePr>
            <a:graphicFrameLocks noGrp="1"/>
          </p:cNvGraphicFramePr>
          <p:nvPr>
            <p:extLst>
              <p:ext uri="{D42A27DB-BD31-4B8C-83A1-F6EECF244321}">
                <p14:modId xmlns:p14="http://schemas.microsoft.com/office/powerpoint/2010/main" val="210508536"/>
              </p:ext>
            </p:extLst>
          </p:nvPr>
        </p:nvGraphicFramePr>
        <p:xfrm>
          <a:off x="830740" y="1477728"/>
          <a:ext cx="5722459" cy="3211004"/>
        </p:xfrm>
        <a:graphic>
          <a:graphicData uri="http://schemas.openxmlformats.org/drawingml/2006/table">
            <a:tbl>
              <a:tblPr firstRow="1" bandRow="1">
                <a:tableStyleId>{69012ECD-51FC-41F1-AA8D-1B2483CD663E}</a:tableStyleId>
              </a:tblPr>
              <a:tblGrid>
                <a:gridCol w="710485"/>
                <a:gridCol w="5011974"/>
              </a:tblGrid>
              <a:tr h="396174">
                <a:tc>
                  <a:txBody>
                    <a:bodyPr/>
                    <a:lstStyle/>
                    <a:p>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　　　　　　　　　チェックの手順</a:t>
                      </a:r>
                    </a:p>
                  </a:txBody>
                  <a:tcPr/>
                </a:tc>
              </a:tr>
              <a:tr h="365943">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１</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ボリュームつまみをカチッと音がするまで反時計回りに回す。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444989">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２</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バンド選択スイッチを</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の位置にする。</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79379">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３</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電池ボックスに乾電池を入れる。＋、－間違えないように！</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r>
              <a:tr h="371725">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４</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ボリュームツマミを時計回りに回すと電源が</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ON</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になる。</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ツマミを１／４程度</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(90</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度くらい</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回しておく。</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31539">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５</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チューニングツマミを回して</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の放送を受信できることをチェック。</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85714">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６</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バンド選択スイッチを</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AM</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の位置にする。</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89106">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７</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チューニングツマミを回して</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AM</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の放送を受信できることをチェック。</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sp>
        <p:nvSpPr>
          <p:cNvPr id="22" name="コンテンツ プレースホルダー 2"/>
          <p:cNvSpPr txBox="1">
            <a:spLocks/>
          </p:cNvSpPr>
          <p:nvPr/>
        </p:nvSpPr>
        <p:spPr>
          <a:xfrm>
            <a:off x="8911344" y="5124403"/>
            <a:ext cx="1301570" cy="43054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バンド選択</a:t>
            </a:r>
            <a: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600" b="1"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スイッチ</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コンテンツ プレースホルダー 2"/>
          <p:cNvSpPr txBox="1">
            <a:spLocks/>
          </p:cNvSpPr>
          <p:nvPr/>
        </p:nvSpPr>
        <p:spPr>
          <a:xfrm>
            <a:off x="6694878" y="3181707"/>
            <a:ext cx="1192141" cy="67403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電源スイッチ・音量調整</a:t>
            </a:r>
            <a: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400" b="1"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ボリューム</a:t>
            </a:r>
            <a:endParaRPr lang="en-US" altLang="ja-JP" sz="1400" b="1"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コンテンツ プレースホルダー 2"/>
          <p:cNvSpPr txBox="1">
            <a:spLocks/>
          </p:cNvSpPr>
          <p:nvPr/>
        </p:nvSpPr>
        <p:spPr>
          <a:xfrm>
            <a:off x="6707858" y="1603373"/>
            <a:ext cx="1179161" cy="31714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dirty="0" smtClean="0">
                <a:latin typeface="Meiryo UI" panose="020B0604030504040204" pitchFamily="50" charset="-128"/>
                <a:ea typeface="Meiryo UI" panose="020B0604030504040204" pitchFamily="50" charset="-128"/>
                <a:cs typeface="Meiryo UI" panose="020B0604030504040204" pitchFamily="50" charset="-128"/>
              </a:rPr>
              <a:t>チューニングツマミ</a:t>
            </a:r>
            <a:endParaRPr lang="en-US" altLang="ja-JP" sz="1600" b="1"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7" name="直線コネクタ 6"/>
          <p:cNvCxnSpPr>
            <a:stCxn id="22" idx="0"/>
          </p:cNvCxnSpPr>
          <p:nvPr/>
        </p:nvCxnSpPr>
        <p:spPr>
          <a:xfrm flipV="1">
            <a:off x="9562129" y="3181707"/>
            <a:ext cx="46884" cy="1942696"/>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2" name="直線コネクタ 31"/>
          <p:cNvCxnSpPr>
            <a:endCxn id="30" idx="2"/>
          </p:cNvCxnSpPr>
          <p:nvPr/>
        </p:nvCxnSpPr>
        <p:spPr>
          <a:xfrm flipH="1" flipV="1">
            <a:off x="7297439" y="1920513"/>
            <a:ext cx="951616" cy="280374"/>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33" name="直線コネクタ 32"/>
          <p:cNvCxnSpPr/>
          <p:nvPr/>
        </p:nvCxnSpPr>
        <p:spPr>
          <a:xfrm flipH="1">
            <a:off x="7564512" y="3500881"/>
            <a:ext cx="741231" cy="15671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6" name="円弧 15"/>
          <p:cNvSpPr/>
          <p:nvPr/>
        </p:nvSpPr>
        <p:spPr>
          <a:xfrm rot="18693279">
            <a:off x="7995687" y="1759728"/>
            <a:ext cx="1080699" cy="1080699"/>
          </a:xfrm>
          <a:prstGeom prst="arc">
            <a:avLst/>
          </a:prstGeom>
          <a:ln w="63500">
            <a:headEnd type="triangl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56" name="円弧 55"/>
          <p:cNvSpPr/>
          <p:nvPr/>
        </p:nvSpPr>
        <p:spPr>
          <a:xfrm rot="17560020">
            <a:off x="8022971" y="3073856"/>
            <a:ext cx="1080699" cy="1080699"/>
          </a:xfrm>
          <a:prstGeom prst="arc">
            <a:avLst/>
          </a:prstGeom>
          <a:ln w="63500">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pic>
        <p:nvPicPr>
          <p:cNvPr id="57" name="図 5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2651" y="4800722"/>
            <a:ext cx="173898" cy="383680"/>
          </a:xfrm>
          <a:prstGeom prst="rect">
            <a:avLst/>
          </a:prstGeom>
        </p:spPr>
      </p:pic>
      <p:sp>
        <p:nvSpPr>
          <p:cNvPr id="58" name="コンテンツ プレースホルダー 2"/>
          <p:cNvSpPr txBox="1">
            <a:spLocks/>
          </p:cNvSpPr>
          <p:nvPr/>
        </p:nvSpPr>
        <p:spPr>
          <a:xfrm>
            <a:off x="2461564" y="4860720"/>
            <a:ext cx="1633781" cy="263684"/>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b="1" u="sng" dirty="0" smtClean="0">
                <a:latin typeface="Meiryo UI" panose="020B0604030504040204" pitchFamily="50" charset="-128"/>
                <a:ea typeface="Meiryo UI" panose="020B0604030504040204" pitchFamily="50" charset="-128"/>
                <a:cs typeface="Meiryo UI" panose="020B0604030504040204" pitchFamily="50" charset="-128"/>
              </a:rPr>
              <a:t>うまく受信するコツ</a:t>
            </a:r>
            <a:endParaRPr lang="en-US" altLang="ja-JP" sz="1400" b="1" u="sng"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コンテンツ プレースホルダー 2"/>
          <p:cNvSpPr txBox="1">
            <a:spLocks/>
          </p:cNvSpPr>
          <p:nvPr/>
        </p:nvSpPr>
        <p:spPr>
          <a:xfrm>
            <a:off x="2262651" y="5281482"/>
            <a:ext cx="3579314" cy="8741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チューニングツマミは、</a:t>
            </a:r>
            <a:r>
              <a:rPr lang="ja-JP" altLang="en-US" sz="1400" b="1" u="sng" dirty="0" smtClean="0">
                <a:latin typeface="Meiryo UI" panose="020B0604030504040204" pitchFamily="50" charset="-128"/>
                <a:ea typeface="Meiryo UI" panose="020B0604030504040204" pitchFamily="50" charset="-128"/>
                <a:cs typeface="Meiryo UI" panose="020B0604030504040204" pitchFamily="50" charset="-128"/>
              </a:rPr>
              <a:t>少しずつ、ゆっくりと</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回します。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うまく受信できない場合は、ラジオ本体の向きや場所を変えてみましょう。</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36466701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角丸四角形 2"/>
          <p:cNvSpPr/>
          <p:nvPr/>
        </p:nvSpPr>
        <p:spPr>
          <a:xfrm>
            <a:off x="838200" y="5300768"/>
            <a:ext cx="10500360" cy="943212"/>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トラブルシューティング</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aphicFrame>
        <p:nvGraphicFramePr>
          <p:cNvPr id="6" name="表 5"/>
          <p:cNvGraphicFramePr>
            <a:graphicFrameLocks noGrp="1"/>
          </p:cNvGraphicFramePr>
          <p:nvPr>
            <p:extLst>
              <p:ext uri="{D42A27DB-BD31-4B8C-83A1-F6EECF244321}">
                <p14:modId xmlns:p14="http://schemas.microsoft.com/office/powerpoint/2010/main" val="2959805350"/>
              </p:ext>
            </p:extLst>
          </p:nvPr>
        </p:nvGraphicFramePr>
        <p:xfrm>
          <a:off x="838200" y="1393397"/>
          <a:ext cx="10500360" cy="3662680"/>
        </p:xfrm>
        <a:graphic>
          <a:graphicData uri="http://schemas.openxmlformats.org/drawingml/2006/table">
            <a:tbl>
              <a:tblPr firstRow="1" bandRow="1">
                <a:tableStyleId>{5C22544A-7EE6-4342-B048-85BDC9FD1C3A}</a:tableStyleId>
              </a:tblPr>
              <a:tblGrid>
                <a:gridCol w="3389555"/>
                <a:gridCol w="7110805"/>
              </a:tblGrid>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症状</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ここをチェック</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全く音が出ない</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乾電池の極性</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が逆になっていませんか？または消耗していませんか？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電池ボックスの配線の</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が逆になっていませんか？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スイッチ付きボリュームが正しくはんだづけされていますか？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IC</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は正しくはんだづけされていますか？また向きはあっていますか？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ノイズだけで放送が受信できない</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スイッチなしボリュームが正しくはんだづけされていますか？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SW1</a:t>
                      </a:r>
                      <a:r>
                        <a:rPr lang="ja-JP" altLang="en-US" sz="1600" dirty="0" err="1"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R4</a:t>
                      </a:r>
                      <a:r>
                        <a:rPr lang="ja-JP" altLang="en-US" sz="1600" dirty="0" err="1"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R5</a:t>
                      </a:r>
                      <a:r>
                        <a:rPr lang="ja-JP" altLang="en-US" sz="1600" dirty="0" err="1"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R6</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は正しくはんだづけされていますか？抵抗の値は正しいですか？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本体の向きや場所を変えてみてください。</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スピーカから音声と一緒にビリビリとした音がする。</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スピーカと基板の間に、部品の切れはしなどが入り込んでいませんか？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AM(</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または</a:t>
                      </a:r>
                      <a:r>
                        <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rPr>
                        <a:t>FM)</a:t>
                      </a: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放送だけ入らない</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AM</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の場合：バーアンテナの足は正しくはんだづけされていますか？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の場合：</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用アンテナはしっかりねじで取りつけられていますか？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SW1</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のはんだづけは正しいですか？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grpSp>
        <p:nvGrpSpPr>
          <p:cNvPr id="5" name="グループ化 4"/>
          <p:cNvGrpSpPr/>
          <p:nvPr/>
        </p:nvGrpSpPr>
        <p:grpSpPr>
          <a:xfrm>
            <a:off x="-8757" y="365125"/>
            <a:ext cx="477794" cy="5189823"/>
            <a:chOff x="-8757" y="365125"/>
            <a:chExt cx="477794" cy="5189823"/>
          </a:xfrm>
        </p:grpSpPr>
        <p:sp>
          <p:nvSpPr>
            <p:cNvPr id="7" name="片側の 2 つの角を丸めた四角形 6"/>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テキスト ボックス 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2" name="片側の 2 つの角を丸めた四角形 1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4" name="片側の 2 つの角を丸めた四角形 1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テキスト ボックス 1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018599"/>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テキスト ボックス 1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31" name="テキスト ボックス 30"/>
          <p:cNvSpPr txBox="1"/>
          <p:nvPr/>
        </p:nvSpPr>
        <p:spPr>
          <a:xfrm>
            <a:off x="1137328" y="5526221"/>
            <a:ext cx="825843" cy="474565"/>
          </a:xfrm>
          <a:prstGeom prst="rect">
            <a:avLst/>
          </a:prstGeom>
        </p:spPr>
        <p:txBody>
          <a:bodyPr wrap="none" rtlCol="0">
            <a:noAutofit/>
          </a:bodyPr>
          <a:lstStyle/>
          <a:p>
            <a:pPr marL="0" indent="0">
              <a:buFont typeface="Arial" panose="020B0604020202020204" pitchFamily="34" charset="0"/>
              <a:buNone/>
            </a:pPr>
            <a:r>
              <a:rPr kumimoji="1" lang="en-US" altLang="ja-JP" sz="2400" dirty="0" smtClean="0">
                <a:solidFill>
                  <a:srgbClr val="FF0000"/>
                </a:solidFill>
                <a:latin typeface="+mn-ea"/>
                <a:cs typeface="Meiryo UI" panose="020B0604030504040204" pitchFamily="50" charset="-128"/>
              </a:rPr>
              <a:t>Tips!</a:t>
            </a:r>
            <a:endParaRPr kumimoji="1" lang="ja-JP" altLang="en-US" sz="2400" dirty="0" smtClean="0">
              <a:solidFill>
                <a:srgbClr val="FF0000"/>
              </a:solidFill>
              <a:latin typeface="+mn-ea"/>
              <a:cs typeface="Meiryo UI" panose="020B0604030504040204" pitchFamily="50" charset="-128"/>
            </a:endParaRPr>
          </a:p>
        </p:txBody>
      </p:sp>
      <p:sp>
        <p:nvSpPr>
          <p:cNvPr id="32" name="テキスト ボックス 31"/>
          <p:cNvSpPr txBox="1"/>
          <p:nvPr/>
        </p:nvSpPr>
        <p:spPr>
          <a:xfrm>
            <a:off x="2262299" y="5388722"/>
            <a:ext cx="8583828" cy="767304"/>
          </a:xfrm>
          <a:prstGeom prst="rect">
            <a:avLst/>
          </a:prstGeom>
        </p:spPr>
        <p:txBody>
          <a:bodyPr wrap="none" rtlCol="0">
            <a:noAutofit/>
          </a:bodyPr>
          <a:lstStyle/>
          <a:p>
            <a:pPr marL="0" indent="0">
              <a:buFont typeface="Arial" panose="020B0604020202020204" pitchFamily="34" charset="0"/>
              <a:buNone/>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うまく動かない原因は、はんだがうまくついていないことが原因である場合が９０％以上を占めています。</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一見うまくついているように見えても、実はついていないことがあります。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そこで、はんだづけした場所を、はんだごてでもう一度温めて溶かしなおしてみましょう。</a:t>
            </a:r>
          </a:p>
        </p:txBody>
      </p:sp>
    </p:spTree>
    <p:extLst>
      <p:ext uri="{BB962C8B-B14F-4D97-AF65-F5344CB8AC3E}">
        <p14:creationId xmlns:p14="http://schemas.microsoft.com/office/powerpoint/2010/main" val="15303484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idx="4294967295"/>
          </p:nvPr>
        </p:nvSpPr>
        <p:spPr>
          <a:xfrm>
            <a:off x="838199" y="365125"/>
            <a:ext cx="6067425" cy="730250"/>
          </a:xfrm>
        </p:spPr>
        <p:txBody>
          <a:bodyPr>
            <a:normAutofit fontScale="90000"/>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AM/FM DSP</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ラジオの特徴</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11" name="直線コネクタ 10"/>
          <p:cNvCxnSpPr/>
          <p:nvPr/>
        </p:nvCxnSpPr>
        <p:spPr>
          <a:xfrm>
            <a:off x="838200" y="1244386"/>
            <a:ext cx="10515600" cy="0"/>
          </a:xfrm>
          <a:prstGeom prst="line">
            <a:avLst/>
          </a:prstGeom>
          <a:ln w="120650" cmpd="thickThin">
            <a:solidFill>
              <a:srgbClr val="FFC000"/>
            </a:solidFill>
          </a:ln>
        </p:spPr>
        <p:style>
          <a:lnRef idx="3">
            <a:schemeClr val="accent5"/>
          </a:lnRef>
          <a:fillRef idx="0">
            <a:schemeClr val="accent5"/>
          </a:fillRef>
          <a:effectRef idx="2">
            <a:schemeClr val="accent5"/>
          </a:effectRef>
          <a:fontRef idx="minor">
            <a:schemeClr val="tx1"/>
          </a:fontRef>
        </p:style>
      </p:cxnSp>
      <p:grpSp>
        <p:nvGrpSpPr>
          <p:cNvPr id="7" name="グループ化 6"/>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テキスト ボックス 3"/>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558715"/>
              <a:ext cx="864973" cy="477794"/>
            </a:xfrm>
            <a:prstGeom prst="round2SameRect">
              <a:avLst/>
            </a:prstGeom>
            <a:solidFill>
              <a:srgbClr val="FFC000"/>
            </a:solidFill>
            <a:ln>
              <a:solidFill>
                <a:schemeClr val="accent4"/>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6403" y="605250"/>
              <a:ext cx="708455" cy="384721"/>
            </a:xfrm>
            <a:prstGeom prst="rect">
              <a:avLst/>
            </a:prstGeom>
            <a:solidFill>
              <a:srgbClr val="FFC000"/>
            </a:solidFill>
            <a:ln>
              <a:solidFill>
                <a:schemeClr val="accent4"/>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9" name="片側の 2 つの角を丸めた四角形 18"/>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テキスト ボックス 19"/>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21" name="片側の 2 つの角を丸めた四角形 20"/>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テキスト ボックス 21"/>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片側の 2 つの角を丸めた四角形 22"/>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片側の 2 つの角を丸めた四角形 24"/>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テキスト ボックス 29"/>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8" name="表 7"/>
          <p:cNvGraphicFramePr>
            <a:graphicFrameLocks noGrp="1"/>
          </p:cNvGraphicFramePr>
          <p:nvPr>
            <p:extLst>
              <p:ext uri="{D42A27DB-BD31-4B8C-83A1-F6EECF244321}">
                <p14:modId xmlns:p14="http://schemas.microsoft.com/office/powerpoint/2010/main" val="3042220303"/>
              </p:ext>
            </p:extLst>
          </p:nvPr>
        </p:nvGraphicFramePr>
        <p:xfrm>
          <a:off x="1874819" y="1882890"/>
          <a:ext cx="8128000" cy="1483360"/>
        </p:xfrm>
        <a:graphic>
          <a:graphicData uri="http://schemas.openxmlformats.org/drawingml/2006/table">
            <a:tbl>
              <a:tblPr firstRow="1" bandRow="1">
                <a:tableStyleId>{00A15C55-8517-42AA-B614-E9B94910E393}</a:tableStyleId>
              </a:tblPr>
              <a:tblGrid>
                <a:gridCol w="4064000"/>
                <a:gridCol w="4064000"/>
              </a:tblGrid>
              <a:tr h="370840">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搭載している機能、しくみ</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学習できる内容</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バーアンテナ、ワイヤーアンテナ</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AM</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用アンテナ、</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FM</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用アンテナ</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スピーカ</a:t>
                      </a:r>
                      <a:endParaRPr kumimoji="1"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電気エネルギーを音に変換するしくみ</a:t>
                      </a:r>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可変抵抗（ボリューム）</a:t>
                      </a:r>
                      <a:endParaRPr kumimoji="1" lang="en-US" altLang="ja-JP"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ボリュームの仕組み</a:t>
                      </a:r>
                    </a:p>
                  </a:txBody>
                  <a:tcPr/>
                </a:tc>
              </a:tr>
            </a:tbl>
          </a:graphicData>
        </a:graphic>
      </p:graphicFrame>
      <p:graphicFrame>
        <p:nvGraphicFramePr>
          <p:cNvPr id="24" name="表 23"/>
          <p:cNvGraphicFramePr>
            <a:graphicFrameLocks noGrp="1"/>
          </p:cNvGraphicFramePr>
          <p:nvPr>
            <p:extLst>
              <p:ext uri="{D42A27DB-BD31-4B8C-83A1-F6EECF244321}">
                <p14:modId xmlns:p14="http://schemas.microsoft.com/office/powerpoint/2010/main" val="1949498897"/>
              </p:ext>
            </p:extLst>
          </p:nvPr>
        </p:nvGraphicFramePr>
        <p:xfrm>
          <a:off x="1874819" y="4009928"/>
          <a:ext cx="8128000" cy="1112520"/>
        </p:xfrm>
        <a:graphic>
          <a:graphicData uri="http://schemas.openxmlformats.org/drawingml/2006/table">
            <a:tbl>
              <a:tblPr firstRow="1" bandRow="1">
                <a:tableStyleId>{00A15C55-8517-42AA-B614-E9B94910E393}</a:tableStyleId>
              </a:tblPr>
              <a:tblGrid>
                <a:gridCol w="4064000"/>
                <a:gridCol w="4064000"/>
              </a:tblGrid>
              <a:tr h="370840">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部品種類</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部品数</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電子部品数</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２３点（はんだづけ箇所：７１）</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370840">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機構部品、プラスチック部品数</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２６点</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pic>
        <p:nvPicPr>
          <p:cNvPr id="26" name="図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Tree>
    <p:extLst>
      <p:ext uri="{BB962C8B-B14F-4D97-AF65-F5344CB8AC3E}">
        <p14:creationId xmlns:p14="http://schemas.microsoft.com/office/powerpoint/2010/main" val="33876874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rotWithShape="1">
          <a:blip r:embed="rId2" cstate="print">
            <a:extLst>
              <a:ext uri="{28A0092B-C50C-407E-A947-70E740481C1C}">
                <a14:useLocalDpi xmlns:a14="http://schemas.microsoft.com/office/drawing/2010/main" val="0"/>
              </a:ext>
            </a:extLst>
          </a:blip>
          <a:srcRect l="28774" t="3591" r="23264" b="25074"/>
          <a:stretch/>
        </p:blipFill>
        <p:spPr>
          <a:xfrm>
            <a:off x="1306396" y="2904143"/>
            <a:ext cx="3587293" cy="3571663"/>
          </a:xfrm>
          <a:prstGeom prst="rect">
            <a:avLst/>
          </a:prstGeom>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解説　アンテナ</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227" name="グループ化 226"/>
          <p:cNvGrpSpPr/>
          <p:nvPr/>
        </p:nvGrpSpPr>
        <p:grpSpPr>
          <a:xfrm>
            <a:off x="-8757" y="365125"/>
            <a:ext cx="477794" cy="5189823"/>
            <a:chOff x="-8757" y="365125"/>
            <a:chExt cx="477794" cy="5189823"/>
          </a:xfrm>
        </p:grpSpPr>
        <p:sp>
          <p:nvSpPr>
            <p:cNvPr id="228" name="片側の 2 つの角を丸めた四角形 22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9" name="テキスト ボックス 22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0" name="片側の 2 つの角を丸めた四角形 22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1" name="テキスト ボックス 23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2" name="片側の 2 つの角を丸めた四角形 23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3" name="テキスト ボックス 23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234" name="片側の 2 つの角を丸めた四角形 23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5" name="テキスト ボックス 23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6" name="片側の 2 つの角を丸めた四角形 235"/>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7" name="片側の 2 つの角を丸めた四角形 236"/>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8" name="テキスト ボックス 23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9" name="テキスト ボックス 23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42" name="図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88" name="コンテンツ プレースホルダー 2"/>
          <p:cNvSpPr txBox="1">
            <a:spLocks/>
          </p:cNvSpPr>
          <p:nvPr/>
        </p:nvSpPr>
        <p:spPr>
          <a:xfrm>
            <a:off x="794994" y="1423946"/>
            <a:ext cx="5164371" cy="159530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smtClean="0">
                <a:latin typeface="Meiryo UI" panose="020B0604030504040204" pitchFamily="50" charset="-128"/>
                <a:ea typeface="Meiryo UI" panose="020B0604030504040204" pitchFamily="50" charset="-128"/>
                <a:cs typeface="Meiryo UI" panose="020B0604030504040204" pitchFamily="50" charset="-128"/>
              </a:rPr>
              <a:t>アンテナとは</a:t>
            </a:r>
            <a:endParaRPr lang="en-US" altLang="ja-JP" sz="1800" b="1" u="sng"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アンテナとは電波を送信したり、受信したりするものです。</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ラジオなどの放送局には電波を送り出すための送信アンテナ、身の回りにあるラジオなどの機器には受信アンテナがついています。</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7" name="直線コネクタ 96"/>
          <p:cNvCxnSpPr>
            <a:stCxn id="36" idx="0"/>
          </p:cNvCxnSpPr>
          <p:nvPr/>
        </p:nvCxnSpPr>
        <p:spPr>
          <a:xfrm flipH="1" flipV="1">
            <a:off x="4414345" y="3541988"/>
            <a:ext cx="1244865" cy="544676"/>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29" name="コンテンツ プレースホルダー 2"/>
          <p:cNvSpPr txBox="1">
            <a:spLocks/>
          </p:cNvSpPr>
          <p:nvPr/>
        </p:nvSpPr>
        <p:spPr>
          <a:xfrm>
            <a:off x="6796724" y="1423946"/>
            <a:ext cx="4557076" cy="346864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smtClean="0">
                <a:latin typeface="Meiryo UI" panose="020B0604030504040204" pitchFamily="50" charset="-128"/>
                <a:ea typeface="Meiryo UI" panose="020B0604030504040204" pitchFamily="50" charset="-128"/>
                <a:cs typeface="Meiryo UI" panose="020B0604030504040204" pitchFamily="50" charset="-128"/>
              </a:rPr>
              <a:t>アンテナの長さ</a:t>
            </a:r>
            <a:endParaRPr lang="en-US" altLang="ja-JP" sz="1800" b="1" u="sng"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アンテナは使用する</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キャッチしたい</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電波</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の</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周波数に応じた、ちょうど良い長さでないと、電波を効率よくキャッチできません。</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アンテナの効率の良い長さは電波の周波数で決まります。</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の電波であれば、数十</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cm~</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数</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m</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ですが、</a:t>
            </a:r>
            <a:r>
              <a:rPr lang="en-US" altLang="ja-JP" sz="1800" dirty="0">
                <a:latin typeface="Meiryo UI" panose="020B0604030504040204" pitchFamily="50" charset="-128"/>
                <a:ea typeface="Meiryo UI" panose="020B0604030504040204" pitchFamily="50" charset="-128"/>
                <a:cs typeface="Meiryo UI" panose="020B0604030504040204" pitchFamily="50" charset="-128"/>
              </a:rPr>
              <a:t/>
            </a:r>
            <a:br>
              <a:rPr lang="en-US" altLang="ja-JP" sz="1800" dirty="0">
                <a:latin typeface="Meiryo UI" panose="020B0604030504040204" pitchFamily="50" charset="-128"/>
                <a:ea typeface="Meiryo UI" panose="020B0604030504040204" pitchFamily="50" charset="-128"/>
                <a:cs typeface="Meiryo UI" panose="020B0604030504040204" pitchFamily="50" charset="-128"/>
              </a:rPr>
            </a:b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AM</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の電波では数十ｍ</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数百</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m</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になってしまいます。</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それではとても不便ですし、現実的ではありませんので、</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AM</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用アンテナは、アンテナが小さくなるように電気的な工夫がされています。</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33" name="直線コネクタ 32"/>
          <p:cNvCxnSpPr>
            <a:stCxn id="38" idx="0"/>
          </p:cNvCxnSpPr>
          <p:nvPr/>
        </p:nvCxnSpPr>
        <p:spPr>
          <a:xfrm flipH="1" flipV="1">
            <a:off x="3300251" y="4246180"/>
            <a:ext cx="2344378" cy="1059680"/>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36" name="コンテンツ プレースホルダー 2"/>
          <p:cNvSpPr txBox="1">
            <a:spLocks/>
          </p:cNvSpPr>
          <p:nvPr/>
        </p:nvSpPr>
        <p:spPr>
          <a:xfrm>
            <a:off x="4940375" y="4086664"/>
            <a:ext cx="1437670"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アンテナ</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8" name="コンテンツ プレースホルダー 2"/>
          <p:cNvSpPr txBox="1">
            <a:spLocks/>
          </p:cNvSpPr>
          <p:nvPr/>
        </p:nvSpPr>
        <p:spPr>
          <a:xfrm>
            <a:off x="4787974" y="5305860"/>
            <a:ext cx="1713309" cy="3416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AM</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バーアンテナ</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9415717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図 87"/>
          <p:cNvPicPr>
            <a:picLocks noChangeAspect="1"/>
          </p:cNvPicPr>
          <p:nvPr/>
        </p:nvPicPr>
        <p:blipFill rotWithShape="1">
          <a:blip r:embed="rId2" cstate="print">
            <a:extLst>
              <a:ext uri="{28A0092B-C50C-407E-A947-70E740481C1C}">
                <a14:useLocalDpi xmlns:a14="http://schemas.microsoft.com/office/drawing/2010/main" val="0"/>
              </a:ext>
            </a:extLst>
          </a:blip>
          <a:srcRect l="12480" t="67069" r="46990" b="5286"/>
          <a:stretch/>
        </p:blipFill>
        <p:spPr>
          <a:xfrm>
            <a:off x="8851490" y="4844598"/>
            <a:ext cx="2447619" cy="1405331"/>
          </a:xfrm>
          <a:prstGeom prst="rect">
            <a:avLst/>
          </a:prstGeom>
          <a:ln>
            <a:noFill/>
          </a:ln>
          <a:effectLst>
            <a:softEdge rad="112500"/>
          </a:effectLst>
        </p:spPr>
      </p:pic>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解説　スピーカ</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227" name="グループ化 226"/>
          <p:cNvGrpSpPr/>
          <p:nvPr/>
        </p:nvGrpSpPr>
        <p:grpSpPr>
          <a:xfrm>
            <a:off x="-8757" y="365125"/>
            <a:ext cx="477794" cy="5189823"/>
            <a:chOff x="-8757" y="365125"/>
            <a:chExt cx="477794" cy="5189823"/>
          </a:xfrm>
        </p:grpSpPr>
        <p:sp>
          <p:nvSpPr>
            <p:cNvPr id="228" name="片側の 2 つの角を丸めた四角形 22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9" name="テキスト ボックス 22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0" name="片側の 2 つの角を丸めた四角形 22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1" name="テキスト ボックス 23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2" name="片側の 2 つの角を丸めた四角形 23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3" name="テキスト ボックス 23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234" name="片側の 2 つの角を丸めた四角形 23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5" name="テキスト ボックス 23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6" name="片側の 2 つの角を丸めた四角形 235"/>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7" name="片側の 2 つの角を丸めた四角形 236"/>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8" name="テキスト ボックス 23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39" name="テキスト ボックス 23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42" name="図 4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50" name="テキスト ボックス 49"/>
          <p:cNvSpPr txBox="1"/>
          <p:nvPr/>
        </p:nvSpPr>
        <p:spPr>
          <a:xfrm>
            <a:off x="870242" y="1709346"/>
            <a:ext cx="6094399" cy="4524315"/>
          </a:xfrm>
          <a:prstGeom prst="rect">
            <a:avLst/>
          </a:prstGeom>
        </p:spPr>
        <p:txBody>
          <a:bodyPr wrap="square" rtlCol="0">
            <a:spAutoFit/>
          </a:bodyPr>
          <a:lstStyle/>
          <a:p>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スピーカは内側に張られた「コーン紙」が振動することで空気を震わせ、音を作り出します。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コーン紙にはコイルが巻かれた筒が取り付けられ、そのまわりに磁石が取り付けられています。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このコイルに電気信号が流れると、コイルが電磁石になります。電磁石になったコイルはまわりの磁石と引き寄せ、反発をすることで振動するため、コーン紙も振動します。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cs typeface="Meiryo UI" panose="020B0604030504040204" pitchFamily="50" charset="-128"/>
              </a:rPr>
              <a:t>このようにして、スピーカは電気信号を音に</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変えています。</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ところで、スピーカのコイルに電気信号を流してコーン紙を振動させるためには、大きなパワーが必要です。ラジオ</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IC</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から出力された信号をそのままコイルに流しても、パワーが弱いためコーン紙を振動させることはできません。</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cs typeface="Meiryo UI" panose="020B0604030504040204" pitchFamily="50" charset="-128"/>
              </a:rPr>
              <a:t>そこで</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、電気信号のパワーを「増幅」する役割をする「パワーアンプ」が必要になります。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パワーアンプは「電力増幅」を行い、コイルがスピーカのコーン紙を振動させるために十分なパワーにしています。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51" name="グループ化 50"/>
          <p:cNvGrpSpPr/>
          <p:nvPr/>
        </p:nvGrpSpPr>
        <p:grpSpPr>
          <a:xfrm>
            <a:off x="7462621" y="1400318"/>
            <a:ext cx="4148677" cy="2849340"/>
            <a:chOff x="5933757" y="1475510"/>
            <a:chExt cx="4148677" cy="2849340"/>
          </a:xfrm>
        </p:grpSpPr>
        <p:pic>
          <p:nvPicPr>
            <p:cNvPr id="53" name="図 5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933757" y="1475510"/>
              <a:ext cx="3891179" cy="2849340"/>
            </a:xfrm>
            <a:prstGeom prst="rect">
              <a:avLst/>
            </a:prstGeom>
          </p:spPr>
        </p:pic>
        <p:cxnSp>
          <p:nvCxnSpPr>
            <p:cNvPr id="54" name="直線コネクタ 53"/>
            <p:cNvCxnSpPr/>
            <p:nvPr/>
          </p:nvCxnSpPr>
          <p:spPr>
            <a:xfrm flipH="1">
              <a:off x="8822987" y="1974797"/>
              <a:ext cx="97277" cy="18763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テキスト ボックス 58"/>
            <p:cNvSpPr txBox="1"/>
            <p:nvPr/>
          </p:nvSpPr>
          <p:spPr>
            <a:xfrm>
              <a:off x="8546436" y="3483697"/>
              <a:ext cx="1535998" cy="369332"/>
            </a:xfrm>
            <a:prstGeom prst="rect">
              <a:avLst/>
            </a:prstGeom>
          </p:spPr>
          <p:txBody>
            <a:bodyPr wrap="none" rtlCol="0">
              <a:spAutoFit/>
            </a:bodyPr>
            <a:lstStyle/>
            <a:p>
              <a:pPr marL="0" indent="0">
                <a:buFont typeface="Arial" panose="020B0604020202020204" pitchFamily="34" charset="0"/>
                <a:buNone/>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スピーカの断面</a:t>
              </a:r>
            </a:p>
          </p:txBody>
        </p:sp>
      </p:grpSp>
      <p:sp>
        <p:nvSpPr>
          <p:cNvPr id="60" name="コンテンツ プレースホルダー 2"/>
          <p:cNvSpPr txBox="1">
            <a:spLocks/>
          </p:cNvSpPr>
          <p:nvPr/>
        </p:nvSpPr>
        <p:spPr>
          <a:xfrm>
            <a:off x="781267" y="1386433"/>
            <a:ext cx="239077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smtClean="0">
                <a:latin typeface="Meiryo UI" panose="020B0604030504040204" pitchFamily="50" charset="-128"/>
                <a:ea typeface="Meiryo UI" panose="020B0604030504040204" pitchFamily="50" charset="-128"/>
                <a:cs typeface="Meiryo UI" panose="020B0604030504040204" pitchFamily="50" charset="-128"/>
              </a:rPr>
              <a:t>スピーカのしくみ</a:t>
            </a:r>
            <a:endParaRPr lang="en-US" altLang="ja-JP" sz="1800" b="1" u="sng"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テキスト ボックス 81"/>
          <p:cNvSpPr txBox="1"/>
          <p:nvPr/>
        </p:nvSpPr>
        <p:spPr>
          <a:xfrm>
            <a:off x="7444933" y="5193969"/>
            <a:ext cx="1261884" cy="369332"/>
          </a:xfrm>
          <a:prstGeom prst="rect">
            <a:avLst/>
          </a:prstGeom>
          <a:noFill/>
        </p:spPr>
        <p:txBody>
          <a:bodyPr wrap="none" rtlCol="0">
            <a:spAutoFit/>
          </a:bodyPr>
          <a:lstStyle/>
          <a:p>
            <a:pPr algn="ctr"/>
            <a:r>
              <a:rPr lang="ja-JP" altLang="en-US" dirty="0" smtClean="0">
                <a:latin typeface="MS UI Gothic" panose="020B0600070205080204" pitchFamily="50" charset="-128"/>
                <a:ea typeface="MS UI Gothic" panose="020B0600070205080204" pitchFamily="50" charset="-128"/>
                <a:cs typeface="Meiryo UI" panose="020B0604030504040204" pitchFamily="50" charset="-128"/>
              </a:rPr>
              <a:t>パワーアンプ</a:t>
            </a:r>
            <a:endParaRPr lang="ja-JP" altLang="en-US" dirty="0">
              <a:latin typeface="MS UI Gothic" panose="020B0600070205080204" pitchFamily="50" charset="-128"/>
              <a:ea typeface="MS UI Gothic" panose="020B0600070205080204" pitchFamily="50" charset="-128"/>
              <a:cs typeface="Meiryo UI" panose="020B0604030504040204" pitchFamily="50" charset="-128"/>
            </a:endParaRPr>
          </a:p>
        </p:txBody>
      </p:sp>
      <p:cxnSp>
        <p:nvCxnSpPr>
          <p:cNvPr id="86" name="直線コネクタ 85"/>
          <p:cNvCxnSpPr>
            <a:stCxn id="82" idx="3"/>
            <a:endCxn id="87" idx="1"/>
          </p:cNvCxnSpPr>
          <p:nvPr/>
        </p:nvCxnSpPr>
        <p:spPr>
          <a:xfrm>
            <a:off x="8706817" y="5378635"/>
            <a:ext cx="884558" cy="61409"/>
          </a:xfrm>
          <a:prstGeom prst="line">
            <a:avLst/>
          </a:prstGeom>
          <a:ln w="38100">
            <a:solidFill>
              <a:srgbClr val="C00000"/>
            </a:solidFill>
            <a:tailEnd type="oval"/>
          </a:ln>
        </p:spPr>
        <p:style>
          <a:lnRef idx="1">
            <a:schemeClr val="accent1"/>
          </a:lnRef>
          <a:fillRef idx="0">
            <a:schemeClr val="accent1"/>
          </a:fillRef>
          <a:effectRef idx="0">
            <a:schemeClr val="accent1"/>
          </a:effectRef>
          <a:fontRef idx="minor">
            <a:schemeClr val="tx1"/>
          </a:fontRef>
        </p:style>
      </p:cxnSp>
      <p:sp>
        <p:nvSpPr>
          <p:cNvPr id="87" name="角丸四角形 86"/>
          <p:cNvSpPr/>
          <p:nvPr/>
        </p:nvSpPr>
        <p:spPr>
          <a:xfrm>
            <a:off x="9591375" y="5218589"/>
            <a:ext cx="1225782" cy="442910"/>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6764476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782438"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a:latin typeface="Meiryo UI" panose="020B0604030504040204" pitchFamily="50" charset="-128"/>
                <a:ea typeface="Meiryo UI" panose="020B0604030504040204" pitchFamily="50" charset="-128"/>
                <a:cs typeface="Meiryo UI" panose="020B0604030504040204" pitchFamily="50" charset="-128"/>
              </a:rPr>
              <a:t>解説</a:t>
            </a:r>
            <a:r>
              <a:rPr lang="ja-JP" altLang="en-US" dirty="0" smtClean="0">
                <a:latin typeface="Meiryo UI" panose="020B0604030504040204" pitchFamily="50" charset="-128"/>
                <a:ea typeface="Meiryo UI" panose="020B0604030504040204" pitchFamily="50" charset="-128"/>
                <a:cs typeface="Meiryo UI" panose="020B0604030504040204" pitchFamily="50" charset="-128"/>
              </a:rPr>
              <a:t>　ボリューム</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grpSp>
        <p:nvGrpSpPr>
          <p:cNvPr id="77" name="グループ化 76"/>
          <p:cNvGrpSpPr/>
          <p:nvPr/>
        </p:nvGrpSpPr>
        <p:grpSpPr>
          <a:xfrm>
            <a:off x="-8757" y="365125"/>
            <a:ext cx="477794" cy="5189823"/>
            <a:chOff x="-8757" y="365125"/>
            <a:chExt cx="477794" cy="5189823"/>
          </a:xfrm>
        </p:grpSpPr>
        <p:sp>
          <p:nvSpPr>
            <p:cNvPr id="78" name="片側の 2 つの角を丸めた四角形 77"/>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9" name="テキスト ボックス 78"/>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0" name="片側の 2 つの角を丸めた四角形 79"/>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1" name="テキスト ボックス 80"/>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2" name="片側の 2 つの角を丸めた四角形 8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3" name="テキスト ボックス 8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84" name="片側の 2 つの角を丸めた四角形 8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5" name="テキスト ボックス 84"/>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6" name="片側の 2 つの角を丸めた四角形 85"/>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7" name="片側の 2 つの角を丸めた四角形 86"/>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88" name="テキスト ボックス 87"/>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9" name="テキスト ボックス 88"/>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64" name="図 6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47" name="コンテンツ プレースホルダー 2"/>
          <p:cNvSpPr txBox="1">
            <a:spLocks/>
          </p:cNvSpPr>
          <p:nvPr/>
        </p:nvSpPr>
        <p:spPr>
          <a:xfrm>
            <a:off x="784603" y="1437132"/>
            <a:ext cx="2390775" cy="286056"/>
          </a:xfrm>
          <a:prstGeom prst="rect">
            <a:avLst/>
          </a:prstGeom>
        </p:spPr>
        <p:txBody>
          <a:bodyPr wrap="square">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800" b="1" u="sng" dirty="0" smtClean="0">
                <a:latin typeface="Meiryo UI" panose="020B0604030504040204" pitchFamily="50" charset="-128"/>
                <a:ea typeface="Meiryo UI" panose="020B0604030504040204" pitchFamily="50" charset="-128"/>
                <a:cs typeface="Meiryo UI" panose="020B0604030504040204" pitchFamily="50" charset="-128"/>
              </a:rPr>
              <a:t>ボリュームのしくみ</a:t>
            </a:r>
            <a:endParaRPr lang="en-US" altLang="ja-JP" sz="1800" b="1" u="sng"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a:off x="6307756" y="1464342"/>
            <a:ext cx="917502" cy="307777"/>
          </a:xfrm>
          <a:prstGeom prst="rect">
            <a:avLst/>
          </a:prstGeom>
        </p:spPr>
        <p:txBody>
          <a:bodyPr wrap="squar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抵抗体</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4" name="テキスト ボックス 53"/>
          <p:cNvSpPr txBox="1"/>
          <p:nvPr/>
        </p:nvSpPr>
        <p:spPr>
          <a:xfrm>
            <a:off x="791205" y="1806860"/>
            <a:ext cx="3561106" cy="1384995"/>
          </a:xfrm>
          <a:prstGeom prst="rect">
            <a:avLst/>
          </a:prstGeom>
        </p:spPr>
        <p:txBody>
          <a:bodyPr wrap="squar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ボリュームとは、つまみを回すことで抵抗の値を変えることができる部品です。つまみは回転軸につながっていて、ツマミを回すと回転軸が回ります。</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回転軸と一緒に摺動子も移動します。</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摺動子</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と抵抗体が接する場所が変わることで、抵抗の大きさが変わるしくみです。</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テキスト ボックス 25"/>
          <p:cNvSpPr txBox="1"/>
          <p:nvPr/>
        </p:nvSpPr>
        <p:spPr>
          <a:xfrm>
            <a:off x="7711006" y="2092401"/>
            <a:ext cx="3462262" cy="2308324"/>
          </a:xfrm>
          <a:prstGeom prst="rect">
            <a:avLst/>
          </a:prstGeom>
        </p:spPr>
        <p:txBody>
          <a:bodyPr wrap="square" rtlCol="0">
            <a:spAutoFit/>
          </a:bodyPr>
          <a:lstStyle/>
          <a:p>
            <a:r>
              <a:rPr kumimoji="1"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ボリュームとは一般的には音量を調整する可変抵抗や仕組みのことをいいますが、電子部品の分野では、音量調整用に限らず、可変抵抗のことをボリュームということもあります。</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可変抵抗を英語にすると、</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b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Variable Resistor</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となり、</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省略して</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VR</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と表記されることもあります。</a:t>
            </a:r>
            <a:endParaRPr kumimoji="1"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3" name="グループ化 2"/>
          <p:cNvGrpSpPr/>
          <p:nvPr/>
        </p:nvGrpSpPr>
        <p:grpSpPr>
          <a:xfrm>
            <a:off x="5183186" y="1711114"/>
            <a:ext cx="1156763" cy="1138432"/>
            <a:chOff x="1887464" y="1997249"/>
            <a:chExt cx="1817935" cy="1789127"/>
          </a:xfrm>
        </p:grpSpPr>
        <p:grpSp>
          <p:nvGrpSpPr>
            <p:cNvPr id="27" name="グループ化 26"/>
            <p:cNvGrpSpPr/>
            <p:nvPr/>
          </p:nvGrpSpPr>
          <p:grpSpPr>
            <a:xfrm>
              <a:off x="1887464" y="1997249"/>
              <a:ext cx="1817935" cy="1789127"/>
              <a:chOff x="6217263" y="2173173"/>
              <a:chExt cx="1817935" cy="1789127"/>
            </a:xfrm>
          </p:grpSpPr>
          <p:sp>
            <p:nvSpPr>
              <p:cNvPr id="28" name="片側の 2 つの角を丸めた四角形 27"/>
              <p:cNvSpPr/>
              <p:nvPr/>
            </p:nvSpPr>
            <p:spPr>
              <a:xfrm rot="10800000">
                <a:off x="7101188" y="2844532"/>
                <a:ext cx="273021" cy="1117768"/>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片側の 2 つの角を丸めた四角形 28"/>
              <p:cNvSpPr/>
              <p:nvPr/>
            </p:nvSpPr>
            <p:spPr>
              <a:xfrm rot="13500000" flipH="1">
                <a:off x="6406629" y="313858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片側の 2 つの角を丸めた四角形 29"/>
              <p:cNvSpPr/>
              <p:nvPr/>
            </p:nvSpPr>
            <p:spPr>
              <a:xfrm rot="8100000">
                <a:off x="7751761" y="310826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パイ 30"/>
              <p:cNvSpPr/>
              <p:nvPr/>
            </p:nvSpPr>
            <p:spPr>
              <a:xfrm rot="8100000">
                <a:off x="6429829" y="2173173"/>
                <a:ext cx="1605369" cy="1605369"/>
              </a:xfrm>
              <a:prstGeom prst="pi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2" name="パイ 31"/>
              <p:cNvSpPr/>
              <p:nvPr/>
            </p:nvSpPr>
            <p:spPr>
              <a:xfrm rot="8100000">
                <a:off x="6732857" y="2486537"/>
                <a:ext cx="999313" cy="987306"/>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33" name="円/楕円 32"/>
              <p:cNvSpPr/>
              <p:nvPr/>
            </p:nvSpPr>
            <p:spPr>
              <a:xfrm>
                <a:off x="7101189" y="2844532"/>
                <a:ext cx="262647" cy="26264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4" name="二等辺三角形 33"/>
            <p:cNvSpPr/>
            <p:nvPr/>
          </p:nvSpPr>
          <p:spPr>
            <a:xfrm rot="20427010">
              <a:off x="2641673" y="2043760"/>
              <a:ext cx="259432" cy="776571"/>
            </a:xfrm>
            <a:prstGeom prs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6" name="テキスト ボックス 35"/>
          <p:cNvSpPr txBox="1"/>
          <p:nvPr/>
        </p:nvSpPr>
        <p:spPr>
          <a:xfrm>
            <a:off x="6550156" y="2483014"/>
            <a:ext cx="588250" cy="307777"/>
          </a:xfrm>
          <a:prstGeom prst="rect">
            <a:avLst/>
          </a:prstGeom>
        </p:spPr>
        <p:txBody>
          <a:bodyPr wrap="squar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端子</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a:off x="4636041" y="1493009"/>
            <a:ext cx="917502" cy="307777"/>
          </a:xfrm>
          <a:prstGeom prst="rect">
            <a:avLst/>
          </a:prstGeom>
        </p:spPr>
        <p:txBody>
          <a:bodyPr wrap="squar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摺動子</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円/楕円 3"/>
          <p:cNvSpPr/>
          <p:nvPr/>
        </p:nvSpPr>
        <p:spPr>
          <a:xfrm>
            <a:off x="5778662" y="2168509"/>
            <a:ext cx="97839" cy="9783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テキスト ボックス 38"/>
          <p:cNvSpPr txBox="1"/>
          <p:nvPr/>
        </p:nvSpPr>
        <p:spPr>
          <a:xfrm>
            <a:off x="4408322" y="2199646"/>
            <a:ext cx="738528" cy="307777"/>
          </a:xfrm>
          <a:prstGeom prst="rect">
            <a:avLst/>
          </a:prstGeom>
        </p:spPr>
        <p:txBody>
          <a:bodyPr wrap="square" rtlCol="0">
            <a:sp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回転軸</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0" name="小波 39"/>
          <p:cNvSpPr/>
          <p:nvPr/>
        </p:nvSpPr>
        <p:spPr>
          <a:xfrm>
            <a:off x="7752337" y="1620345"/>
            <a:ext cx="709994" cy="363827"/>
          </a:xfrm>
          <a:prstGeom prst="doubleWave">
            <a:avLst/>
          </a:prstGeom>
        </p:spPr>
        <p:style>
          <a:lnRef idx="1">
            <a:schemeClr val="accent5"/>
          </a:lnRef>
          <a:fillRef idx="3">
            <a:schemeClr val="accent5"/>
          </a:fillRef>
          <a:effectRef idx="2">
            <a:schemeClr val="accent5"/>
          </a:effectRef>
          <a:fontRef idx="minor">
            <a:schemeClr val="lt1"/>
          </a:fontRef>
        </p:style>
        <p:txBody>
          <a:bodyPr rtlCol="0" anchor="ctr"/>
          <a:lstStyle/>
          <a:p>
            <a:pPr algn="ctr"/>
            <a:r>
              <a:rPr lang="ja-JP" altLang="en-US" sz="1600" dirty="0">
                <a:latin typeface="Meiryo UI" panose="020B0604030504040204" pitchFamily="50" charset="-128"/>
                <a:ea typeface="Meiryo UI" panose="020B0604030504040204" pitchFamily="50" charset="-128"/>
                <a:cs typeface="Meiryo UI" panose="020B0604030504040204" pitchFamily="50" charset="-128"/>
              </a:rPr>
              <a:t>閑話</a:t>
            </a:r>
            <a:endParaRPr kumimoji="1" lang="ja-JP" altLang="en-US"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正方形/長方形 40"/>
          <p:cNvSpPr/>
          <p:nvPr/>
        </p:nvSpPr>
        <p:spPr>
          <a:xfrm>
            <a:off x="7469109" y="1408874"/>
            <a:ext cx="3884690" cy="3233042"/>
          </a:xfrm>
          <a:prstGeom prst="rect">
            <a:avLst/>
          </a:prstGeom>
          <a:noFill/>
        </p:spPr>
        <p:style>
          <a:lnRef idx="2">
            <a:schemeClr val="accent5"/>
          </a:lnRef>
          <a:fillRef idx="1">
            <a:schemeClr val="lt1"/>
          </a:fillRef>
          <a:effectRef idx="0">
            <a:schemeClr val="accent5"/>
          </a:effectRef>
          <a:fontRef idx="minor">
            <a:schemeClr val="dk1"/>
          </a:fontRef>
        </p:style>
        <p:txBody>
          <a:bodyPr rtlCol="0" anchor="ctr"/>
          <a:lstStyle/>
          <a:p>
            <a:pPr algn="ctr"/>
            <a:endParaRPr kumimoji="1" lang="ja-JP" altLang="en-US" dirty="0"/>
          </a:p>
        </p:txBody>
      </p:sp>
      <p:sp>
        <p:nvSpPr>
          <p:cNvPr id="42" name="テキスト ボックス 41"/>
          <p:cNvSpPr txBox="1"/>
          <p:nvPr/>
        </p:nvSpPr>
        <p:spPr>
          <a:xfrm>
            <a:off x="5099431" y="2740811"/>
            <a:ext cx="212363" cy="307777"/>
          </a:xfrm>
          <a:prstGeom prst="rect">
            <a:avLst/>
          </a:prstGeom>
        </p:spPr>
        <p:txBody>
          <a:bodyPr wrap="square" rtlCol="0">
            <a:spAutoFit/>
          </a:bodyPr>
          <a:lstStyle/>
          <a:p>
            <a:r>
              <a:rPr lang="en-US" altLang="ja-JP" sz="1400" dirty="0">
                <a:latin typeface="Meiryo UI" panose="020B0604030504040204" pitchFamily="50" charset="-128"/>
                <a:ea typeface="Meiryo UI" panose="020B0604030504040204" pitchFamily="50" charset="-128"/>
                <a:cs typeface="Meiryo UI" panose="020B0604030504040204" pitchFamily="50" charset="-128"/>
              </a:rPr>
              <a:t>1</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a:off x="6237340" y="2682654"/>
            <a:ext cx="212363" cy="307777"/>
          </a:xfrm>
          <a:prstGeom prst="rect">
            <a:avLst/>
          </a:prstGeom>
        </p:spPr>
        <p:txBody>
          <a:bodyPr wrap="square" rtlCol="0">
            <a:spAutoFit/>
          </a:bodyPr>
          <a:lstStyle/>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3</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テキスト ボックス 43"/>
          <p:cNvSpPr txBox="1"/>
          <p:nvPr/>
        </p:nvSpPr>
        <p:spPr>
          <a:xfrm>
            <a:off x="5695605" y="2847277"/>
            <a:ext cx="212363" cy="307777"/>
          </a:xfrm>
          <a:prstGeom prst="rect">
            <a:avLst/>
          </a:prstGeom>
        </p:spPr>
        <p:txBody>
          <a:bodyPr wrap="square" rtlCol="0">
            <a:spAutoFit/>
          </a:bodyPr>
          <a:lstStyle/>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2</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a:off x="791205" y="3242786"/>
            <a:ext cx="5826923" cy="523220"/>
          </a:xfrm>
          <a:prstGeom prst="rect">
            <a:avLst/>
          </a:prstGeom>
        </p:spPr>
        <p:txBody>
          <a:bodyPr wrap="squar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端子１と</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３の間の抵抗値がボリュームの最大の抵抗値で、端子１と２</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または端子３と２</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の間の抵抗値が可変したときの抵抗値になります。</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nvGrpSpPr>
          <p:cNvPr id="46" name="グループ化 45"/>
          <p:cNvGrpSpPr/>
          <p:nvPr/>
        </p:nvGrpSpPr>
        <p:grpSpPr>
          <a:xfrm>
            <a:off x="1329346" y="4627759"/>
            <a:ext cx="950157" cy="1028128"/>
            <a:chOff x="1153204" y="1505617"/>
            <a:chExt cx="1229223" cy="1330094"/>
          </a:xfrm>
        </p:grpSpPr>
        <p:grpSp>
          <p:nvGrpSpPr>
            <p:cNvPr id="52" name="グループ化 51"/>
            <p:cNvGrpSpPr/>
            <p:nvPr/>
          </p:nvGrpSpPr>
          <p:grpSpPr>
            <a:xfrm>
              <a:off x="1290481" y="1505617"/>
              <a:ext cx="1091946" cy="1074642"/>
              <a:chOff x="6217263" y="2173173"/>
              <a:chExt cx="1817935" cy="1789127"/>
            </a:xfrm>
          </p:grpSpPr>
          <p:sp>
            <p:nvSpPr>
              <p:cNvPr id="56" name="片側の 2 つの角を丸めた四角形 55"/>
              <p:cNvSpPr/>
              <p:nvPr/>
            </p:nvSpPr>
            <p:spPr>
              <a:xfrm rot="10800000">
                <a:off x="7101188" y="2844532"/>
                <a:ext cx="273021" cy="1117768"/>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7" name="片側の 2 つの角を丸めた四角形 56"/>
              <p:cNvSpPr/>
              <p:nvPr/>
            </p:nvSpPr>
            <p:spPr>
              <a:xfrm rot="13500000" flipH="1">
                <a:off x="6406629" y="313858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8" name="片側の 2 つの角を丸めた四角形 57"/>
              <p:cNvSpPr/>
              <p:nvPr/>
            </p:nvSpPr>
            <p:spPr>
              <a:xfrm rot="8100000">
                <a:off x="7751761" y="310826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パイ 59"/>
              <p:cNvSpPr/>
              <p:nvPr/>
            </p:nvSpPr>
            <p:spPr>
              <a:xfrm rot="8100000">
                <a:off x="6429829" y="2173173"/>
                <a:ext cx="1605369" cy="1605369"/>
              </a:xfrm>
              <a:prstGeom prst="pi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1" name="パイ 60"/>
              <p:cNvSpPr/>
              <p:nvPr/>
            </p:nvSpPr>
            <p:spPr>
              <a:xfrm rot="8100000">
                <a:off x="6732857" y="2486537"/>
                <a:ext cx="999313" cy="987306"/>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62" name="円/楕円 61"/>
              <p:cNvSpPr/>
              <p:nvPr/>
            </p:nvSpPr>
            <p:spPr>
              <a:xfrm>
                <a:off x="7101189" y="2844532"/>
                <a:ext cx="262647" cy="26264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3" name="二等辺三角形 52"/>
            <p:cNvSpPr/>
            <p:nvPr/>
          </p:nvSpPr>
          <p:spPr>
            <a:xfrm rot="13857442">
              <a:off x="1642281" y="1888544"/>
              <a:ext cx="155828" cy="466448"/>
            </a:xfrm>
            <a:prstGeom prs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フリーフォーム 54"/>
            <p:cNvSpPr/>
            <p:nvPr/>
          </p:nvSpPr>
          <p:spPr>
            <a:xfrm>
              <a:off x="1153204" y="1998518"/>
              <a:ext cx="774923" cy="837193"/>
            </a:xfrm>
            <a:custGeom>
              <a:avLst/>
              <a:gdLst>
                <a:gd name="connsiteX0" fmla="*/ 0 w 764617"/>
                <a:gd name="connsiteY0" fmla="*/ 699343 h 837193"/>
                <a:gd name="connsiteX1" fmla="*/ 436522 w 764617"/>
                <a:gd name="connsiteY1" fmla="*/ 207681 h 837193"/>
                <a:gd name="connsiteX2" fmla="*/ 735196 w 764617"/>
                <a:gd name="connsiteY2" fmla="*/ 33072 h 837193"/>
                <a:gd name="connsiteX3" fmla="*/ 753576 w 764617"/>
                <a:gd name="connsiteY3" fmla="*/ 837193 h 837193"/>
                <a:gd name="connsiteX4" fmla="*/ 753576 w 764617"/>
                <a:gd name="connsiteY4" fmla="*/ 837193 h 837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4617" h="837193">
                  <a:moveTo>
                    <a:pt x="0" y="699343"/>
                  </a:moveTo>
                  <a:cubicBezTo>
                    <a:pt x="156994" y="509034"/>
                    <a:pt x="313989" y="318726"/>
                    <a:pt x="436522" y="207681"/>
                  </a:cubicBezTo>
                  <a:cubicBezTo>
                    <a:pt x="559055" y="96636"/>
                    <a:pt x="682354" y="-71847"/>
                    <a:pt x="735196" y="33072"/>
                  </a:cubicBezTo>
                  <a:cubicBezTo>
                    <a:pt x="788038" y="137991"/>
                    <a:pt x="753576" y="837193"/>
                    <a:pt x="753576" y="837193"/>
                  </a:cubicBezTo>
                  <a:lnTo>
                    <a:pt x="753576" y="837193"/>
                  </a:lnTo>
                </a:path>
              </a:pathLst>
            </a:custGeom>
            <a:noFill/>
            <a:ln w="31750">
              <a:solidFill>
                <a:srgbClr val="FF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3" name="グループ化 62"/>
          <p:cNvGrpSpPr/>
          <p:nvPr/>
        </p:nvGrpSpPr>
        <p:grpSpPr>
          <a:xfrm>
            <a:off x="5193065" y="4627759"/>
            <a:ext cx="876916" cy="968026"/>
            <a:chOff x="2628326" y="2772858"/>
            <a:chExt cx="1134471" cy="1252340"/>
          </a:xfrm>
        </p:grpSpPr>
        <p:grpSp>
          <p:nvGrpSpPr>
            <p:cNvPr id="65" name="グループ化 64"/>
            <p:cNvGrpSpPr/>
            <p:nvPr/>
          </p:nvGrpSpPr>
          <p:grpSpPr>
            <a:xfrm>
              <a:off x="2670851" y="2772858"/>
              <a:ext cx="1091946" cy="1074642"/>
              <a:chOff x="6217263" y="2173173"/>
              <a:chExt cx="1817935" cy="1789127"/>
            </a:xfrm>
          </p:grpSpPr>
          <p:sp>
            <p:nvSpPr>
              <p:cNvPr id="68" name="片側の 2 つの角を丸めた四角形 67"/>
              <p:cNvSpPr/>
              <p:nvPr/>
            </p:nvSpPr>
            <p:spPr>
              <a:xfrm rot="10800000">
                <a:off x="7101188" y="2844532"/>
                <a:ext cx="273021" cy="1117768"/>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9" name="片側の 2 つの角を丸めた四角形 68"/>
              <p:cNvSpPr/>
              <p:nvPr/>
            </p:nvSpPr>
            <p:spPr>
              <a:xfrm rot="13500000" flipH="1">
                <a:off x="6406629" y="313858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片側の 2 つの角を丸めた四角形 69"/>
              <p:cNvSpPr/>
              <p:nvPr/>
            </p:nvSpPr>
            <p:spPr>
              <a:xfrm rot="8100000">
                <a:off x="7751761" y="310826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1" name="パイ 70"/>
              <p:cNvSpPr/>
              <p:nvPr/>
            </p:nvSpPr>
            <p:spPr>
              <a:xfrm rot="8100000">
                <a:off x="6429829" y="2173173"/>
                <a:ext cx="1605369" cy="1605369"/>
              </a:xfrm>
              <a:prstGeom prst="pi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72" name="パイ 71"/>
              <p:cNvSpPr/>
              <p:nvPr/>
            </p:nvSpPr>
            <p:spPr>
              <a:xfrm rot="8100000">
                <a:off x="6732857" y="2486537"/>
                <a:ext cx="999313" cy="987306"/>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73" name="円/楕円 72"/>
              <p:cNvSpPr/>
              <p:nvPr/>
            </p:nvSpPr>
            <p:spPr>
              <a:xfrm>
                <a:off x="7101189" y="2844532"/>
                <a:ext cx="262647" cy="26264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6" name="二等辺三角形 65"/>
            <p:cNvSpPr/>
            <p:nvPr/>
          </p:nvSpPr>
          <p:spPr>
            <a:xfrm rot="7646887">
              <a:off x="3394013" y="3175918"/>
              <a:ext cx="155828" cy="466448"/>
            </a:xfrm>
            <a:prstGeom prs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7" name="フリーフォーム 66"/>
            <p:cNvSpPr/>
            <p:nvPr/>
          </p:nvSpPr>
          <p:spPr>
            <a:xfrm>
              <a:off x="2628326" y="2852969"/>
              <a:ext cx="1061801" cy="1172229"/>
            </a:xfrm>
            <a:custGeom>
              <a:avLst/>
              <a:gdLst>
                <a:gd name="connsiteX0" fmla="*/ 0 w 1053810"/>
                <a:gd name="connsiteY0" fmla="*/ 942480 h 1172229"/>
                <a:gd name="connsiteX1" fmla="*/ 275698 w 1053810"/>
                <a:gd name="connsiteY1" fmla="*/ 639212 h 1172229"/>
                <a:gd name="connsiteX2" fmla="*/ 294078 w 1053810"/>
                <a:gd name="connsiteY2" fmla="*/ 519743 h 1172229"/>
                <a:gd name="connsiteX3" fmla="*/ 257318 w 1053810"/>
                <a:gd name="connsiteY3" fmla="*/ 372703 h 1172229"/>
                <a:gd name="connsiteX4" fmla="*/ 326243 w 1053810"/>
                <a:gd name="connsiteY4" fmla="*/ 152145 h 1172229"/>
                <a:gd name="connsiteX5" fmla="*/ 500852 w 1053810"/>
                <a:gd name="connsiteY5" fmla="*/ 23485 h 1172229"/>
                <a:gd name="connsiteX6" fmla="*/ 712221 w 1053810"/>
                <a:gd name="connsiteY6" fmla="*/ 5105 h 1172229"/>
                <a:gd name="connsiteX7" fmla="*/ 900615 w 1053810"/>
                <a:gd name="connsiteY7" fmla="*/ 83220 h 1172229"/>
                <a:gd name="connsiteX8" fmla="*/ 1047654 w 1053810"/>
                <a:gd name="connsiteY8" fmla="*/ 276209 h 1172229"/>
                <a:gd name="connsiteX9" fmla="*/ 1024679 w 1053810"/>
                <a:gd name="connsiteY9" fmla="*/ 473793 h 1172229"/>
                <a:gd name="connsiteX10" fmla="*/ 1010894 w 1053810"/>
                <a:gd name="connsiteY10" fmla="*/ 602452 h 1172229"/>
                <a:gd name="connsiteX11" fmla="*/ 905210 w 1053810"/>
                <a:gd name="connsiteY11" fmla="*/ 593262 h 1172229"/>
                <a:gd name="connsiteX12" fmla="*/ 693841 w 1053810"/>
                <a:gd name="connsiteY12" fmla="*/ 432438 h 1172229"/>
                <a:gd name="connsiteX13" fmla="*/ 657081 w 1053810"/>
                <a:gd name="connsiteY13" fmla="*/ 565692 h 1172229"/>
                <a:gd name="connsiteX14" fmla="*/ 666271 w 1053810"/>
                <a:gd name="connsiteY14" fmla="*/ 1172229 h 1172229"/>
                <a:gd name="connsiteX0" fmla="*/ 0 w 1061801"/>
                <a:gd name="connsiteY0" fmla="*/ 942480 h 1172229"/>
                <a:gd name="connsiteX1" fmla="*/ 275698 w 1061801"/>
                <a:gd name="connsiteY1" fmla="*/ 639212 h 1172229"/>
                <a:gd name="connsiteX2" fmla="*/ 294078 w 1061801"/>
                <a:gd name="connsiteY2" fmla="*/ 519743 h 1172229"/>
                <a:gd name="connsiteX3" fmla="*/ 257318 w 1061801"/>
                <a:gd name="connsiteY3" fmla="*/ 372703 h 1172229"/>
                <a:gd name="connsiteX4" fmla="*/ 326243 w 1061801"/>
                <a:gd name="connsiteY4" fmla="*/ 152145 h 1172229"/>
                <a:gd name="connsiteX5" fmla="*/ 500852 w 1061801"/>
                <a:gd name="connsiteY5" fmla="*/ 23485 h 1172229"/>
                <a:gd name="connsiteX6" fmla="*/ 712221 w 1061801"/>
                <a:gd name="connsiteY6" fmla="*/ 5105 h 1172229"/>
                <a:gd name="connsiteX7" fmla="*/ 900615 w 1061801"/>
                <a:gd name="connsiteY7" fmla="*/ 83220 h 1172229"/>
                <a:gd name="connsiteX8" fmla="*/ 1047654 w 1061801"/>
                <a:gd name="connsiteY8" fmla="*/ 276209 h 1172229"/>
                <a:gd name="connsiteX9" fmla="*/ 1051813 w 1061801"/>
                <a:gd name="connsiteY9" fmla="*/ 460226 h 1172229"/>
                <a:gd name="connsiteX10" fmla="*/ 1010894 w 1061801"/>
                <a:gd name="connsiteY10" fmla="*/ 602452 h 1172229"/>
                <a:gd name="connsiteX11" fmla="*/ 905210 w 1061801"/>
                <a:gd name="connsiteY11" fmla="*/ 593262 h 1172229"/>
                <a:gd name="connsiteX12" fmla="*/ 693841 w 1061801"/>
                <a:gd name="connsiteY12" fmla="*/ 432438 h 1172229"/>
                <a:gd name="connsiteX13" fmla="*/ 657081 w 1061801"/>
                <a:gd name="connsiteY13" fmla="*/ 565692 h 1172229"/>
                <a:gd name="connsiteX14" fmla="*/ 666271 w 1061801"/>
                <a:gd name="connsiteY14" fmla="*/ 1172229 h 1172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61801" h="1172229">
                  <a:moveTo>
                    <a:pt x="0" y="942480"/>
                  </a:moveTo>
                  <a:cubicBezTo>
                    <a:pt x="113342" y="826074"/>
                    <a:pt x="226685" y="709668"/>
                    <a:pt x="275698" y="639212"/>
                  </a:cubicBezTo>
                  <a:cubicBezTo>
                    <a:pt x="324711" y="568756"/>
                    <a:pt x="297141" y="564161"/>
                    <a:pt x="294078" y="519743"/>
                  </a:cubicBezTo>
                  <a:cubicBezTo>
                    <a:pt x="291015" y="475325"/>
                    <a:pt x="251957" y="433969"/>
                    <a:pt x="257318" y="372703"/>
                  </a:cubicBezTo>
                  <a:cubicBezTo>
                    <a:pt x="262679" y="311437"/>
                    <a:pt x="285654" y="210348"/>
                    <a:pt x="326243" y="152145"/>
                  </a:cubicBezTo>
                  <a:cubicBezTo>
                    <a:pt x="366832" y="93942"/>
                    <a:pt x="436522" y="47992"/>
                    <a:pt x="500852" y="23485"/>
                  </a:cubicBezTo>
                  <a:cubicBezTo>
                    <a:pt x="565182" y="-1022"/>
                    <a:pt x="645594" y="-4851"/>
                    <a:pt x="712221" y="5105"/>
                  </a:cubicBezTo>
                  <a:cubicBezTo>
                    <a:pt x="778848" y="15061"/>
                    <a:pt x="844710" y="38036"/>
                    <a:pt x="900615" y="83220"/>
                  </a:cubicBezTo>
                  <a:cubicBezTo>
                    <a:pt x="956521" y="128404"/>
                    <a:pt x="1022454" y="213375"/>
                    <a:pt x="1047654" y="276209"/>
                  </a:cubicBezTo>
                  <a:cubicBezTo>
                    <a:pt x="1072854" y="339043"/>
                    <a:pt x="1057940" y="405852"/>
                    <a:pt x="1051813" y="460226"/>
                  </a:cubicBezTo>
                  <a:cubicBezTo>
                    <a:pt x="1045686" y="514600"/>
                    <a:pt x="1035328" y="580279"/>
                    <a:pt x="1010894" y="602452"/>
                  </a:cubicBezTo>
                  <a:cubicBezTo>
                    <a:pt x="986460" y="624625"/>
                    <a:pt x="958052" y="621598"/>
                    <a:pt x="905210" y="593262"/>
                  </a:cubicBezTo>
                  <a:cubicBezTo>
                    <a:pt x="852368" y="564926"/>
                    <a:pt x="735196" y="437033"/>
                    <a:pt x="693841" y="432438"/>
                  </a:cubicBezTo>
                  <a:cubicBezTo>
                    <a:pt x="652486" y="427843"/>
                    <a:pt x="661676" y="442394"/>
                    <a:pt x="657081" y="565692"/>
                  </a:cubicBezTo>
                  <a:cubicBezTo>
                    <a:pt x="652486" y="688990"/>
                    <a:pt x="659378" y="930609"/>
                    <a:pt x="666271" y="1172229"/>
                  </a:cubicBezTo>
                </a:path>
              </a:pathLst>
            </a:custGeom>
            <a:noFill/>
            <a:ln w="31750">
              <a:solidFill>
                <a:srgbClr val="FF0000"/>
              </a:solidFill>
              <a:headEnd type="none"/>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4" name="グループ化 73"/>
          <p:cNvGrpSpPr/>
          <p:nvPr/>
        </p:nvGrpSpPr>
        <p:grpSpPr>
          <a:xfrm>
            <a:off x="3295282" y="4627759"/>
            <a:ext cx="882004" cy="987046"/>
            <a:chOff x="3763285" y="1337595"/>
            <a:chExt cx="1141053" cy="1276946"/>
          </a:xfrm>
        </p:grpSpPr>
        <p:grpSp>
          <p:nvGrpSpPr>
            <p:cNvPr id="75" name="グループ化 74"/>
            <p:cNvGrpSpPr/>
            <p:nvPr/>
          </p:nvGrpSpPr>
          <p:grpSpPr>
            <a:xfrm>
              <a:off x="3812392" y="1337595"/>
              <a:ext cx="1091946" cy="1074642"/>
              <a:chOff x="6217263" y="2173173"/>
              <a:chExt cx="1817935" cy="1789127"/>
            </a:xfrm>
          </p:grpSpPr>
          <p:sp>
            <p:nvSpPr>
              <p:cNvPr id="91" name="片側の 2 つの角を丸めた四角形 90"/>
              <p:cNvSpPr/>
              <p:nvPr/>
            </p:nvSpPr>
            <p:spPr>
              <a:xfrm rot="10800000">
                <a:off x="7101188" y="2844532"/>
                <a:ext cx="273021" cy="1117768"/>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片側の 2 つの角を丸めた四角形 91"/>
              <p:cNvSpPr/>
              <p:nvPr/>
            </p:nvSpPr>
            <p:spPr>
              <a:xfrm rot="13500000" flipH="1">
                <a:off x="6406629" y="313858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片側の 2 つの角を丸めた四角形 92"/>
              <p:cNvSpPr/>
              <p:nvPr/>
            </p:nvSpPr>
            <p:spPr>
              <a:xfrm rot="8100000">
                <a:off x="7751761" y="3108262"/>
                <a:ext cx="273021" cy="651753"/>
              </a:xfrm>
              <a:prstGeom prst="round2SameRect">
                <a:avLst>
                  <a:gd name="adj1" fmla="val 50000"/>
                  <a:gd name="adj2" fmla="val 0"/>
                </a:avLst>
              </a:prstGeom>
              <a:solidFill>
                <a:schemeClr val="bg1">
                  <a:lumMod val="8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4" name="パイ 93"/>
              <p:cNvSpPr/>
              <p:nvPr/>
            </p:nvSpPr>
            <p:spPr>
              <a:xfrm rot="8100000">
                <a:off x="6429829" y="2173173"/>
                <a:ext cx="1605369" cy="1605369"/>
              </a:xfrm>
              <a:prstGeom prst="pi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5" name="パイ 94"/>
              <p:cNvSpPr/>
              <p:nvPr/>
            </p:nvSpPr>
            <p:spPr>
              <a:xfrm rot="8100000">
                <a:off x="6732857" y="2486537"/>
                <a:ext cx="999313" cy="987306"/>
              </a:xfrm>
              <a:prstGeom prst="pi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96" name="円/楕円 95"/>
              <p:cNvSpPr/>
              <p:nvPr/>
            </p:nvSpPr>
            <p:spPr>
              <a:xfrm>
                <a:off x="7101189" y="2844532"/>
                <a:ext cx="262647" cy="262647"/>
              </a:xfrm>
              <a:prstGeom prst="ellips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76" name="二等辺三角形 75"/>
            <p:cNvSpPr/>
            <p:nvPr/>
          </p:nvSpPr>
          <p:spPr>
            <a:xfrm>
              <a:off x="4345255" y="1355910"/>
              <a:ext cx="155828" cy="466448"/>
            </a:xfrm>
            <a:prstGeom prs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0" name="フリーフォーム 89"/>
            <p:cNvSpPr/>
            <p:nvPr/>
          </p:nvSpPr>
          <p:spPr>
            <a:xfrm>
              <a:off x="3763285" y="1426138"/>
              <a:ext cx="658499" cy="1188403"/>
            </a:xfrm>
            <a:custGeom>
              <a:avLst/>
              <a:gdLst>
                <a:gd name="connsiteX0" fmla="*/ 0 w 660619"/>
                <a:gd name="connsiteY0" fmla="*/ 945232 h 1202551"/>
                <a:gd name="connsiteX1" fmla="*/ 298674 w 660619"/>
                <a:gd name="connsiteY1" fmla="*/ 646559 h 1202551"/>
                <a:gd name="connsiteX2" fmla="*/ 307864 w 660619"/>
                <a:gd name="connsiteY2" fmla="*/ 563849 h 1202551"/>
                <a:gd name="connsiteX3" fmla="*/ 252724 w 660619"/>
                <a:gd name="connsiteY3" fmla="*/ 421405 h 1202551"/>
                <a:gd name="connsiteX4" fmla="*/ 303269 w 660619"/>
                <a:gd name="connsiteY4" fmla="*/ 191656 h 1202551"/>
                <a:gd name="connsiteX5" fmla="*/ 459498 w 660619"/>
                <a:gd name="connsiteY5" fmla="*/ 53807 h 1202551"/>
                <a:gd name="connsiteX6" fmla="*/ 620322 w 660619"/>
                <a:gd name="connsiteY6" fmla="*/ 21642 h 1202551"/>
                <a:gd name="connsiteX7" fmla="*/ 657082 w 660619"/>
                <a:gd name="connsiteY7" fmla="*/ 118137 h 1202551"/>
                <a:gd name="connsiteX8" fmla="*/ 657082 w 660619"/>
                <a:gd name="connsiteY8" fmla="*/ 1202551 h 1202551"/>
                <a:gd name="connsiteX0" fmla="*/ 0 w 663166"/>
                <a:gd name="connsiteY0" fmla="*/ 945232 h 1202551"/>
                <a:gd name="connsiteX1" fmla="*/ 298674 w 663166"/>
                <a:gd name="connsiteY1" fmla="*/ 646559 h 1202551"/>
                <a:gd name="connsiteX2" fmla="*/ 307864 w 663166"/>
                <a:gd name="connsiteY2" fmla="*/ 563849 h 1202551"/>
                <a:gd name="connsiteX3" fmla="*/ 252724 w 663166"/>
                <a:gd name="connsiteY3" fmla="*/ 421405 h 1202551"/>
                <a:gd name="connsiteX4" fmla="*/ 303269 w 663166"/>
                <a:gd name="connsiteY4" fmla="*/ 191656 h 1202551"/>
                <a:gd name="connsiteX5" fmla="*/ 459498 w 663166"/>
                <a:gd name="connsiteY5" fmla="*/ 53807 h 1202551"/>
                <a:gd name="connsiteX6" fmla="*/ 585048 w 663166"/>
                <a:gd name="connsiteY6" fmla="*/ 21642 h 1202551"/>
                <a:gd name="connsiteX7" fmla="*/ 657082 w 663166"/>
                <a:gd name="connsiteY7" fmla="*/ 118137 h 1202551"/>
                <a:gd name="connsiteX8" fmla="*/ 657082 w 663166"/>
                <a:gd name="connsiteY8" fmla="*/ 1202551 h 1202551"/>
                <a:gd name="connsiteX0" fmla="*/ 0 w 663166"/>
                <a:gd name="connsiteY0" fmla="*/ 944259 h 1201578"/>
                <a:gd name="connsiteX1" fmla="*/ 298674 w 663166"/>
                <a:gd name="connsiteY1" fmla="*/ 645586 h 1201578"/>
                <a:gd name="connsiteX2" fmla="*/ 307864 w 663166"/>
                <a:gd name="connsiteY2" fmla="*/ 562876 h 1201578"/>
                <a:gd name="connsiteX3" fmla="*/ 252724 w 663166"/>
                <a:gd name="connsiteY3" fmla="*/ 420432 h 1201578"/>
                <a:gd name="connsiteX4" fmla="*/ 303269 w 663166"/>
                <a:gd name="connsiteY4" fmla="*/ 190683 h 1201578"/>
                <a:gd name="connsiteX5" fmla="*/ 459498 w 663166"/>
                <a:gd name="connsiteY5" fmla="*/ 52834 h 1201578"/>
                <a:gd name="connsiteX6" fmla="*/ 585048 w 663166"/>
                <a:gd name="connsiteY6" fmla="*/ 20669 h 1201578"/>
                <a:gd name="connsiteX7" fmla="*/ 657082 w 663166"/>
                <a:gd name="connsiteY7" fmla="*/ 117164 h 1201578"/>
                <a:gd name="connsiteX8" fmla="*/ 657082 w 663166"/>
                <a:gd name="connsiteY8" fmla="*/ 1201578 h 1201578"/>
                <a:gd name="connsiteX0" fmla="*/ 0 w 660810"/>
                <a:gd name="connsiteY0" fmla="*/ 928231 h 1185550"/>
                <a:gd name="connsiteX1" fmla="*/ 298674 w 660810"/>
                <a:gd name="connsiteY1" fmla="*/ 629558 h 1185550"/>
                <a:gd name="connsiteX2" fmla="*/ 307864 w 660810"/>
                <a:gd name="connsiteY2" fmla="*/ 546848 h 1185550"/>
                <a:gd name="connsiteX3" fmla="*/ 252724 w 660810"/>
                <a:gd name="connsiteY3" fmla="*/ 404404 h 1185550"/>
                <a:gd name="connsiteX4" fmla="*/ 303269 w 660810"/>
                <a:gd name="connsiteY4" fmla="*/ 174655 h 1185550"/>
                <a:gd name="connsiteX5" fmla="*/ 459498 w 660810"/>
                <a:gd name="connsiteY5" fmla="*/ 36806 h 1185550"/>
                <a:gd name="connsiteX6" fmla="*/ 585048 w 660810"/>
                <a:gd name="connsiteY6" fmla="*/ 4641 h 1185550"/>
                <a:gd name="connsiteX7" fmla="*/ 657082 w 660810"/>
                <a:gd name="connsiteY7" fmla="*/ 101136 h 1185550"/>
                <a:gd name="connsiteX8" fmla="*/ 657082 w 660810"/>
                <a:gd name="connsiteY8" fmla="*/ 1185550 h 1185550"/>
                <a:gd name="connsiteX0" fmla="*/ 0 w 660810"/>
                <a:gd name="connsiteY0" fmla="*/ 928731 h 1186050"/>
                <a:gd name="connsiteX1" fmla="*/ 298674 w 660810"/>
                <a:gd name="connsiteY1" fmla="*/ 630058 h 1186050"/>
                <a:gd name="connsiteX2" fmla="*/ 307864 w 660810"/>
                <a:gd name="connsiteY2" fmla="*/ 547348 h 1186050"/>
                <a:gd name="connsiteX3" fmla="*/ 252724 w 660810"/>
                <a:gd name="connsiteY3" fmla="*/ 404904 h 1186050"/>
                <a:gd name="connsiteX4" fmla="*/ 308696 w 660810"/>
                <a:gd name="connsiteY4" fmla="*/ 196862 h 1186050"/>
                <a:gd name="connsiteX5" fmla="*/ 459498 w 660810"/>
                <a:gd name="connsiteY5" fmla="*/ 37306 h 1186050"/>
                <a:gd name="connsiteX6" fmla="*/ 585048 w 660810"/>
                <a:gd name="connsiteY6" fmla="*/ 5141 h 1186050"/>
                <a:gd name="connsiteX7" fmla="*/ 657082 w 660810"/>
                <a:gd name="connsiteY7" fmla="*/ 101636 h 1186050"/>
                <a:gd name="connsiteX8" fmla="*/ 657082 w 660810"/>
                <a:gd name="connsiteY8" fmla="*/ 1186050 h 1186050"/>
                <a:gd name="connsiteX0" fmla="*/ 0 w 662769"/>
                <a:gd name="connsiteY0" fmla="*/ 945712 h 1203031"/>
                <a:gd name="connsiteX1" fmla="*/ 298674 w 662769"/>
                <a:gd name="connsiteY1" fmla="*/ 647039 h 1203031"/>
                <a:gd name="connsiteX2" fmla="*/ 307864 w 662769"/>
                <a:gd name="connsiteY2" fmla="*/ 564329 h 1203031"/>
                <a:gd name="connsiteX3" fmla="*/ 252724 w 662769"/>
                <a:gd name="connsiteY3" fmla="*/ 421885 h 1203031"/>
                <a:gd name="connsiteX4" fmla="*/ 308696 w 662769"/>
                <a:gd name="connsiteY4" fmla="*/ 213843 h 1203031"/>
                <a:gd name="connsiteX5" fmla="*/ 459498 w 662769"/>
                <a:gd name="connsiteY5" fmla="*/ 54287 h 1203031"/>
                <a:gd name="connsiteX6" fmla="*/ 590474 w 662769"/>
                <a:gd name="connsiteY6" fmla="*/ 19409 h 1203031"/>
                <a:gd name="connsiteX7" fmla="*/ 657082 w 662769"/>
                <a:gd name="connsiteY7" fmla="*/ 118617 h 1203031"/>
                <a:gd name="connsiteX8" fmla="*/ 657082 w 662769"/>
                <a:gd name="connsiteY8" fmla="*/ 1203031 h 1203031"/>
                <a:gd name="connsiteX0" fmla="*/ 0 w 658499"/>
                <a:gd name="connsiteY0" fmla="*/ 931084 h 1188403"/>
                <a:gd name="connsiteX1" fmla="*/ 298674 w 658499"/>
                <a:gd name="connsiteY1" fmla="*/ 632411 h 1188403"/>
                <a:gd name="connsiteX2" fmla="*/ 307864 w 658499"/>
                <a:gd name="connsiteY2" fmla="*/ 549701 h 1188403"/>
                <a:gd name="connsiteX3" fmla="*/ 252724 w 658499"/>
                <a:gd name="connsiteY3" fmla="*/ 407257 h 1188403"/>
                <a:gd name="connsiteX4" fmla="*/ 308696 w 658499"/>
                <a:gd name="connsiteY4" fmla="*/ 199215 h 1188403"/>
                <a:gd name="connsiteX5" fmla="*/ 459498 w 658499"/>
                <a:gd name="connsiteY5" fmla="*/ 39659 h 1188403"/>
                <a:gd name="connsiteX6" fmla="*/ 590474 w 658499"/>
                <a:gd name="connsiteY6" fmla="*/ 4781 h 1188403"/>
                <a:gd name="connsiteX7" fmla="*/ 657082 w 658499"/>
                <a:gd name="connsiteY7" fmla="*/ 103989 h 1188403"/>
                <a:gd name="connsiteX8" fmla="*/ 657082 w 658499"/>
                <a:gd name="connsiteY8" fmla="*/ 1188403 h 11884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58499" h="1188403">
                  <a:moveTo>
                    <a:pt x="0" y="931084"/>
                  </a:moveTo>
                  <a:cubicBezTo>
                    <a:pt x="123681" y="813529"/>
                    <a:pt x="247363" y="695975"/>
                    <a:pt x="298674" y="632411"/>
                  </a:cubicBezTo>
                  <a:cubicBezTo>
                    <a:pt x="349985" y="568847"/>
                    <a:pt x="315522" y="587227"/>
                    <a:pt x="307864" y="549701"/>
                  </a:cubicBezTo>
                  <a:cubicBezTo>
                    <a:pt x="300206" y="512175"/>
                    <a:pt x="252585" y="465671"/>
                    <a:pt x="252724" y="407257"/>
                  </a:cubicBezTo>
                  <a:cubicBezTo>
                    <a:pt x="252863" y="348843"/>
                    <a:pt x="274234" y="260481"/>
                    <a:pt x="308696" y="199215"/>
                  </a:cubicBezTo>
                  <a:cubicBezTo>
                    <a:pt x="343158" y="137949"/>
                    <a:pt x="412535" y="72065"/>
                    <a:pt x="459498" y="39659"/>
                  </a:cubicBezTo>
                  <a:cubicBezTo>
                    <a:pt x="506461" y="7253"/>
                    <a:pt x="535837" y="-8654"/>
                    <a:pt x="590474" y="4781"/>
                  </a:cubicBezTo>
                  <a:cubicBezTo>
                    <a:pt x="645111" y="18216"/>
                    <a:pt x="656835" y="31534"/>
                    <a:pt x="657082" y="103989"/>
                  </a:cubicBezTo>
                  <a:cubicBezTo>
                    <a:pt x="657329" y="176444"/>
                    <a:pt x="660145" y="744605"/>
                    <a:pt x="657082" y="1188403"/>
                  </a:cubicBezTo>
                </a:path>
              </a:pathLst>
            </a:custGeom>
            <a:noFill/>
            <a:ln w="31750">
              <a:solidFill>
                <a:srgbClr val="FF0000"/>
              </a:solidFill>
              <a:tailEnd type="triangl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7" name="テキスト ボックス 96"/>
          <p:cNvSpPr txBox="1"/>
          <p:nvPr/>
        </p:nvSpPr>
        <p:spPr>
          <a:xfrm>
            <a:off x="784603" y="3818100"/>
            <a:ext cx="5826923" cy="738664"/>
          </a:xfrm>
          <a:prstGeom prst="rect">
            <a:avLst/>
          </a:prstGeom>
        </p:spPr>
        <p:txBody>
          <a:bodyPr wrap="square" rtlCol="0">
            <a:sp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摺動子の位置と、電流の経路を見ると、抵抗体を通る距離が違うのが分かると思います。抵抗体を通る距離が長いと抵抗の値が大きく、距離が短いと、抵抗が小さくなります。</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8" name="テキスト ボックス 97"/>
          <p:cNvSpPr txBox="1"/>
          <p:nvPr/>
        </p:nvSpPr>
        <p:spPr>
          <a:xfrm>
            <a:off x="1127631" y="5710965"/>
            <a:ext cx="1680334" cy="461665"/>
          </a:xfrm>
          <a:prstGeom prst="rect">
            <a:avLst/>
          </a:prstGeom>
        </p:spPr>
        <p:txBody>
          <a:bodyPr wrap="square" rtlCol="0">
            <a:spAutoFit/>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摺動子が端子</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に近い</a:t>
            </a:r>
            <a:endPar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端子１と２の抵抗＝小</a:t>
            </a:r>
            <a:endPar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テキスト ボックス 99"/>
          <p:cNvSpPr txBox="1"/>
          <p:nvPr/>
        </p:nvSpPr>
        <p:spPr>
          <a:xfrm>
            <a:off x="4937794" y="5710965"/>
            <a:ext cx="1680334" cy="461665"/>
          </a:xfrm>
          <a:prstGeom prst="rect">
            <a:avLst/>
          </a:prstGeom>
        </p:spPr>
        <p:txBody>
          <a:bodyPr wrap="square" rtlCol="0">
            <a:spAutoFit/>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摺動子が端子</a:t>
            </a:r>
            <a:r>
              <a:rPr kumimoji="1" lang="en-US" altLang="ja-JP" sz="1200" dirty="0" smtClean="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から遠い</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端子１と２の抵抗＝大</a:t>
            </a:r>
            <a:endPar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6" name="直線コネクタ 5"/>
          <p:cNvCxnSpPr>
            <a:stCxn id="51" idx="1"/>
            <a:endCxn id="31" idx="2"/>
          </p:cNvCxnSpPr>
          <p:nvPr/>
        </p:nvCxnSpPr>
        <p:spPr>
          <a:xfrm flipH="1">
            <a:off x="6190353" y="1618231"/>
            <a:ext cx="117403" cy="242479"/>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1" name="直線コネクタ 100"/>
          <p:cNvCxnSpPr>
            <a:stCxn id="36" idx="1"/>
            <a:endCxn id="30" idx="3"/>
          </p:cNvCxnSpPr>
          <p:nvPr/>
        </p:nvCxnSpPr>
        <p:spPr>
          <a:xfrm flipH="1">
            <a:off x="6393082" y="2636903"/>
            <a:ext cx="157074" cy="23195"/>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2" name="直線コネクタ 101"/>
          <p:cNvCxnSpPr>
            <a:stCxn id="37" idx="2"/>
            <a:endCxn id="34" idx="1"/>
          </p:cNvCxnSpPr>
          <p:nvPr/>
        </p:nvCxnSpPr>
        <p:spPr>
          <a:xfrm>
            <a:off x="5094792" y="1800786"/>
            <a:ext cx="611951" cy="200802"/>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3" name="直線コネクタ 102"/>
          <p:cNvCxnSpPr>
            <a:stCxn id="39" idx="3"/>
            <a:endCxn id="4" idx="2"/>
          </p:cNvCxnSpPr>
          <p:nvPr/>
        </p:nvCxnSpPr>
        <p:spPr>
          <a:xfrm flipV="1">
            <a:off x="5146850" y="2217429"/>
            <a:ext cx="631812" cy="136106"/>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349941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4208279"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解説　回路図</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5" name="コンテンツ プレースホルダー 2"/>
          <p:cNvSpPr txBox="1">
            <a:spLocks/>
          </p:cNvSpPr>
          <p:nvPr/>
        </p:nvSpPr>
        <p:spPr>
          <a:xfrm>
            <a:off x="753515" y="1386398"/>
            <a:ext cx="1006486" cy="426252"/>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回路</a:t>
            </a:r>
            <a:endParaRPr lang="en-US" altLang="ja-JP" sz="2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7" name="テキスト ボックス 36"/>
          <p:cNvSpPr txBox="1"/>
          <p:nvPr/>
        </p:nvSpPr>
        <p:spPr>
          <a:xfrm>
            <a:off x="903488" y="3251310"/>
            <a:ext cx="908771" cy="282430"/>
          </a:xfrm>
          <a:prstGeom prst="rect">
            <a:avLst/>
          </a:prstGeom>
          <a:noFill/>
        </p:spPr>
        <p:txBody>
          <a:bodyPr wrap="none" rtlCol="0">
            <a:no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バンド選択</a:t>
            </a:r>
          </a:p>
        </p:txBody>
      </p:sp>
      <p:sp>
        <p:nvSpPr>
          <p:cNvPr id="43" name="テキスト ボックス 42"/>
          <p:cNvSpPr txBox="1"/>
          <p:nvPr/>
        </p:nvSpPr>
        <p:spPr>
          <a:xfrm>
            <a:off x="4530434" y="4820392"/>
            <a:ext cx="1032090" cy="283657"/>
          </a:xfrm>
          <a:prstGeom prst="rect">
            <a:avLst/>
          </a:prstGeom>
          <a:noFill/>
        </p:spPr>
        <p:txBody>
          <a:bodyPr wrap="non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ラジオ用</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IC</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45" name="直線コネクタ 44"/>
          <p:cNvCxnSpPr>
            <a:stCxn id="91" idx="1"/>
            <a:endCxn id="37" idx="0"/>
          </p:cNvCxnSpPr>
          <p:nvPr/>
        </p:nvCxnSpPr>
        <p:spPr>
          <a:xfrm flipH="1">
            <a:off x="1357874" y="3066997"/>
            <a:ext cx="546535" cy="18431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64" name="直線コネクタ 63"/>
          <p:cNvCxnSpPr>
            <a:stCxn id="43" idx="0"/>
            <a:endCxn id="93" idx="2"/>
          </p:cNvCxnSpPr>
          <p:nvPr/>
        </p:nvCxnSpPr>
        <p:spPr>
          <a:xfrm flipH="1" flipV="1">
            <a:off x="4879814" y="4124324"/>
            <a:ext cx="166665" cy="69606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a:xfrm>
            <a:off x="838200" y="5277194"/>
            <a:ext cx="4724324" cy="1000441"/>
          </a:xfrm>
          <a:prstGeom prst="rect">
            <a:avLst/>
          </a:prstGeom>
          <a:solidFill>
            <a:schemeClr val="accent1">
              <a:lumMod val="20000"/>
              <a:lumOff val="80000"/>
            </a:schemeClr>
          </a:solidFill>
          <a:ln>
            <a:solidFill>
              <a:schemeClr val="accent1"/>
            </a:solidFill>
          </a:ln>
        </p:spPr>
        <p:txBody>
          <a:bodyPr wrap="square" rtlCol="0">
            <a:noAutofit/>
          </a:bodyPr>
          <a:lstStyle/>
          <a:p>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放送局から送られてくる電波はアンテナでキャッチされ電気信号に変換されます。しかし、いろいろな放送局の電波が飛び交っていますので、必要な電波だけを選局しなければなりません。また電波は音声信号の情報も含まれた形に変化しているので、それを元に戻す復調という処理が必要で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a:off x="8733032" y="1710188"/>
            <a:ext cx="1519968" cy="369332"/>
          </a:xfrm>
          <a:prstGeom prst="rect">
            <a:avLst/>
          </a:prstGeom>
          <a:noFill/>
        </p:spPr>
        <p:txBody>
          <a:bodyPr wrap="none" rtlCol="0">
            <a:spAutoFit/>
          </a:bodyPr>
          <a:lstStyle/>
          <a:p>
            <a:r>
              <a:rPr kumimoji="1" lang="ja-JP" altLang="en-US" b="1" dirty="0" smtClean="0">
                <a:solidFill>
                  <a:schemeClr val="bg1"/>
                </a:solidFill>
                <a:latin typeface="Meiryo UI" panose="020B0604030504040204" pitchFamily="50" charset="-128"/>
                <a:ea typeface="Meiryo UI" panose="020B0604030504040204" pitchFamily="50" charset="-128"/>
                <a:cs typeface="Meiryo UI" panose="020B0604030504040204" pitchFamily="50" charset="-128"/>
              </a:rPr>
              <a:t>全体的な動き</a:t>
            </a:r>
          </a:p>
        </p:txBody>
      </p:sp>
      <p:grpSp>
        <p:nvGrpSpPr>
          <p:cNvPr id="44" name="グループ化 43"/>
          <p:cNvGrpSpPr/>
          <p:nvPr/>
        </p:nvGrpSpPr>
        <p:grpSpPr>
          <a:xfrm>
            <a:off x="-8757" y="365125"/>
            <a:ext cx="477794" cy="5189823"/>
            <a:chOff x="-8757" y="365125"/>
            <a:chExt cx="477794" cy="5189823"/>
          </a:xfrm>
        </p:grpSpPr>
        <p:sp>
          <p:nvSpPr>
            <p:cNvPr id="46" name="片側の 2 つの角を丸めた四角形 45"/>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テキスト ボックス 47"/>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2" name="片側の 2 つの角を丸めた四角形 51"/>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3" name="テキスト ボックス 52"/>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54" name="片側の 2 つの角を丸めた四角形 53"/>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6" name="テキスト ボックス 55"/>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7" name="片側の 2 つの角を丸めた四角形 56"/>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9" name="片側の 2 つの角を丸めた四角形 58"/>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0" name="テキスト ボックス 5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2" name="テキスト ボックス 6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7" name="正方形/長方形 6"/>
          <p:cNvSpPr/>
          <p:nvPr/>
        </p:nvSpPr>
        <p:spPr>
          <a:xfrm>
            <a:off x="2957034" y="1475614"/>
            <a:ext cx="366702" cy="1989220"/>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1" name="正方形/長方形 90"/>
          <p:cNvSpPr/>
          <p:nvPr/>
        </p:nvSpPr>
        <p:spPr>
          <a:xfrm>
            <a:off x="1904409" y="2230741"/>
            <a:ext cx="1007475" cy="167251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正方形/長方形 91"/>
          <p:cNvSpPr/>
          <p:nvPr/>
        </p:nvSpPr>
        <p:spPr>
          <a:xfrm>
            <a:off x="3004034" y="3612921"/>
            <a:ext cx="644226" cy="901716"/>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3" name="正方形/長方形 92"/>
          <p:cNvSpPr/>
          <p:nvPr/>
        </p:nvSpPr>
        <p:spPr>
          <a:xfrm>
            <a:off x="4335735" y="1781255"/>
            <a:ext cx="1088157" cy="2343069"/>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正方形/長方形 113"/>
          <p:cNvSpPr/>
          <p:nvPr/>
        </p:nvSpPr>
        <p:spPr>
          <a:xfrm>
            <a:off x="5642434" y="2648490"/>
            <a:ext cx="894554" cy="581093"/>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6" name="テキスト ボックス 115"/>
          <p:cNvSpPr txBox="1"/>
          <p:nvPr/>
        </p:nvSpPr>
        <p:spPr>
          <a:xfrm>
            <a:off x="9665401" y="4800582"/>
            <a:ext cx="1032090" cy="283657"/>
          </a:xfrm>
          <a:prstGeom prst="rect">
            <a:avLst/>
          </a:prstGeom>
          <a:noFill/>
        </p:spPr>
        <p:txBody>
          <a:bodyPr wrap="non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スピーカ</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7" name="テキスト ボックス 116"/>
          <p:cNvSpPr txBox="1"/>
          <p:nvPr/>
        </p:nvSpPr>
        <p:spPr>
          <a:xfrm>
            <a:off x="7567031" y="4820392"/>
            <a:ext cx="1032090" cy="283657"/>
          </a:xfrm>
          <a:prstGeom prst="rect">
            <a:avLst/>
          </a:prstGeom>
          <a:noFill/>
        </p:spPr>
        <p:txBody>
          <a:bodyPr wrap="none" rtlCol="0">
            <a:noAutofit/>
          </a:bodyPr>
          <a:lstStyle/>
          <a:p>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増幅部</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8" name="テキスト ボックス 117"/>
          <p:cNvSpPr txBox="1"/>
          <p:nvPr/>
        </p:nvSpPr>
        <p:spPr>
          <a:xfrm>
            <a:off x="1938276" y="4795446"/>
            <a:ext cx="1288360" cy="283657"/>
          </a:xfrm>
          <a:prstGeom prst="rect">
            <a:avLst/>
          </a:prstGeom>
          <a:noFill/>
        </p:spPr>
        <p:txBody>
          <a:bodyPr wrap="none" rtlCol="0">
            <a:noAutofit/>
          </a:bodyPr>
          <a:lstStyle/>
          <a:p>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AM</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バーアンテナ</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19" name="テキスト ボックス 118"/>
          <p:cNvSpPr txBox="1"/>
          <p:nvPr/>
        </p:nvSpPr>
        <p:spPr>
          <a:xfrm>
            <a:off x="7567031" y="1678245"/>
            <a:ext cx="712793" cy="282430"/>
          </a:xfrm>
          <a:prstGeom prst="rect">
            <a:avLst/>
          </a:prstGeom>
          <a:noFill/>
        </p:spPr>
        <p:txBody>
          <a:bodyPr wrap="none" rtlCol="0">
            <a:noAutofit/>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発振回路</a:t>
            </a:r>
          </a:p>
        </p:txBody>
      </p:sp>
      <p:cxnSp>
        <p:nvCxnSpPr>
          <p:cNvPr id="120" name="直線コネクタ 119"/>
          <p:cNvCxnSpPr>
            <a:stCxn id="114" idx="3"/>
          </p:cNvCxnSpPr>
          <p:nvPr/>
        </p:nvCxnSpPr>
        <p:spPr>
          <a:xfrm flipV="1">
            <a:off x="6536988" y="1960675"/>
            <a:ext cx="1393554" cy="978362"/>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1" name="直線コネクタ 120"/>
          <p:cNvCxnSpPr>
            <a:stCxn id="92" idx="1"/>
            <a:endCxn id="118" idx="0"/>
          </p:cNvCxnSpPr>
          <p:nvPr/>
        </p:nvCxnSpPr>
        <p:spPr>
          <a:xfrm flipH="1">
            <a:off x="2582456" y="4063779"/>
            <a:ext cx="421578" cy="73166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2" name="直線コネクタ 121"/>
          <p:cNvCxnSpPr>
            <a:stCxn id="55" idx="2"/>
            <a:endCxn id="117" idx="0"/>
          </p:cNvCxnSpPr>
          <p:nvPr/>
        </p:nvCxnSpPr>
        <p:spPr>
          <a:xfrm flipH="1">
            <a:off x="8083076" y="4536735"/>
            <a:ext cx="257585" cy="28365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23" name="直線コネクタ 122"/>
          <p:cNvCxnSpPr>
            <a:stCxn id="116" idx="0"/>
          </p:cNvCxnSpPr>
          <p:nvPr/>
        </p:nvCxnSpPr>
        <p:spPr>
          <a:xfrm flipH="1" flipV="1">
            <a:off x="10087583" y="4063779"/>
            <a:ext cx="93863" cy="736803"/>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51" name="正方形/長方形 50"/>
          <p:cNvSpPr/>
          <p:nvPr/>
        </p:nvSpPr>
        <p:spPr>
          <a:xfrm>
            <a:off x="3314766" y="3221806"/>
            <a:ext cx="379453" cy="230494"/>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正方形/長方形 54"/>
          <p:cNvSpPr/>
          <p:nvPr/>
        </p:nvSpPr>
        <p:spPr>
          <a:xfrm>
            <a:off x="7401135" y="3353614"/>
            <a:ext cx="1879051" cy="1183121"/>
          </a:xfrm>
          <a:prstGeom prst="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テキスト ボックス 60"/>
          <p:cNvSpPr txBox="1"/>
          <p:nvPr/>
        </p:nvSpPr>
        <p:spPr>
          <a:xfrm>
            <a:off x="1467873" y="1792826"/>
            <a:ext cx="979603" cy="282430"/>
          </a:xfrm>
          <a:prstGeom prst="rect">
            <a:avLst/>
          </a:prstGeom>
          <a:noFill/>
        </p:spPr>
        <p:txBody>
          <a:bodyPr wrap="none" rtlCol="0">
            <a:noAutofit/>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FM</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アンテナ</a:t>
            </a:r>
          </a:p>
        </p:txBody>
      </p:sp>
      <p:cxnSp>
        <p:nvCxnSpPr>
          <p:cNvPr id="63" name="直線コネクタ 62"/>
          <p:cNvCxnSpPr>
            <a:endCxn id="61" idx="3"/>
          </p:cNvCxnSpPr>
          <p:nvPr/>
        </p:nvCxnSpPr>
        <p:spPr>
          <a:xfrm flipH="1" flipV="1">
            <a:off x="2447476" y="1934041"/>
            <a:ext cx="509559" cy="40586"/>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3" name="図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8542" y="1584132"/>
            <a:ext cx="8294392" cy="3055829"/>
          </a:xfrm>
          <a:prstGeom prst="rect">
            <a:avLst/>
          </a:prstGeom>
        </p:spPr>
      </p:pic>
      <p:sp>
        <p:nvSpPr>
          <p:cNvPr id="42" name="テキスト ボックス 41"/>
          <p:cNvSpPr txBox="1"/>
          <p:nvPr/>
        </p:nvSpPr>
        <p:spPr>
          <a:xfrm>
            <a:off x="8340661" y="5277193"/>
            <a:ext cx="3013139" cy="1000441"/>
          </a:xfrm>
          <a:prstGeom prst="rect">
            <a:avLst/>
          </a:prstGeom>
          <a:solidFill>
            <a:schemeClr val="accent1">
              <a:lumMod val="20000"/>
              <a:lumOff val="80000"/>
            </a:schemeClr>
          </a:solidFill>
          <a:ln>
            <a:solidFill>
              <a:schemeClr val="accent1"/>
            </a:solidFill>
          </a:ln>
        </p:spPr>
        <p:txBody>
          <a:bodyPr wrap="square" rtlCol="0">
            <a:noAutofit/>
          </a:bodyPr>
          <a:lstStyle/>
          <a:p>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電波をラジオ</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IC</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で処理したあとに音声信号が出力されますが、そのままではパワーが弱くスピーカが鳴らないため、パワーアンプ</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IC(U1)</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を使って電力を増幅し、スピーカを鳴らしています。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a:off x="5897715" y="5277192"/>
            <a:ext cx="2185361" cy="1000441"/>
          </a:xfrm>
          <a:prstGeom prst="rect">
            <a:avLst/>
          </a:prstGeom>
          <a:solidFill>
            <a:schemeClr val="accent1">
              <a:lumMod val="20000"/>
              <a:lumOff val="80000"/>
            </a:schemeClr>
          </a:solidFill>
          <a:ln>
            <a:solidFill>
              <a:schemeClr val="accent1"/>
            </a:solidFill>
          </a:ln>
        </p:spPr>
        <p:txBody>
          <a:bodyPr wrap="square" rtlCol="0">
            <a:noAutofit/>
          </a:bodyPr>
          <a:lstStyle/>
          <a:p>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これらの複雑な処理は、専用のラジオ</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IC(U2:</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基板ウラ面に取り付けられた</a:t>
            </a:r>
            <a:r>
              <a:rPr lang="en-US" altLang="ja-JP" sz="1200" dirty="0" smtClean="0">
                <a:latin typeface="Meiryo UI" panose="020B0604030504040204" pitchFamily="50" charset="-128"/>
                <a:ea typeface="Meiryo UI" panose="020B0604030504040204" pitchFamily="50" charset="-128"/>
                <a:cs typeface="Meiryo UI" panose="020B0604030504040204" pitchFamily="50" charset="-128"/>
              </a:rPr>
              <a:t>IC)</a:t>
            </a:r>
            <a:r>
              <a:rPr lang="ja-JP" altLang="en-US" sz="1200" dirty="0" smtClean="0">
                <a:latin typeface="Meiryo UI" panose="020B0604030504040204" pitchFamily="50" charset="-128"/>
                <a:ea typeface="Meiryo UI" panose="020B0604030504040204" pitchFamily="50" charset="-128"/>
                <a:cs typeface="Meiryo UI" panose="020B0604030504040204" pitchFamily="50" charset="-128"/>
              </a:rPr>
              <a:t>で行われます。</a:t>
            </a:r>
            <a:endParaRPr lang="en-US" altLang="ja-JP" sz="1200"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2228851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10515600"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まとめ</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7289330" y="1422054"/>
            <a:ext cx="3667125" cy="186399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800" dirty="0" smtClean="0">
                <a:solidFill>
                  <a:schemeClr val="accent2">
                    <a:lumMod val="50000"/>
                  </a:schemeClr>
                </a:solidFill>
                <a:latin typeface="+mn-ea"/>
                <a:cs typeface="メイリオ" panose="020B0604030504040204" pitchFamily="50" charset="-128"/>
              </a:rPr>
              <a:t>電子機器には電波を利用するものが多数あり、身の回りには電波が多く飛び交っている状態です。</a:t>
            </a:r>
            <a:endParaRPr lang="en-US" altLang="ja-JP" sz="1800" dirty="0" smtClean="0">
              <a:solidFill>
                <a:schemeClr val="accent2">
                  <a:lumMod val="50000"/>
                </a:schemeClr>
              </a:solidFill>
              <a:latin typeface="+mn-ea"/>
              <a:cs typeface="メイリオ" panose="020B0604030504040204" pitchFamily="50" charset="-128"/>
            </a:endParaRPr>
          </a:p>
          <a:p>
            <a:pPr marL="0" indent="0">
              <a:buNone/>
            </a:pPr>
            <a:r>
              <a:rPr lang="ja-JP" altLang="en-US" sz="1800" dirty="0" smtClean="0">
                <a:solidFill>
                  <a:schemeClr val="accent2">
                    <a:lumMod val="50000"/>
                  </a:schemeClr>
                </a:solidFill>
                <a:latin typeface="+mn-ea"/>
                <a:cs typeface="メイリオ" panose="020B0604030504040204" pitchFamily="50" charset="-128"/>
              </a:rPr>
              <a:t>その電波について正しい知識を身につけることはとても大切になっていきます。</a:t>
            </a:r>
            <a:endParaRPr lang="en-US" altLang="ja-JP" sz="1800" dirty="0">
              <a:solidFill>
                <a:schemeClr val="accent2">
                  <a:lumMod val="50000"/>
                </a:schemeClr>
              </a:solidFill>
              <a:latin typeface="+mn-ea"/>
              <a:cs typeface="メイリオ" panose="020B0604030504040204" pitchFamily="50" charset="-128"/>
            </a:endParaRPr>
          </a:p>
        </p:txBody>
      </p:sp>
      <p:grpSp>
        <p:nvGrpSpPr>
          <p:cNvPr id="12" name="グループ化 11"/>
          <p:cNvGrpSpPr/>
          <p:nvPr/>
        </p:nvGrpSpPr>
        <p:grpSpPr>
          <a:xfrm>
            <a:off x="-8757" y="365125"/>
            <a:ext cx="477794" cy="5189823"/>
            <a:chOff x="-8757" y="365125"/>
            <a:chExt cx="477794" cy="5189823"/>
          </a:xfrm>
        </p:grpSpPr>
        <p:sp>
          <p:nvSpPr>
            <p:cNvPr id="13" name="片側の 2 つの角を丸めた四角形 12"/>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4" name="テキスト ボックス 13"/>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片側の 2 つの角を丸めた四角形 14"/>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テキスト ボックス 15"/>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片側の 2 つの角を丸めた四角形 16"/>
            <p:cNvSpPr/>
            <p:nvPr/>
          </p:nvSpPr>
          <p:spPr>
            <a:xfrm rot="5400000">
              <a:off x="-202347" y="228865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9" name="片側の 2 つの角を丸めた四角形 18"/>
            <p:cNvSpPr/>
            <p:nvPr/>
          </p:nvSpPr>
          <p:spPr>
            <a:xfrm rot="5400000">
              <a:off x="-202347" y="3153630"/>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0" name="テキスト ボックス 19"/>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1" name="片側の 2 つの角を丸めた四角形 20"/>
            <p:cNvSpPr/>
            <p:nvPr/>
          </p:nvSpPr>
          <p:spPr>
            <a:xfrm rot="5400000">
              <a:off x="-202347" y="4018599"/>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2" name="片側の 2 つの角を丸めた四角形 21"/>
            <p:cNvSpPr/>
            <p:nvPr/>
          </p:nvSpPr>
          <p:spPr>
            <a:xfrm rot="5400000">
              <a:off x="-202347" y="4883565"/>
              <a:ext cx="864973" cy="477794"/>
            </a:xfrm>
            <a:prstGeom prst="round2SameRect">
              <a:avLst/>
            </a:prstGeom>
            <a:solidFill>
              <a:schemeClr val="accent1"/>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3" name="テキスト ボックス 22"/>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テキスト ボックス 23"/>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7" name="コンテンツ プレースホルダー 2"/>
          <p:cNvSpPr txBox="1">
            <a:spLocks/>
          </p:cNvSpPr>
          <p:nvPr/>
        </p:nvSpPr>
        <p:spPr>
          <a:xfrm>
            <a:off x="770878" y="1426787"/>
            <a:ext cx="6215603" cy="144962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800" b="1" u="sng" dirty="0" smtClean="0">
                <a:latin typeface="Meiryo UI" panose="020B0604030504040204" pitchFamily="50" charset="-128"/>
                <a:ea typeface="Meiryo UI" panose="020B0604030504040204" pitchFamily="50" charset="-128"/>
                <a:cs typeface="Meiryo UI" panose="020B0604030504040204" pitchFamily="50" charset="-128"/>
              </a:rPr>
              <a:t>電波</a:t>
            </a:r>
            <a:endParaRPr lang="en-US" altLang="ja-JP" sz="1800" b="1" u="sng"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spcBef>
                <a:spcPts val="0"/>
              </a:spcBef>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電波</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は、生活の中で多く使われており、利便性向上に欠かせないものになって</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いる。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spcBef>
                <a:spcPts val="0"/>
              </a:spcBef>
              <a:buNone/>
            </a:pP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spcBef>
                <a:spcPts val="0"/>
              </a:spcBef>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電波</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は</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電磁波</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の一種</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であり、電波の特徴に合わせて、いろいろな用途で使われている。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8" name="コンテンツ プレースホルダー 2"/>
          <p:cNvSpPr txBox="1">
            <a:spLocks/>
          </p:cNvSpPr>
          <p:nvPr/>
        </p:nvSpPr>
        <p:spPr>
          <a:xfrm>
            <a:off x="770878" y="5162534"/>
            <a:ext cx="6215603" cy="784830"/>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800" b="1" u="sng" dirty="0" smtClean="0">
                <a:latin typeface="Meiryo UI" panose="020B0604030504040204" pitchFamily="50" charset="-128"/>
                <a:ea typeface="Meiryo UI" panose="020B0604030504040204" pitchFamily="50" charset="-128"/>
                <a:cs typeface="Meiryo UI" panose="020B0604030504040204" pitchFamily="50" charset="-128"/>
              </a:rPr>
              <a:t>アンテナ</a:t>
            </a:r>
            <a:endParaRPr lang="en-US" altLang="ja-JP" sz="1800" b="1" u="sng"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電波の種類に合わせて、もっとも効率よく電波をキャッチできる形に工夫されており、いろんな形や構造のものがある。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コンテンツ プレースホルダー 2"/>
          <p:cNvSpPr txBox="1">
            <a:spLocks/>
          </p:cNvSpPr>
          <p:nvPr/>
        </p:nvSpPr>
        <p:spPr>
          <a:xfrm>
            <a:off x="770878" y="3917285"/>
            <a:ext cx="6215602" cy="1228028"/>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ja-JP" altLang="en-US" sz="1800" b="1" u="sng" dirty="0" smtClean="0">
                <a:latin typeface="Meiryo UI" panose="020B0604030504040204" pitchFamily="50" charset="-128"/>
                <a:ea typeface="Meiryo UI" panose="020B0604030504040204" pitchFamily="50" charset="-128"/>
                <a:cs typeface="Meiryo UI" panose="020B0604030504040204" pitchFamily="50" charset="-128"/>
              </a:rPr>
              <a:t>スピーカ</a:t>
            </a:r>
            <a:endParaRPr lang="en-US" altLang="ja-JP" sz="1800" b="1" u="sng"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spcBef>
                <a:spcPts val="0"/>
              </a:spcBef>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電気エネルギーが音のエネルギーに変換される。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spcBef>
                <a:spcPts val="0"/>
              </a:spcBef>
              <a:buFont typeface="Arial" panose="020B0604020202020204" pitchFamily="34" charset="0"/>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スピーカ</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は、コイルと磁石とコーンでできており、コイルに電流を流すと電磁石になることを利用して、磁石の引き寄せあう、反発する力でコーンを振動させて、空気を振動させて音を作っている。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5" name="コンテンツ プレースホルダー 2"/>
          <p:cNvSpPr txBox="1">
            <a:spLocks/>
          </p:cNvSpPr>
          <p:nvPr/>
        </p:nvSpPr>
        <p:spPr>
          <a:xfrm>
            <a:off x="770878" y="2893635"/>
            <a:ext cx="6215603" cy="1006429"/>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US" altLang="ja-JP" sz="1800" b="1" u="sng" dirty="0" smtClean="0">
                <a:latin typeface="Meiryo UI" panose="020B0604030504040204" pitchFamily="50" charset="-128"/>
                <a:ea typeface="Meiryo UI" panose="020B0604030504040204" pitchFamily="50" charset="-128"/>
                <a:cs typeface="Meiryo UI" panose="020B0604030504040204" pitchFamily="50" charset="-128"/>
              </a:rPr>
              <a:t>AM</a:t>
            </a:r>
            <a:r>
              <a:rPr lang="ja-JP" altLang="en-US" sz="1800" b="1" u="sng" dirty="0" smtClean="0">
                <a:latin typeface="Meiryo UI" panose="020B0604030504040204" pitchFamily="50" charset="-128"/>
                <a:ea typeface="Meiryo UI" panose="020B0604030504040204" pitchFamily="50" charset="-128"/>
                <a:cs typeface="Meiryo UI" panose="020B0604030504040204" pitchFamily="50" charset="-128"/>
              </a:rPr>
              <a:t>放送、</a:t>
            </a:r>
            <a:r>
              <a:rPr lang="en-US" altLang="ja-JP" sz="1800" b="1" u="sng"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800" b="1" u="sng" dirty="0" smtClean="0">
                <a:latin typeface="Meiryo UI" panose="020B0604030504040204" pitchFamily="50" charset="-128"/>
                <a:ea typeface="Meiryo UI" panose="020B0604030504040204" pitchFamily="50" charset="-128"/>
                <a:cs typeface="Meiryo UI" panose="020B0604030504040204" pitchFamily="50" charset="-128"/>
              </a:rPr>
              <a:t>放送</a:t>
            </a:r>
            <a:endParaRPr lang="en-US" altLang="ja-JP" sz="1800" b="1" u="sng"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spcBef>
                <a:spcPts val="0"/>
              </a:spcBef>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ラジオ放送に</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は</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AM</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放送と</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放送があり、電波</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と情報を組み合わせる方法が違う。</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spcBef>
                <a:spcPts val="0"/>
              </a:spcBef>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AM</a:t>
            </a:r>
            <a:r>
              <a:rPr lang="ja-JP" altLang="en-US" sz="1600" dirty="0" err="1"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それぞれの電波の特徴を生かした使い方がされている。</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6" name="図 5"/>
          <p:cNvPicPr>
            <a:picLocks noChangeAspect="1"/>
          </p:cNvPicPr>
          <p:nvPr/>
        </p:nvPicPr>
        <p:blipFill rotWithShape="1">
          <a:blip r:embed="rId2" cstate="print">
            <a:extLst>
              <a:ext uri="{28A0092B-C50C-407E-A947-70E740481C1C}">
                <a14:useLocalDpi xmlns:a14="http://schemas.microsoft.com/office/drawing/2010/main" val="0"/>
              </a:ext>
            </a:extLst>
          </a:blip>
          <a:srcRect l="28134" t="9535" r="24187" b="23864"/>
          <a:stretch/>
        </p:blipFill>
        <p:spPr>
          <a:xfrm>
            <a:off x="8694938" y="3525082"/>
            <a:ext cx="2658862" cy="2486278"/>
          </a:xfrm>
          <a:prstGeom prst="rect">
            <a:avLst/>
          </a:prstGeom>
        </p:spPr>
      </p:pic>
    </p:spTree>
    <p:extLst>
      <p:ext uri="{BB962C8B-B14F-4D97-AF65-F5344CB8AC3E}">
        <p14:creationId xmlns:p14="http://schemas.microsoft.com/office/powerpoint/2010/main" val="29390371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タイトル 1"/>
          <p:cNvSpPr>
            <a:spLocks noGrp="1"/>
          </p:cNvSpPr>
          <p:nvPr>
            <p:ph type="title" idx="4294967295"/>
          </p:nvPr>
        </p:nvSpPr>
        <p:spPr>
          <a:xfrm>
            <a:off x="838200" y="365125"/>
            <a:ext cx="4119563" cy="730250"/>
          </a:xfrm>
        </p:spPr>
        <p:txBody>
          <a:bodyPr>
            <a:normAutofit/>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タイムテーブル例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21" name="直線コネクタ 20"/>
          <p:cNvCxnSpPr/>
          <p:nvPr/>
        </p:nvCxnSpPr>
        <p:spPr>
          <a:xfrm>
            <a:off x="838200" y="1244386"/>
            <a:ext cx="10515600" cy="0"/>
          </a:xfrm>
          <a:prstGeom prst="line">
            <a:avLst/>
          </a:prstGeom>
          <a:ln w="120650" cmpd="thickThin">
            <a:solidFill>
              <a:srgbClr val="FFC000"/>
            </a:solidFill>
          </a:ln>
        </p:spPr>
        <p:style>
          <a:lnRef idx="3">
            <a:schemeClr val="accent5"/>
          </a:lnRef>
          <a:fillRef idx="0">
            <a:schemeClr val="accent5"/>
          </a:fillRef>
          <a:effectRef idx="2">
            <a:schemeClr val="accent5"/>
          </a:effectRef>
          <a:fontRef idx="minor">
            <a:schemeClr val="tx1"/>
          </a:fontRef>
        </p:style>
      </p:cxnSp>
      <p:graphicFrame>
        <p:nvGraphicFramePr>
          <p:cNvPr id="3" name="表 2"/>
          <p:cNvGraphicFramePr>
            <a:graphicFrameLocks noGrp="1"/>
          </p:cNvGraphicFramePr>
          <p:nvPr>
            <p:extLst>
              <p:ext uri="{D42A27DB-BD31-4B8C-83A1-F6EECF244321}">
                <p14:modId xmlns:p14="http://schemas.microsoft.com/office/powerpoint/2010/main" val="2802349862"/>
              </p:ext>
            </p:extLst>
          </p:nvPr>
        </p:nvGraphicFramePr>
        <p:xfrm>
          <a:off x="1282816" y="1493240"/>
          <a:ext cx="9752201" cy="4450360"/>
        </p:xfrm>
        <a:graphic>
          <a:graphicData uri="http://schemas.openxmlformats.org/drawingml/2006/table">
            <a:tbl>
              <a:tblPr firstRow="1" bandRow="1">
                <a:tableStyleId>{1E171933-4619-4E11-9A3F-F7608DF75F80}</a:tableStyleId>
              </a:tblPr>
              <a:tblGrid>
                <a:gridCol w="1097514"/>
                <a:gridCol w="1097514"/>
                <a:gridCol w="2728108"/>
                <a:gridCol w="4829065"/>
              </a:tblGrid>
              <a:tr h="397640">
                <a:tc>
                  <a:txBody>
                    <a:bodyPr/>
                    <a:lstStyle/>
                    <a:p>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lnR w="12700" cap="flat" cmpd="sng" algn="ctr">
                      <a:solidFill>
                        <a:schemeClr val="accent4"/>
                      </a:solidFill>
                      <a:prstDash val="solid"/>
                      <a:round/>
                      <a:headEnd type="none" w="med" len="med"/>
                      <a:tailEnd type="none" w="med" len="med"/>
                    </a:lnR>
                  </a:tcPr>
                </a:tc>
                <a:tc>
                  <a:txBody>
                    <a:bodyPr/>
                    <a:lstStyle/>
                    <a:p>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accent4"/>
                      </a:solidFill>
                      <a:prstDash val="solid"/>
                      <a:round/>
                      <a:headEnd type="none" w="med" len="med"/>
                      <a:tailEnd type="none" w="med" len="med"/>
                    </a:lnL>
                  </a:tcPr>
                </a:tc>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項目</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lnR w="12700" cap="flat" cmpd="sng" algn="ctr">
                      <a:solidFill>
                        <a:schemeClr val="accent4"/>
                      </a:solidFill>
                      <a:prstDash val="solid"/>
                      <a:round/>
                      <a:headEnd type="none" w="med" len="med"/>
                      <a:tailEnd type="none" w="med" len="med"/>
                    </a:lnR>
                  </a:tcPr>
                </a:tc>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内容</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accent4"/>
                      </a:solidFill>
                      <a:prstDash val="solid"/>
                      <a:round/>
                      <a:headEnd type="none" w="med" len="med"/>
                      <a:tailEnd type="none" w="med" len="med"/>
                    </a:lnL>
                  </a:tcPr>
                </a:tc>
              </a:tr>
              <a:tr h="620199">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1</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時限目</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20</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分</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電波を知ろう</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身の回りの電波</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solidFill>
                      <a:schemeClr val="accent4">
                        <a:lumMod val="20000"/>
                        <a:lumOff val="80000"/>
                      </a:schemeClr>
                    </a:solidFill>
                  </a:tcPr>
                </a:tc>
              </a:tr>
              <a:tr h="667020">
                <a:tc vMerge="1">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20</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分</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と</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AM</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について知ろう</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と</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AM</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について、ワイド</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について</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solidFill>
                      <a:schemeClr val="accent4">
                        <a:lumMod val="20000"/>
                        <a:lumOff val="80000"/>
                      </a:schemeClr>
                    </a:solidFill>
                  </a:tcPr>
                </a:tc>
              </a:tr>
              <a:tr h="6863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2</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時限目</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R w="12700" cap="flat" cmpd="sng" algn="ctr">
                      <a:solidFill>
                        <a:schemeClr val="accent4"/>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40</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分</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組み立て</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はんだづけの方法</a:t>
                      </a:r>
                      <a:r>
                        <a:rPr lang="en-US" altLang="ja-JP" sz="18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はんだづけ</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noFill/>
                  </a:tcPr>
                </a:tc>
              </a:tr>
              <a:tr h="6863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3</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時限目</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40</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分</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組み立て</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はんだづけ～組み立て完了</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solidFill>
                      <a:schemeClr val="accent4">
                        <a:lumMod val="20000"/>
                        <a:lumOff val="80000"/>
                      </a:schemeClr>
                    </a:solidFill>
                  </a:tcPr>
                </a:tc>
              </a:tr>
              <a:tr h="649708">
                <a:tc rowSpan="2">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4</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時限目</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R w="12700" cap="flat" cmpd="sng" algn="ctr">
                      <a:solidFill>
                        <a:schemeClr val="accent4"/>
                      </a:solidFill>
                      <a:prstDash val="solid"/>
                      <a:round/>
                      <a:headEnd type="none" w="med" len="med"/>
                      <a:tailEnd type="none" w="med" len="med"/>
                    </a:lnR>
                    <a:solidFill>
                      <a:schemeClr val="bg1"/>
                    </a:solidFill>
                  </a:tcPr>
                </a:tc>
                <a:tc>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10</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分</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動作チェック</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トラブルシューティング</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動作チェックとトラブルシューティング</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solidFill>
                      <a:schemeClr val="bg1"/>
                    </a:solidFill>
                  </a:tcPr>
                </a:tc>
              </a:tr>
              <a:tr h="743171">
                <a:tc vMerge="1">
                  <a:txBody>
                    <a:bodyPr/>
                    <a:lstStyle/>
                    <a:p>
                      <a:endParaRPr kumimoji="1" lang="en-US" altLang="ja-JP" baseline="0"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20</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分</a:t>
                      </a:r>
                      <a:endParaRPr kumimoji="1" lang="en-US" altLang="ja-JP" baseline="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回路や動作の解説</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回路解説</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使用部品の解説</a:t>
                      </a:r>
                      <a:endParaRPr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lnL w="12700" cap="flat" cmpd="sng" algn="ctr">
                      <a:solidFill>
                        <a:schemeClr val="accent4"/>
                      </a:solidFill>
                      <a:prstDash val="solid"/>
                      <a:round/>
                      <a:headEnd type="none" w="med" len="med"/>
                      <a:tailEnd type="none" w="med" len="med"/>
                    </a:lnL>
                    <a:solidFill>
                      <a:schemeClr val="bg1"/>
                    </a:solidFill>
                  </a:tcPr>
                </a:tc>
              </a:tr>
            </a:tbl>
          </a:graphicData>
        </a:graphic>
      </p:graphicFrame>
      <p:grpSp>
        <p:nvGrpSpPr>
          <p:cNvPr id="5" name="グループ化 4"/>
          <p:cNvGrpSpPr/>
          <p:nvPr/>
        </p:nvGrpSpPr>
        <p:grpSpPr>
          <a:xfrm>
            <a:off x="-8757" y="365125"/>
            <a:ext cx="477794" cy="5189823"/>
            <a:chOff x="-8757" y="365125"/>
            <a:chExt cx="477794" cy="5189823"/>
          </a:xfrm>
        </p:grpSpPr>
        <p:sp>
          <p:nvSpPr>
            <p:cNvPr id="6" name="片側の 2 つの角を丸めた四角形 5"/>
            <p:cNvSpPr/>
            <p:nvPr/>
          </p:nvSpPr>
          <p:spPr>
            <a:xfrm rot="5400000">
              <a:off x="-202347" y="1423688"/>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テキスト ボックス 6"/>
            <p:cNvSpPr txBox="1"/>
            <p:nvPr/>
          </p:nvSpPr>
          <p:spPr>
            <a:xfrm rot="16200000">
              <a:off x="-124086" y="1470223"/>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8" name="片側の 2 つの角を丸めた四角形 7"/>
            <p:cNvSpPr/>
            <p:nvPr/>
          </p:nvSpPr>
          <p:spPr>
            <a:xfrm rot="5400000">
              <a:off x="-202347" y="558715"/>
              <a:ext cx="864973" cy="477794"/>
            </a:xfrm>
            <a:prstGeom prst="round2SameRect">
              <a:avLst/>
            </a:prstGeom>
            <a:solidFill>
              <a:srgbClr val="FFC000"/>
            </a:solidFill>
            <a:ln>
              <a:solidFill>
                <a:srgbClr val="FFC000"/>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 name="テキスト ボックス 8"/>
            <p:cNvSpPr txBox="1"/>
            <p:nvPr/>
          </p:nvSpPr>
          <p:spPr>
            <a:xfrm rot="16200000">
              <a:off x="-126403" y="605250"/>
              <a:ext cx="708455" cy="384721"/>
            </a:xfrm>
            <a:prstGeom prst="rect">
              <a:avLst/>
            </a:prstGeom>
            <a:solidFill>
              <a:srgbClr val="FFC000"/>
            </a:solidFill>
            <a:ln>
              <a:solidFill>
                <a:srgbClr val="FFC000"/>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 name="片側の 2 つの角を丸めた四角形 9"/>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1" name="テキスト ボックス 10"/>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12" name="片側の 2 つの角を丸めた四角形 11"/>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テキスト ボックス 12"/>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5" name="片側の 2 つの角を丸めた四角形 14"/>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6" name="片側の 2 つの角を丸めた四角形 15"/>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7" name="テキスト ボックス 16"/>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8" name="テキスト ボックス 17"/>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19" name="図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Tree>
    <p:extLst>
      <p:ext uri="{BB962C8B-B14F-4D97-AF65-F5344CB8AC3E}">
        <p14:creationId xmlns:p14="http://schemas.microsoft.com/office/powerpoint/2010/main" val="3404196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学習内容１</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C000"/>
            </a:solidFill>
          </a:ln>
        </p:spPr>
        <p:style>
          <a:lnRef idx="3">
            <a:schemeClr val="accent5"/>
          </a:lnRef>
          <a:fillRef idx="0">
            <a:schemeClr val="accent5"/>
          </a:fillRef>
          <a:effectRef idx="2">
            <a:schemeClr val="accent5"/>
          </a:effectRef>
          <a:fontRef idx="minor">
            <a:schemeClr val="tx1"/>
          </a:fontRef>
        </p:style>
      </p:cxnSp>
      <p:grpSp>
        <p:nvGrpSpPr>
          <p:cNvPr id="39" name="グループ化 38"/>
          <p:cNvGrpSpPr/>
          <p:nvPr/>
        </p:nvGrpSpPr>
        <p:grpSpPr>
          <a:xfrm>
            <a:off x="-8757" y="365125"/>
            <a:ext cx="477794" cy="5189823"/>
            <a:chOff x="-8757" y="365125"/>
            <a:chExt cx="477794" cy="5189823"/>
          </a:xfrm>
        </p:grpSpPr>
        <p:sp>
          <p:nvSpPr>
            <p:cNvPr id="40" name="片側の 2 つの角を丸めた四角形 3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6" y="1470223"/>
              <a:ext cx="708455" cy="384721"/>
            </a:xfrm>
            <a:prstGeom prst="rect">
              <a:avLst/>
            </a:prstGeom>
            <a:solidFill>
              <a:schemeClr val="bg1">
                <a:lumMod val="85000"/>
              </a:schemeClr>
            </a:solidFill>
            <a:ln>
              <a:solidFill>
                <a:schemeClr val="bg1">
                  <a:lumMod val="85000"/>
                </a:schemeClr>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片側の 2 つの角を丸めた四角形 41"/>
            <p:cNvSpPr/>
            <p:nvPr/>
          </p:nvSpPr>
          <p:spPr>
            <a:xfrm rot="5400000">
              <a:off x="-202347" y="558715"/>
              <a:ext cx="864973" cy="477794"/>
            </a:xfrm>
            <a:prstGeom prst="round2SameRect">
              <a:avLst/>
            </a:prstGeom>
            <a:solidFill>
              <a:srgbClr val="FFC000"/>
            </a:solidFill>
            <a:ln>
              <a:solidFill>
                <a:schemeClr val="accent4"/>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6403" y="605250"/>
              <a:ext cx="708455" cy="384721"/>
            </a:xfrm>
            <a:prstGeom prst="rect">
              <a:avLst/>
            </a:prstGeom>
            <a:solidFill>
              <a:srgbClr val="FFC000"/>
            </a:solidFill>
            <a:ln>
              <a:solidFill>
                <a:schemeClr val="accent4"/>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6" name="片側の 2 つの角を丸めた四角形 45"/>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片側の 2 つの角を丸めた四角形 47"/>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22" name="図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23" name="コンテンツ プレースホルダー 2"/>
          <p:cNvSpPr txBox="1">
            <a:spLocks/>
          </p:cNvSpPr>
          <p:nvPr/>
        </p:nvSpPr>
        <p:spPr>
          <a:xfrm>
            <a:off x="838200" y="1416665"/>
            <a:ext cx="4903022"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①</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身の回りにある電波</a:t>
            </a: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を探してみよう</a:t>
            </a:r>
            <a:endParaRPr lang="en-US" altLang="ja-JP" sz="2000" b="1" dirty="0">
              <a:latin typeface="Meiryo UI" panose="020B0604030504040204" pitchFamily="50" charset="-128"/>
              <a:ea typeface="Meiryo UI" panose="020B0604030504040204" pitchFamily="50" charset="-128"/>
              <a:cs typeface="Meiryo UI" panose="020B0604030504040204" pitchFamily="50" charset="-128"/>
            </a:endParaRPr>
          </a:p>
        </p:txBody>
      </p:sp>
      <p:graphicFrame>
        <p:nvGraphicFramePr>
          <p:cNvPr id="25" name="表 24"/>
          <p:cNvGraphicFramePr>
            <a:graphicFrameLocks noGrp="1"/>
          </p:cNvGraphicFramePr>
          <p:nvPr>
            <p:extLst>
              <p:ext uri="{D42A27DB-BD31-4B8C-83A1-F6EECF244321}">
                <p14:modId xmlns:p14="http://schemas.microsoft.com/office/powerpoint/2010/main" val="2429932920"/>
              </p:ext>
            </p:extLst>
          </p:nvPr>
        </p:nvGraphicFramePr>
        <p:xfrm>
          <a:off x="2019298" y="1768934"/>
          <a:ext cx="7954435" cy="914400"/>
        </p:xfrm>
        <a:graphic>
          <a:graphicData uri="http://schemas.openxmlformats.org/drawingml/2006/table">
            <a:tbl>
              <a:tblPr firstRow="1" bandRow="1">
                <a:tableStyleId>{2D5ABB26-0587-4C30-8999-92F81FD0307C}</a:tableStyleId>
              </a:tblPr>
              <a:tblGrid>
                <a:gridCol w="2245960"/>
                <a:gridCol w="1733287"/>
                <a:gridCol w="1727990"/>
                <a:gridCol w="2247198"/>
              </a:tblGrid>
              <a:tr h="85191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考えられる答え</a:t>
                      </a:r>
                      <a:endParaRPr kumimoji="1" lang="ja-JP" altLang="en-US" sz="1800" b="1" dirty="0" smtClean="0">
                        <a:latin typeface="Meiryo UI" panose="020B0604030504040204" pitchFamily="50" charset="-128"/>
                        <a:ea typeface="Meiryo UI" panose="020B0604030504040204" pitchFamily="50" charset="-128"/>
                        <a:cs typeface="Meiryo UI" panose="020B0604030504040204" pitchFamily="50" charset="-128"/>
                      </a:endParaRPr>
                    </a:p>
                  </a:txBody>
                  <a:tcPr anchor="ctr">
                    <a:noFill/>
                  </a:tcPr>
                </a:tc>
                <a:tc>
                  <a:txBody>
                    <a:bodyPr/>
                    <a:lstStyle/>
                    <a:p>
                      <a:r>
                        <a:rPr kumimoji="1" lang="ja-JP" altLang="en-US" sz="1800" smtClean="0">
                          <a:latin typeface="Meiryo UI" panose="020B0604030504040204" pitchFamily="50" charset="-128"/>
                          <a:ea typeface="Meiryo UI" panose="020B0604030504040204" pitchFamily="50" charset="-128"/>
                          <a:cs typeface="Meiryo UI" panose="020B0604030504040204" pitchFamily="50" charset="-128"/>
                        </a:rPr>
                        <a:t>テレビ</a:t>
                      </a:r>
                      <a:endParaRPr kumimoji="1" lang="en-US" altLang="ja-JP" sz="180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smtClean="0">
                          <a:latin typeface="Meiryo UI" panose="020B0604030504040204" pitchFamily="50" charset="-128"/>
                          <a:ea typeface="Meiryo UI" panose="020B0604030504040204" pitchFamily="50" charset="-128"/>
                          <a:cs typeface="Meiryo UI" panose="020B0604030504040204" pitchFamily="50" charset="-128"/>
                        </a:rPr>
                        <a:t>ラジオ</a:t>
                      </a:r>
                      <a:endParaRPr kumimoji="1" lang="en-US" altLang="ja-JP" sz="180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smtClean="0">
                          <a:latin typeface="Meiryo UI" panose="020B0604030504040204" pitchFamily="50" charset="-128"/>
                          <a:ea typeface="Meiryo UI" panose="020B0604030504040204" pitchFamily="50" charset="-128"/>
                          <a:cs typeface="Meiryo UI" panose="020B0604030504040204" pitchFamily="50" charset="-128"/>
                        </a:rPr>
                        <a:t>スマートホン</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4">
                        <a:lumMod val="20000"/>
                        <a:lumOff val="80000"/>
                      </a:schemeClr>
                    </a:solidFill>
                  </a:tcPr>
                </a:tc>
                <a:tc>
                  <a:txBody>
                    <a:bodyPr/>
                    <a:lstStyle/>
                    <a:p>
                      <a:r>
                        <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rPr>
                        <a:t>IC</a:t>
                      </a:r>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カード</a:t>
                      </a:r>
                      <a:endParaRPr kumimoji="1" lang="en-US" altLang="ja-JP" sz="18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en-US" altLang="ja-JP" sz="1800" b="0" dirty="0" err="1" smtClean="0">
                          <a:latin typeface="Meiryo UI" panose="020B0604030504040204" pitchFamily="50" charset="-128"/>
                          <a:ea typeface="Meiryo UI" panose="020B0604030504040204" pitchFamily="50" charset="-128"/>
                          <a:cs typeface="Meiryo UI" panose="020B0604030504040204" pitchFamily="50" charset="-128"/>
                        </a:rPr>
                        <a:t>WiFi</a:t>
                      </a:r>
                      <a:endPar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トランシーバー</a:t>
                      </a:r>
                      <a:endPar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endParaRPr>
                    </a:p>
                  </a:txBody>
                  <a:tcPr>
                    <a:solidFill>
                      <a:schemeClr val="accent4">
                        <a:lumMod val="20000"/>
                        <a:lumOff val="8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電子レンジ</a:t>
                      </a:r>
                      <a:endPar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800" b="0" dirty="0" smtClean="0">
                          <a:latin typeface="Meiryo UI" panose="020B0604030504040204" pitchFamily="50" charset="-128"/>
                          <a:ea typeface="Meiryo UI" panose="020B0604030504040204" pitchFamily="50" charset="-128"/>
                          <a:cs typeface="Meiryo UI" panose="020B0604030504040204" pitchFamily="50" charset="-128"/>
                        </a:rPr>
                        <a:t>GPS</a:t>
                      </a:r>
                    </a:p>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1800" b="0" dirty="0" smtClean="0">
                          <a:latin typeface="Meiryo UI" panose="020B0604030504040204" pitchFamily="50" charset="-128"/>
                          <a:ea typeface="Meiryo UI" panose="020B0604030504040204" pitchFamily="50" charset="-128"/>
                          <a:cs typeface="Meiryo UI" panose="020B0604030504040204" pitchFamily="50" charset="-128"/>
                        </a:rPr>
                        <a:t>電波時計</a:t>
                      </a:r>
                    </a:p>
                  </a:txBody>
                  <a:tcPr>
                    <a:solidFill>
                      <a:schemeClr val="accent4">
                        <a:lumMod val="20000"/>
                        <a:lumOff val="80000"/>
                      </a:schemeClr>
                    </a:solidFill>
                  </a:tcPr>
                </a:tc>
              </a:tr>
            </a:tbl>
          </a:graphicData>
        </a:graphic>
      </p:graphicFrame>
      <p:sp>
        <p:nvSpPr>
          <p:cNvPr id="27" name="コンテンツ プレースホルダー 2"/>
          <p:cNvSpPr txBox="1">
            <a:spLocks/>
          </p:cNvSpPr>
          <p:nvPr/>
        </p:nvSpPr>
        <p:spPr>
          <a:xfrm>
            <a:off x="1236207" y="2864040"/>
            <a:ext cx="7385137" cy="34384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r>
              <a:rPr lang="ja-JP" altLang="en-US" sz="1800" dirty="0" smtClean="0">
                <a:latin typeface="Meiryo UI" panose="020B0604030504040204" pitchFamily="50" charset="-128"/>
                <a:ea typeface="Meiryo UI" panose="020B0604030504040204" pitchFamily="50" charset="-128"/>
                <a:cs typeface="Meiryo UI" panose="020B0604030504040204" pitchFamily="50" charset="-128"/>
              </a:rPr>
              <a:t>電波</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を含む電磁波は、生活の中で多く使われており、利便性向上に欠かせないものになっていることを知る</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1" name="コンテンツ プレースホルダー 2"/>
          <p:cNvSpPr txBox="1">
            <a:spLocks/>
          </p:cNvSpPr>
          <p:nvPr/>
        </p:nvSpPr>
        <p:spPr>
          <a:xfrm>
            <a:off x="838200" y="3673258"/>
            <a:ext cx="7818837" cy="36267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nSpc>
                <a:spcPct val="100000"/>
              </a:lnSpc>
              <a:spcBef>
                <a:spcPts val="0"/>
              </a:spcBef>
              <a:buNone/>
              <a:defRPr/>
            </a:pP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②電波の種類を</a:t>
            </a:r>
            <a:r>
              <a:rPr lang="ja-JP" altLang="en-US" sz="2000" b="1" dirty="0">
                <a:latin typeface="Meiryo UI" panose="020B0604030504040204" pitchFamily="50" charset="-128"/>
                <a:ea typeface="Meiryo UI" panose="020B0604030504040204" pitchFamily="50" charset="-128"/>
                <a:cs typeface="Meiryo UI" panose="020B0604030504040204" pitchFamily="50" charset="-128"/>
              </a:rPr>
              <a:t>知る</a:t>
            </a:r>
          </a:p>
        </p:txBody>
      </p:sp>
      <p:sp>
        <p:nvSpPr>
          <p:cNvPr id="33" name="コンテンツ プレースホルダー 2"/>
          <p:cNvSpPr txBox="1">
            <a:spLocks/>
          </p:cNvSpPr>
          <p:nvPr/>
        </p:nvSpPr>
        <p:spPr>
          <a:xfrm>
            <a:off x="1236207" y="4184852"/>
            <a:ext cx="7488693" cy="36455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defRPr/>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電波が電磁波の一種であることを知り、電磁波の基本的な特徴などを知る</a:t>
            </a:r>
          </a:p>
        </p:txBody>
      </p:sp>
    </p:spTree>
    <p:extLst>
      <p:ext uri="{BB962C8B-B14F-4D97-AF65-F5344CB8AC3E}">
        <p14:creationId xmlns:p14="http://schemas.microsoft.com/office/powerpoint/2010/main" val="37777013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図 4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79851" y="4205958"/>
            <a:ext cx="818195" cy="1543262"/>
          </a:xfrm>
          <a:prstGeom prst="rect">
            <a:avLst/>
          </a:prstGeom>
        </p:spPr>
      </p:pic>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調べてみよう</a:t>
            </a:r>
            <a:endParaRPr lang="ja-JP" altLang="en-US" dirty="0">
              <a:latin typeface="+mj-ea"/>
              <a:cs typeface="Meiryo UI" panose="020B0604030504040204" pitchFamily="50" charset="-128"/>
            </a:endParaRPr>
          </a:p>
        </p:txBody>
      </p:sp>
      <p:cxnSp>
        <p:nvCxnSpPr>
          <p:cNvPr id="3" name="直線コネクタ 2"/>
          <p:cNvCxnSpPr/>
          <p:nvPr/>
        </p:nvCxnSpPr>
        <p:spPr>
          <a:xfrm>
            <a:off x="838200" y="1244386"/>
            <a:ext cx="10515600" cy="0"/>
          </a:xfrm>
          <a:prstGeom prst="line">
            <a:avLst/>
          </a:prstGeom>
          <a:ln w="120650" cmpd="thickThin">
            <a:solidFill>
              <a:schemeClr val="accent6"/>
            </a:solidFill>
          </a:ln>
        </p:spPr>
        <p:style>
          <a:lnRef idx="3">
            <a:schemeClr val="accent5"/>
          </a:lnRef>
          <a:fillRef idx="0">
            <a:schemeClr val="accent5"/>
          </a:fillRef>
          <a:effectRef idx="2">
            <a:schemeClr val="accent5"/>
          </a:effectRef>
          <a:fontRef idx="minor">
            <a:schemeClr val="tx1"/>
          </a:fontRef>
        </p:style>
      </p:cxnSp>
      <p:sp>
        <p:nvSpPr>
          <p:cNvPr id="10" name="コンテンツ プレースホルダー 2"/>
          <p:cNvSpPr txBox="1">
            <a:spLocks/>
          </p:cNvSpPr>
          <p:nvPr/>
        </p:nvSpPr>
        <p:spPr>
          <a:xfrm>
            <a:off x="723191" y="4675741"/>
            <a:ext cx="1153369"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ラジオ放送</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3" name="星 5 12"/>
          <p:cNvSpPr/>
          <p:nvPr/>
        </p:nvSpPr>
        <p:spPr>
          <a:xfrm>
            <a:off x="8598137" y="1524374"/>
            <a:ext cx="126302" cy="109828"/>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下矢印 4"/>
          <p:cNvSpPr/>
          <p:nvPr/>
        </p:nvSpPr>
        <p:spPr>
          <a:xfrm rot="10800000">
            <a:off x="2302931" y="2096726"/>
            <a:ext cx="6140322" cy="3796072"/>
          </a:xfrm>
          <a:prstGeom prst="downArrow">
            <a:avLst>
              <a:gd name="adj1" fmla="val 80927"/>
              <a:gd name="adj2" fmla="val 50000"/>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図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5767" y="3603854"/>
            <a:ext cx="476394" cy="1071887"/>
          </a:xfrm>
          <a:prstGeom prst="rect">
            <a:avLst/>
          </a:prstGeom>
        </p:spPr>
      </p:pic>
      <p:pic>
        <p:nvPicPr>
          <p:cNvPr id="7" name="図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303359">
            <a:off x="9395069" y="1764620"/>
            <a:ext cx="1541172" cy="593766"/>
          </a:xfrm>
          <a:prstGeom prst="rect">
            <a:avLst/>
          </a:prstGeom>
        </p:spPr>
      </p:pic>
      <p:pic>
        <p:nvPicPr>
          <p:cNvPr id="20" name="図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33515" y="1809270"/>
            <a:ext cx="577394" cy="1646187"/>
          </a:xfrm>
          <a:prstGeom prst="rect">
            <a:avLst/>
          </a:prstGeom>
        </p:spPr>
      </p:pic>
      <p:pic>
        <p:nvPicPr>
          <p:cNvPr id="22" name="図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88849" y="3421274"/>
            <a:ext cx="885985" cy="683050"/>
          </a:xfrm>
          <a:prstGeom prst="rect">
            <a:avLst/>
          </a:prstGeom>
        </p:spPr>
      </p:pic>
      <p:pic>
        <p:nvPicPr>
          <p:cNvPr id="23" name="図 2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81664" y="4715918"/>
            <a:ext cx="306952" cy="523214"/>
          </a:xfrm>
          <a:prstGeom prst="rect">
            <a:avLst/>
          </a:prstGeom>
        </p:spPr>
      </p:pic>
      <p:pic>
        <p:nvPicPr>
          <p:cNvPr id="24" name="図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22445" y="3168966"/>
            <a:ext cx="742950" cy="838200"/>
          </a:xfrm>
          <a:prstGeom prst="rect">
            <a:avLst/>
          </a:prstGeom>
        </p:spPr>
      </p:pic>
      <p:pic>
        <p:nvPicPr>
          <p:cNvPr id="25" name="図 2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952412" y="2864952"/>
            <a:ext cx="1291449" cy="616968"/>
          </a:xfrm>
          <a:prstGeom prst="rect">
            <a:avLst/>
          </a:prstGeom>
        </p:spPr>
      </p:pic>
      <p:pic>
        <p:nvPicPr>
          <p:cNvPr id="28" name="図 2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63079" y="4765385"/>
            <a:ext cx="232335" cy="396026"/>
          </a:xfrm>
          <a:prstGeom prst="rect">
            <a:avLst/>
          </a:prstGeom>
        </p:spPr>
      </p:pic>
      <p:pic>
        <p:nvPicPr>
          <p:cNvPr id="29" name="図 2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536599" y="4524259"/>
            <a:ext cx="571500" cy="1019175"/>
          </a:xfrm>
          <a:prstGeom prst="rect">
            <a:avLst/>
          </a:prstGeom>
        </p:spPr>
      </p:pic>
      <p:sp>
        <p:nvSpPr>
          <p:cNvPr id="31" name="星 5 30"/>
          <p:cNvSpPr/>
          <p:nvPr/>
        </p:nvSpPr>
        <p:spPr>
          <a:xfrm>
            <a:off x="8987717" y="1506105"/>
            <a:ext cx="126302" cy="109828"/>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星 5 31"/>
          <p:cNvSpPr/>
          <p:nvPr/>
        </p:nvSpPr>
        <p:spPr>
          <a:xfrm>
            <a:off x="8882186" y="1778200"/>
            <a:ext cx="126302" cy="109828"/>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星 5 32"/>
          <p:cNvSpPr/>
          <p:nvPr/>
        </p:nvSpPr>
        <p:spPr>
          <a:xfrm>
            <a:off x="10620305" y="1472477"/>
            <a:ext cx="126302" cy="109828"/>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台形 35"/>
          <p:cNvSpPr/>
          <p:nvPr/>
        </p:nvSpPr>
        <p:spPr>
          <a:xfrm rot="19702087">
            <a:off x="3987185" y="2725240"/>
            <a:ext cx="226529" cy="148523"/>
          </a:xfrm>
          <a:prstGeom prst="trapezoid">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パイ 36"/>
          <p:cNvSpPr/>
          <p:nvPr/>
        </p:nvSpPr>
        <p:spPr>
          <a:xfrm rot="1794817">
            <a:off x="3864309" y="2613741"/>
            <a:ext cx="126764" cy="130919"/>
          </a:xfrm>
          <a:prstGeom prst="pie">
            <a:avLst>
              <a:gd name="adj1" fmla="val 5302274"/>
              <a:gd name="adj2" fmla="val 16200000"/>
            </a:avLst>
          </a:prstGeom>
          <a:solidFill>
            <a:schemeClr val="bg1">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pic>
        <p:nvPicPr>
          <p:cNvPr id="38" name="図 37"/>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rot="18556326">
            <a:off x="9791221" y="2210344"/>
            <a:ext cx="227795" cy="356581"/>
          </a:xfrm>
          <a:prstGeom prst="rect">
            <a:avLst/>
          </a:prstGeom>
        </p:spPr>
      </p:pic>
      <p:pic>
        <p:nvPicPr>
          <p:cNvPr id="41" name="図 40"/>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rot="10800000">
            <a:off x="2344175" y="1946582"/>
            <a:ext cx="227795" cy="356581"/>
          </a:xfrm>
          <a:prstGeom prst="rect">
            <a:avLst/>
          </a:prstGeom>
        </p:spPr>
      </p:pic>
      <p:pic>
        <p:nvPicPr>
          <p:cNvPr id="42" name="図 41"/>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1842175" y="1942803"/>
            <a:ext cx="227795" cy="356581"/>
          </a:xfrm>
          <a:prstGeom prst="rect">
            <a:avLst/>
          </a:prstGeom>
        </p:spPr>
      </p:pic>
      <p:pic>
        <p:nvPicPr>
          <p:cNvPr id="43" name="図 42"/>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rot="9720617">
            <a:off x="4381716" y="4531616"/>
            <a:ext cx="227795" cy="356581"/>
          </a:xfrm>
          <a:prstGeom prst="rect">
            <a:avLst/>
          </a:prstGeom>
        </p:spPr>
      </p:pic>
      <p:pic>
        <p:nvPicPr>
          <p:cNvPr id="44" name="図 43"/>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rot="1833232">
            <a:off x="8871404" y="4596992"/>
            <a:ext cx="227795" cy="356581"/>
          </a:xfrm>
          <a:prstGeom prst="rect">
            <a:avLst/>
          </a:prstGeom>
        </p:spPr>
      </p:pic>
      <p:pic>
        <p:nvPicPr>
          <p:cNvPr id="45" name="図 44"/>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rot="1406003">
            <a:off x="10398195" y="4776964"/>
            <a:ext cx="227795" cy="356581"/>
          </a:xfrm>
          <a:prstGeom prst="rect">
            <a:avLst/>
          </a:prstGeom>
        </p:spPr>
      </p:pic>
      <p:pic>
        <p:nvPicPr>
          <p:cNvPr id="46" name="図 45"/>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981383" y="4435187"/>
            <a:ext cx="979429" cy="603789"/>
          </a:xfrm>
          <a:prstGeom prst="rect">
            <a:avLst/>
          </a:prstGeom>
        </p:spPr>
      </p:pic>
      <p:sp>
        <p:nvSpPr>
          <p:cNvPr id="47" name="直方体 46"/>
          <p:cNvSpPr/>
          <p:nvPr/>
        </p:nvSpPr>
        <p:spPr>
          <a:xfrm>
            <a:off x="10620305" y="4977589"/>
            <a:ext cx="851023" cy="633414"/>
          </a:xfrm>
          <a:prstGeom prst="cube">
            <a:avLst>
              <a:gd name="adj" fmla="val 12522"/>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直方体 29"/>
          <p:cNvSpPr/>
          <p:nvPr/>
        </p:nvSpPr>
        <p:spPr>
          <a:xfrm>
            <a:off x="10403879" y="5204298"/>
            <a:ext cx="851023" cy="633414"/>
          </a:xfrm>
          <a:prstGeom prst="cube">
            <a:avLst>
              <a:gd name="adj" fmla="val 12522"/>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角丸四角形 47"/>
          <p:cNvSpPr/>
          <p:nvPr/>
        </p:nvSpPr>
        <p:spPr>
          <a:xfrm rot="2310321">
            <a:off x="10172742" y="4814837"/>
            <a:ext cx="109543" cy="222981"/>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0" name="図 49"/>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rot="10800000">
            <a:off x="1403869" y="3481920"/>
            <a:ext cx="227795" cy="356581"/>
          </a:xfrm>
          <a:prstGeom prst="rect">
            <a:avLst/>
          </a:prstGeom>
        </p:spPr>
      </p:pic>
      <p:pic>
        <p:nvPicPr>
          <p:cNvPr id="51" name="図 50"/>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a:off x="901869" y="3478141"/>
            <a:ext cx="227795" cy="356581"/>
          </a:xfrm>
          <a:prstGeom prst="rect">
            <a:avLst/>
          </a:prstGeom>
        </p:spPr>
      </p:pic>
      <p:sp>
        <p:nvSpPr>
          <p:cNvPr id="35" name="弦 34"/>
          <p:cNvSpPr/>
          <p:nvPr/>
        </p:nvSpPr>
        <p:spPr>
          <a:xfrm rot="15170722">
            <a:off x="3758159" y="2484907"/>
            <a:ext cx="349915" cy="387190"/>
          </a:xfrm>
          <a:prstGeom prst="chord">
            <a:avLst>
              <a:gd name="adj1" fmla="val 2700000"/>
              <a:gd name="adj2" fmla="val 13669228"/>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星 5 51"/>
          <p:cNvSpPr/>
          <p:nvPr/>
        </p:nvSpPr>
        <p:spPr>
          <a:xfrm>
            <a:off x="10919514" y="1689259"/>
            <a:ext cx="126302" cy="109828"/>
          </a:xfrm>
          <a:prstGeom prst="star5">
            <a:avLst/>
          </a:prstGeom>
          <a:solidFill>
            <a:srgbClr val="C9B5C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6" name="グループ化 55"/>
          <p:cNvGrpSpPr/>
          <p:nvPr/>
        </p:nvGrpSpPr>
        <p:grpSpPr>
          <a:xfrm>
            <a:off x="3361363" y="3602160"/>
            <a:ext cx="473450" cy="704925"/>
            <a:chOff x="3147497" y="3532641"/>
            <a:chExt cx="473450" cy="704925"/>
          </a:xfrm>
        </p:grpSpPr>
        <p:pic>
          <p:nvPicPr>
            <p:cNvPr id="53" name="図 52"/>
            <p:cNvPicPr>
              <a:picLocks noChangeAspect="1"/>
            </p:cNvPicPr>
            <p:nvPr/>
          </p:nvPicPr>
          <p:blipFill rotWithShape="1">
            <a:blip r:embed="rId13" cstate="print">
              <a:extLst>
                <a:ext uri="{28A0092B-C50C-407E-A947-70E740481C1C}">
                  <a14:useLocalDpi xmlns:a14="http://schemas.microsoft.com/office/drawing/2010/main" val="0"/>
                </a:ext>
              </a:extLst>
            </a:blip>
            <a:srcRect l="22822" t="14942" r="22472" b="23927"/>
            <a:stretch/>
          </p:blipFill>
          <p:spPr>
            <a:xfrm>
              <a:off x="3147497" y="3883404"/>
              <a:ext cx="473450" cy="354162"/>
            </a:xfrm>
            <a:prstGeom prst="rect">
              <a:avLst/>
            </a:prstGeom>
          </p:spPr>
        </p:pic>
        <p:cxnSp>
          <p:nvCxnSpPr>
            <p:cNvPr id="55" name="直線コネクタ 54"/>
            <p:cNvCxnSpPr/>
            <p:nvPr/>
          </p:nvCxnSpPr>
          <p:spPr>
            <a:xfrm flipV="1">
              <a:off x="3563333" y="3532641"/>
              <a:ext cx="0" cy="411921"/>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grpSp>
      <p:pic>
        <p:nvPicPr>
          <p:cNvPr id="58" name="図 57"/>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763444" y="4731212"/>
            <a:ext cx="685503" cy="511011"/>
          </a:xfrm>
          <a:prstGeom prst="rect">
            <a:avLst/>
          </a:prstGeom>
        </p:spPr>
      </p:pic>
      <p:pic>
        <p:nvPicPr>
          <p:cNvPr id="59" name="図 58"/>
          <p:cNvPicPr>
            <a:picLocks noChangeAspect="1"/>
          </p:cNvPicPr>
          <p:nvPr/>
        </p:nvPicPr>
        <p:blipFill rotWithShape="1">
          <a:blip r:embed="rId11" cstate="print">
            <a:extLst>
              <a:ext uri="{28A0092B-C50C-407E-A947-70E740481C1C}">
                <a14:useLocalDpi xmlns:a14="http://schemas.microsoft.com/office/drawing/2010/main" val="0"/>
              </a:ext>
            </a:extLst>
          </a:blip>
          <a:srcRect/>
          <a:stretch/>
        </p:blipFill>
        <p:spPr>
          <a:xfrm rot="5208390">
            <a:off x="7009351" y="4393653"/>
            <a:ext cx="227795" cy="356581"/>
          </a:xfrm>
          <a:prstGeom prst="rect">
            <a:avLst/>
          </a:prstGeom>
        </p:spPr>
      </p:pic>
      <p:grpSp>
        <p:nvGrpSpPr>
          <p:cNvPr id="63" name="グループ化 62"/>
          <p:cNvGrpSpPr/>
          <p:nvPr/>
        </p:nvGrpSpPr>
        <p:grpSpPr>
          <a:xfrm>
            <a:off x="5085753" y="2611599"/>
            <a:ext cx="596971" cy="403201"/>
            <a:chOff x="4791789" y="3189154"/>
            <a:chExt cx="596971" cy="403201"/>
          </a:xfrm>
        </p:grpSpPr>
        <p:sp>
          <p:nvSpPr>
            <p:cNvPr id="60" name="円/楕円 59"/>
            <p:cNvSpPr/>
            <p:nvPr/>
          </p:nvSpPr>
          <p:spPr>
            <a:xfrm>
              <a:off x="4800335" y="3189154"/>
              <a:ext cx="561173" cy="403201"/>
            </a:xfrm>
            <a:prstGeom prst="ellipse">
              <a:avLst/>
            </a:prstGeom>
            <a:noFill/>
            <a:ln w="22225" cmpd="dbl">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テキスト ボックス 61"/>
            <p:cNvSpPr txBox="1"/>
            <p:nvPr/>
          </p:nvSpPr>
          <p:spPr>
            <a:xfrm>
              <a:off x="4791789" y="3274492"/>
              <a:ext cx="596971" cy="213523"/>
            </a:xfrm>
            <a:prstGeom prst="rect">
              <a:avLst/>
            </a:prstGeom>
          </p:spPr>
          <p:txBody>
            <a:bodyPr wrap="none" rtlCol="0">
              <a:noAutofit/>
            </a:bodyPr>
            <a:lstStyle/>
            <a:p>
              <a:pPr marL="0" indent="0">
                <a:buFont typeface="Arial" panose="020B0604020202020204" pitchFamily="34" charset="0"/>
                <a:buNone/>
              </a:pPr>
              <a:r>
                <a:rPr kumimoji="1" lang="en-US" altLang="ja-JP" sz="1000" dirty="0" smtClean="0">
                  <a:latin typeface="Antique Olive Compact" panose="020B0904030504030204" pitchFamily="34" charset="0"/>
                  <a:ea typeface="Meiryo UI" panose="020B0604030504040204" pitchFamily="50" charset="-128"/>
                  <a:cs typeface="Meiryo UI" panose="020B0604030504040204" pitchFamily="50" charset="-128"/>
                </a:rPr>
                <a:t>12:34</a:t>
              </a:r>
              <a:endParaRPr kumimoji="1" lang="ja-JP" altLang="en-US" sz="1000" dirty="0" smtClean="0">
                <a:latin typeface="Antique Olive Compact" panose="020B0904030504030204" pitchFamily="34" charset="0"/>
                <a:ea typeface="Meiryo UI" panose="020B0604030504040204" pitchFamily="50" charset="-128"/>
                <a:cs typeface="Meiryo UI" panose="020B0604030504040204" pitchFamily="50" charset="-128"/>
              </a:endParaRPr>
            </a:p>
          </p:txBody>
        </p:sp>
      </p:grpSp>
      <p:sp>
        <p:nvSpPr>
          <p:cNvPr id="65" name="コンテンツ プレースホルダー 2"/>
          <p:cNvSpPr txBox="1">
            <a:spLocks/>
          </p:cNvSpPr>
          <p:nvPr/>
        </p:nvSpPr>
        <p:spPr>
          <a:xfrm>
            <a:off x="1157066" y="1853327"/>
            <a:ext cx="817834" cy="535531"/>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テレビ放送</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6" name="コンテンツ プレースホルダー 2"/>
          <p:cNvSpPr txBox="1">
            <a:spLocks/>
          </p:cNvSpPr>
          <p:nvPr/>
        </p:nvSpPr>
        <p:spPr>
          <a:xfrm>
            <a:off x="4916726" y="3034860"/>
            <a:ext cx="111672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電波時計</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7" name="コンテンツ プレースホルダー 2"/>
          <p:cNvSpPr txBox="1">
            <a:spLocks/>
          </p:cNvSpPr>
          <p:nvPr/>
        </p:nvSpPr>
        <p:spPr>
          <a:xfrm>
            <a:off x="3365578" y="5546403"/>
            <a:ext cx="121405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スマートホン</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8" name="コンテンツ プレースホルダー 2"/>
          <p:cNvSpPr txBox="1">
            <a:spLocks/>
          </p:cNvSpPr>
          <p:nvPr/>
        </p:nvSpPr>
        <p:spPr>
          <a:xfrm>
            <a:off x="8429260" y="5186440"/>
            <a:ext cx="121405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スマートホン</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69" name="コンテンツ プレースホルダー 2"/>
          <p:cNvSpPr txBox="1">
            <a:spLocks/>
          </p:cNvSpPr>
          <p:nvPr/>
        </p:nvSpPr>
        <p:spPr>
          <a:xfrm>
            <a:off x="10258599" y="4315862"/>
            <a:ext cx="121405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IC</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カード</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0" name="コンテンツ プレースホルダー 2"/>
          <p:cNvSpPr txBox="1">
            <a:spLocks/>
          </p:cNvSpPr>
          <p:nvPr/>
        </p:nvSpPr>
        <p:spPr>
          <a:xfrm>
            <a:off x="9905118" y="2623158"/>
            <a:ext cx="121405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GPS</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衛星</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1" name="コンテンツ プレースホルダー 2"/>
          <p:cNvSpPr txBox="1">
            <a:spLocks/>
          </p:cNvSpPr>
          <p:nvPr/>
        </p:nvSpPr>
        <p:spPr>
          <a:xfrm>
            <a:off x="8248681" y="2460679"/>
            <a:ext cx="121405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カーナビ</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2" name="コンテンツ プレースホルダー 2"/>
          <p:cNvSpPr txBox="1">
            <a:spLocks/>
          </p:cNvSpPr>
          <p:nvPr/>
        </p:nvSpPr>
        <p:spPr>
          <a:xfrm>
            <a:off x="6727851" y="5294296"/>
            <a:ext cx="121405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パソコン</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3" name="コンテンツ プレースホルダー 2"/>
          <p:cNvSpPr txBox="1">
            <a:spLocks/>
          </p:cNvSpPr>
          <p:nvPr/>
        </p:nvSpPr>
        <p:spPr>
          <a:xfrm>
            <a:off x="5242506" y="3579553"/>
            <a:ext cx="121405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テレビ</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4" name="コンテンツ プレースホルダー 2"/>
          <p:cNvSpPr txBox="1">
            <a:spLocks/>
          </p:cNvSpPr>
          <p:nvPr/>
        </p:nvSpPr>
        <p:spPr>
          <a:xfrm>
            <a:off x="4908387" y="5085257"/>
            <a:ext cx="121405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電子レンジ</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5" name="コンテンツ プレースホルダー 2"/>
          <p:cNvSpPr txBox="1">
            <a:spLocks/>
          </p:cNvSpPr>
          <p:nvPr/>
        </p:nvSpPr>
        <p:spPr>
          <a:xfrm>
            <a:off x="6650143" y="3577030"/>
            <a:ext cx="1214058"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ルーター</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6" name="コンテンツ プレースホルダー 2"/>
          <p:cNvSpPr txBox="1">
            <a:spLocks/>
          </p:cNvSpPr>
          <p:nvPr/>
        </p:nvSpPr>
        <p:spPr>
          <a:xfrm>
            <a:off x="2881126" y="3705761"/>
            <a:ext cx="817834" cy="313932"/>
          </a:xfrm>
          <a:prstGeom prst="rect">
            <a:avLst/>
          </a:prstGeom>
        </p:spPr>
        <p:txBody>
          <a:bodyPr>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ラジオ</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コンテンツ プレースホルダー 2"/>
          <p:cNvSpPr txBox="1">
            <a:spLocks/>
          </p:cNvSpPr>
          <p:nvPr/>
        </p:nvSpPr>
        <p:spPr>
          <a:xfrm>
            <a:off x="3438426" y="2103517"/>
            <a:ext cx="1116724" cy="3139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アンテナ</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78" name="コンテンツ プレースホルダー 2"/>
          <p:cNvSpPr txBox="1">
            <a:spLocks/>
          </p:cNvSpPr>
          <p:nvPr/>
        </p:nvSpPr>
        <p:spPr>
          <a:xfrm>
            <a:off x="838200" y="1416665"/>
            <a:ext cx="6477000"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①身の回りにある電波を探してみよう。</a:t>
            </a:r>
            <a:endParaRPr lang="en-US" altLang="ja-JP" sz="2000" b="1"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8" name="直線コネクタ 7"/>
          <p:cNvCxnSpPr/>
          <p:nvPr/>
        </p:nvCxnSpPr>
        <p:spPr>
          <a:xfrm>
            <a:off x="7941909" y="3498019"/>
            <a:ext cx="2076734" cy="0"/>
          </a:xfrm>
          <a:prstGeom prst="line">
            <a:avLst/>
          </a:prstGeom>
          <a:ln w="38100" cmpd="thickThi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35247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調べてみよう</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chemeClr val="accent6"/>
            </a:solidFill>
          </a:ln>
        </p:spPr>
        <p:style>
          <a:lnRef idx="3">
            <a:schemeClr val="accent5"/>
          </a:lnRef>
          <a:fillRef idx="0">
            <a:schemeClr val="accent5"/>
          </a:fillRef>
          <a:effectRef idx="2">
            <a:schemeClr val="accent5"/>
          </a:effectRef>
          <a:fontRef idx="minor">
            <a:schemeClr val="tx1"/>
          </a:fontRef>
        </p:style>
      </p:cxnSp>
      <p:grpSp>
        <p:nvGrpSpPr>
          <p:cNvPr id="39" name="グループ化 38"/>
          <p:cNvGrpSpPr/>
          <p:nvPr/>
        </p:nvGrpSpPr>
        <p:grpSpPr>
          <a:xfrm>
            <a:off x="-8757" y="365125"/>
            <a:ext cx="477794" cy="5189823"/>
            <a:chOff x="-8757" y="365125"/>
            <a:chExt cx="477794" cy="5189823"/>
          </a:xfrm>
        </p:grpSpPr>
        <p:sp>
          <p:nvSpPr>
            <p:cNvPr id="40" name="片側の 2 つの角を丸めた四角形 39"/>
            <p:cNvSpPr/>
            <p:nvPr/>
          </p:nvSpPr>
          <p:spPr>
            <a:xfrm rot="5400000">
              <a:off x="-202347" y="1423688"/>
              <a:ext cx="864973" cy="477794"/>
            </a:xfrm>
            <a:prstGeom prst="round2SameRect">
              <a:avLst/>
            </a:prstGeom>
            <a:solidFill>
              <a:schemeClr val="accent6"/>
            </a:solidFill>
            <a:ln>
              <a:solidFill>
                <a:schemeClr val="accent6"/>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6" y="1470223"/>
              <a:ext cx="708455" cy="384721"/>
            </a:xfrm>
            <a:prstGeom prst="rect">
              <a:avLst/>
            </a:prstGeom>
            <a:solidFill>
              <a:schemeClr val="accent6"/>
            </a:solidFill>
            <a:ln>
              <a:solidFill>
                <a:schemeClr val="accent6"/>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片側の 2 つの角を丸めた四角形 41"/>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6" name="片側の 2 つの角を丸めた四角形 45"/>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片側の 2 つの角を丸めた四角形 47"/>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graphicFrame>
        <p:nvGraphicFramePr>
          <p:cNvPr id="23" name="表 22"/>
          <p:cNvGraphicFramePr>
            <a:graphicFrameLocks noGrp="1"/>
          </p:cNvGraphicFramePr>
          <p:nvPr>
            <p:extLst>
              <p:ext uri="{D42A27DB-BD31-4B8C-83A1-F6EECF244321}">
                <p14:modId xmlns:p14="http://schemas.microsoft.com/office/powerpoint/2010/main" val="3141272028"/>
              </p:ext>
            </p:extLst>
          </p:nvPr>
        </p:nvGraphicFramePr>
        <p:xfrm>
          <a:off x="1462213" y="1863550"/>
          <a:ext cx="9267573" cy="4036303"/>
        </p:xfrm>
        <a:graphic>
          <a:graphicData uri="http://schemas.openxmlformats.org/drawingml/2006/table">
            <a:tbl>
              <a:tblPr firstRow="1" bandRow="1">
                <a:tableStyleId>{93296810-A885-4BE3-A3E7-6D5BEEA58F35}</a:tableStyleId>
              </a:tblPr>
              <a:tblGrid>
                <a:gridCol w="2847723"/>
                <a:gridCol w="6419850"/>
              </a:tblGrid>
              <a:tr h="378703">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使われている場所、製品</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電波の役割</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255371">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ラジオ放送（</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AM/FM)</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800" dirty="0" smtClean="0">
                          <a:latin typeface="Meiryo UI" panose="020B0604030504040204" pitchFamily="50" charset="-128"/>
                          <a:ea typeface="Meiryo UI" panose="020B0604030504040204" pitchFamily="50" charset="-128"/>
                          <a:cs typeface="Meiryo UI" panose="020B0604030504040204" pitchFamily="50" charset="-128"/>
                        </a:rPr>
                        <a:t>音声信号を送る</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tc>
              </a:tr>
              <a:tr h="235601">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テレビ放送</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音声</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画像</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番組データなどを送る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207592">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スマートホン（通話）</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音声信号を送受信する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207592">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スマートホン（データ）</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文字や画像、音楽のデータを送受信する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171346">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パソコン</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文字や画像、音楽のデータを送受信する</a:t>
                      </a:r>
                    </a:p>
                  </a:txBody>
                  <a:tcPr/>
                </a:tc>
              </a:tr>
              <a:tr h="209240">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カーナビゲーション</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位置情報や地図データを送る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222420">
                <a:tc>
                  <a:txBody>
                    <a:bodyPr/>
                    <a:lstStyle/>
                    <a:p>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IC</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カード</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（例：交通系カード）</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乗車</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降車情報や、金額情報を送受信する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194411">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トランシーバー</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音声信号を送受信する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240543">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電子レンジ</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物を温める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r h="240543">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電波時計</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日付</a:t>
                      </a:r>
                      <a:r>
                        <a:rPr kumimoji="1" lang="en-US" altLang="ja-JP"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dirty="0" smtClean="0">
                          <a:latin typeface="Meiryo UI" panose="020B0604030504040204" pitchFamily="50" charset="-128"/>
                          <a:ea typeface="Meiryo UI" panose="020B0604030504040204" pitchFamily="50" charset="-128"/>
                          <a:cs typeface="Meiryo UI" panose="020B0604030504040204" pitchFamily="50" charset="-128"/>
                        </a:rPr>
                        <a:t>時間の情報を送る</a:t>
                      </a:r>
                      <a:endParaRPr kumimoji="1" lang="ja-JP" altLang="en-US" dirty="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sp>
        <p:nvSpPr>
          <p:cNvPr id="18" name="コンテンツ プレースホルダー 2"/>
          <p:cNvSpPr txBox="1">
            <a:spLocks/>
          </p:cNvSpPr>
          <p:nvPr/>
        </p:nvSpPr>
        <p:spPr>
          <a:xfrm>
            <a:off x="838200" y="1416665"/>
            <a:ext cx="6477000"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①身の回りにある電波を探してみよう。</a:t>
            </a:r>
            <a:endParaRPr lang="en-US" altLang="ja-JP" sz="2000"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41648040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p:cNvSpPr/>
          <p:nvPr/>
        </p:nvSpPr>
        <p:spPr>
          <a:xfrm>
            <a:off x="5294171" y="2242166"/>
            <a:ext cx="6059629" cy="3312784"/>
          </a:xfrm>
          <a:prstGeom prst="rect">
            <a:avLst/>
          </a:prstGeom>
          <a:gradFill>
            <a:gsLst>
              <a:gs pos="0">
                <a:schemeClr val="accent1"/>
              </a:gs>
              <a:gs pos="27000">
                <a:schemeClr val="accent5">
                  <a:alpha val="54000"/>
                  <a:lumMod val="40000"/>
                  <a:lumOff val="60000"/>
                </a:schemeClr>
              </a:gs>
              <a:gs pos="55000">
                <a:schemeClr val="accent5">
                  <a:lumMod val="45000"/>
                  <a:lumOff val="55000"/>
                  <a:alpha val="63000"/>
                </a:schemeClr>
              </a:gs>
              <a:gs pos="100000">
                <a:schemeClr val="accent2">
                  <a:lumMod val="56000"/>
                  <a:lumOff val="44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aphicFrame>
        <p:nvGraphicFramePr>
          <p:cNvPr id="3" name="表 2"/>
          <p:cNvGraphicFramePr>
            <a:graphicFrameLocks noGrp="1"/>
          </p:cNvGraphicFramePr>
          <p:nvPr>
            <p:extLst>
              <p:ext uri="{D42A27DB-BD31-4B8C-83A1-F6EECF244321}">
                <p14:modId xmlns:p14="http://schemas.microsoft.com/office/powerpoint/2010/main" val="890782678"/>
              </p:ext>
            </p:extLst>
          </p:nvPr>
        </p:nvGraphicFramePr>
        <p:xfrm>
          <a:off x="5294171" y="1744048"/>
          <a:ext cx="6059629" cy="3810900"/>
        </p:xfrm>
        <a:graphic>
          <a:graphicData uri="http://schemas.openxmlformats.org/drawingml/2006/table">
            <a:tbl>
              <a:tblPr firstRow="1" bandRow="1">
                <a:tableStyleId>{2D5ABB26-0587-4C30-8999-92F81FD0307C}</a:tableStyleId>
              </a:tblPr>
              <a:tblGrid>
                <a:gridCol w="939794"/>
                <a:gridCol w="1522669"/>
                <a:gridCol w="2301766"/>
                <a:gridCol w="1295400"/>
              </a:tblGrid>
              <a:tr h="522462">
                <a:tc>
                  <a:txBody>
                    <a:bodyPr/>
                    <a:lstStyle/>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周波数</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40000"/>
                        <a:lumOff val="60000"/>
                      </a:schemeClr>
                    </a:solidFill>
                  </a:tcPr>
                </a:tc>
                <a:tc>
                  <a:txBody>
                    <a:bodyPr/>
                    <a:lstStyle/>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名称</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40000"/>
                        <a:lumOff val="60000"/>
                      </a:schemeClr>
                    </a:solidFill>
                  </a:tcPr>
                </a:tc>
                <a:tc>
                  <a:txBody>
                    <a:bodyPr/>
                    <a:lstStyle/>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用途</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40000"/>
                        <a:lumOff val="60000"/>
                      </a:schemeClr>
                    </a:solidFill>
                  </a:tcPr>
                </a:tc>
                <a:tc>
                  <a:txBody>
                    <a:bodyPr/>
                    <a:lstStyle/>
                    <a:p>
                      <a:pPr algn="ct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特徴</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40000"/>
                        <a:lumOff val="60000"/>
                      </a:schemeClr>
                    </a:solidFill>
                  </a:tcPr>
                </a:tc>
              </a:tr>
              <a:tr h="373919">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300GHz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EHF</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　ミリ波</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レーダー、電波望遠鏡</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rowSpan="8">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22462">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30GHz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SHF</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　センチ波</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レーダー、衛星放送、</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ETC</a:t>
                      </a:r>
                      <a:r>
                        <a:rPr kumimoji="1" lang="ja-JP" altLang="en-US" sz="1400" dirty="0" err="1" smtClean="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無線</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LAN</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vMerge="1">
                  <a:txBody>
                    <a:bodyPr/>
                    <a:lstStyle/>
                    <a:p>
                      <a:endParaRPr kumimoji="1" lang="ja-JP" altLang="en-US" sz="1600" dirty="0">
                        <a:latin typeface="MS UI Gothic" panose="020B0600070205080204" pitchFamily="50" charset="-128"/>
                        <a:ea typeface="MS UI Gothic" panose="020B060007020508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522462">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3GHz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UHF</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　極超短波</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携帯電話、テレビ、</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GPS</a:t>
                      </a:r>
                      <a:r>
                        <a:rPr kumimoji="1" lang="ja-JP" altLang="en-US" sz="1400" dirty="0" err="1" smtClean="0">
                          <a:latin typeface="Meiryo UI" panose="020B0604030504040204" pitchFamily="50" charset="-128"/>
                          <a:ea typeface="Meiryo UI" panose="020B0604030504040204" pitchFamily="50" charset="-128"/>
                          <a:cs typeface="Meiryo UI" panose="020B0604030504040204" pitchFamily="50" charset="-128"/>
                        </a:rPr>
                        <a:t>、</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電子レンジ、無線</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LAN</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vMerge="1">
                  <a:txBody>
                    <a:bodyPr/>
                    <a:lstStyle/>
                    <a:p>
                      <a:endParaRPr kumimoji="1" lang="ja-JP" altLang="en-US" sz="1600" dirty="0">
                        <a:latin typeface="MS UI Gothic" panose="020B0600070205080204" pitchFamily="50" charset="-128"/>
                        <a:ea typeface="MS UI Gothic" panose="020B060007020508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3919">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300MHz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VHF</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　超短波</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FM</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ラジオ</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vMerge="1">
                  <a:txBody>
                    <a:bodyPr/>
                    <a:lstStyle/>
                    <a:p>
                      <a:endParaRPr kumimoji="1" lang="ja-JP" altLang="en-US" sz="1600" dirty="0">
                        <a:latin typeface="MS UI Gothic" panose="020B0600070205080204" pitchFamily="50" charset="-128"/>
                        <a:ea typeface="MS UI Gothic" panose="020B060007020508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3919">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3MHz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HF</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　短波</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短波ラジオ、船舶通信</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vMerge="1">
                  <a:txBody>
                    <a:bodyPr/>
                    <a:lstStyle/>
                    <a:p>
                      <a:endParaRPr kumimoji="1" lang="ja-JP" altLang="en-US" sz="1600" dirty="0">
                        <a:latin typeface="MS UI Gothic" panose="020B0600070205080204" pitchFamily="50" charset="-128"/>
                        <a:ea typeface="MS UI Gothic" panose="020B060007020508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3919">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300kHz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MF</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　中波</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AM</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ラジオ、船舶通信</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vMerge="1">
                  <a:txBody>
                    <a:bodyPr/>
                    <a:lstStyle/>
                    <a:p>
                      <a:endParaRPr kumimoji="1" lang="ja-JP" altLang="en-US" sz="1400" dirty="0">
                        <a:latin typeface="MS UI Gothic" panose="020B0600070205080204" pitchFamily="50" charset="-128"/>
                        <a:ea typeface="MS UI Gothic" panose="020B060007020508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3919">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30kHz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LF</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　長波</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電波時計</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vMerge="1">
                  <a:txBody>
                    <a:bodyPr/>
                    <a:lstStyle/>
                    <a:p>
                      <a:endParaRPr kumimoji="1" lang="ja-JP" altLang="en-US" sz="1400" dirty="0">
                        <a:latin typeface="MS UI Gothic" panose="020B0600070205080204" pitchFamily="50" charset="-128"/>
                        <a:ea typeface="MS UI Gothic" panose="020B060007020508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r h="373919">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3kHz</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VLF</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　超長波</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潜水艦通信</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vMerge="1">
                  <a:txBody>
                    <a:bodyPr/>
                    <a:lstStyle/>
                    <a:p>
                      <a:endParaRPr kumimoji="1" lang="ja-JP" altLang="en-US" sz="1400" dirty="0">
                        <a:latin typeface="MS UI Gothic" panose="020B0600070205080204" pitchFamily="50" charset="-128"/>
                        <a:ea typeface="MS UI Gothic" panose="020B0600070205080204" pitchFamily="50" charset="-128"/>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r>
            </a:tbl>
          </a:graphicData>
        </a:graphic>
      </p:graphicFrame>
      <p:sp>
        <p:nvSpPr>
          <p:cNvPr id="2" name="タイトル 1"/>
          <p:cNvSpPr txBox="1">
            <a:spLocks/>
          </p:cNvSpPr>
          <p:nvPr/>
        </p:nvSpPr>
        <p:spPr>
          <a:xfrm>
            <a:off x="838199" y="365126"/>
            <a:ext cx="3580501"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j-ea"/>
                <a:cs typeface="Meiryo UI" panose="020B0604030504040204" pitchFamily="50" charset="-128"/>
              </a:rPr>
              <a:t>調べてみよう</a:t>
            </a:r>
            <a:endParaRPr lang="ja-JP" altLang="en-US" dirty="0">
              <a:latin typeface="+mj-ea"/>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chemeClr val="accent6"/>
            </a:solidFill>
          </a:ln>
        </p:spPr>
        <p:style>
          <a:lnRef idx="3">
            <a:schemeClr val="accent5"/>
          </a:lnRef>
          <a:fillRef idx="0">
            <a:schemeClr val="accent5"/>
          </a:fillRef>
          <a:effectRef idx="2">
            <a:schemeClr val="accent5"/>
          </a:effectRef>
          <a:fontRef idx="minor">
            <a:schemeClr val="tx1"/>
          </a:fontRef>
        </p:style>
      </p:cxnSp>
      <p:grpSp>
        <p:nvGrpSpPr>
          <p:cNvPr id="85" name="グループ化 84"/>
          <p:cNvGrpSpPr/>
          <p:nvPr/>
        </p:nvGrpSpPr>
        <p:grpSpPr>
          <a:xfrm>
            <a:off x="-8757" y="365125"/>
            <a:ext cx="477794" cy="5189823"/>
            <a:chOff x="-8757" y="365125"/>
            <a:chExt cx="477794" cy="5189823"/>
          </a:xfrm>
        </p:grpSpPr>
        <p:sp>
          <p:nvSpPr>
            <p:cNvPr id="89" name="片側の 2 つの角を丸めた四角形 88"/>
            <p:cNvSpPr/>
            <p:nvPr/>
          </p:nvSpPr>
          <p:spPr>
            <a:xfrm rot="5400000">
              <a:off x="-202347" y="1423688"/>
              <a:ext cx="864973" cy="477794"/>
            </a:xfrm>
            <a:prstGeom prst="round2SameRect">
              <a:avLst/>
            </a:prstGeom>
            <a:solidFill>
              <a:schemeClr val="accent6"/>
            </a:solidFill>
            <a:ln>
              <a:solidFill>
                <a:schemeClr val="accent6"/>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0" name="テキスト ボックス 89"/>
            <p:cNvSpPr txBox="1"/>
            <p:nvPr/>
          </p:nvSpPr>
          <p:spPr>
            <a:xfrm rot="16200000">
              <a:off x="-124086" y="1470223"/>
              <a:ext cx="708455" cy="384721"/>
            </a:xfrm>
            <a:prstGeom prst="rect">
              <a:avLst/>
            </a:prstGeom>
            <a:solidFill>
              <a:schemeClr val="accent6"/>
            </a:solidFill>
            <a:ln>
              <a:solidFill>
                <a:schemeClr val="accent6"/>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3" name="片側の 2 つの角を丸めた四角形 92"/>
            <p:cNvSpPr/>
            <p:nvPr/>
          </p:nvSpPr>
          <p:spPr>
            <a:xfrm rot="5400000">
              <a:off x="-202347" y="55871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4" name="テキスト ボックス 93"/>
            <p:cNvSpPr txBox="1"/>
            <p:nvPr/>
          </p:nvSpPr>
          <p:spPr>
            <a:xfrm rot="16200000">
              <a:off x="-126403" y="605250"/>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5" name="片側の 2 つの角を丸めた四角形 94"/>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6" name="テキスト ボックス 95"/>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97" name="片側の 2 つの角を丸めた四角形 96"/>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98" name="テキスト ボックス 97"/>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99" name="片側の 2 つの角を丸めた四角形 98"/>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0" name="片側の 2 つの角を丸めた四角形 99"/>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101" name="テキスト ボックス 100"/>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102" name="テキスト ボックス 101"/>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sp>
        <p:nvSpPr>
          <p:cNvPr id="24" name="コンテンツ プレースホルダー 2"/>
          <p:cNvSpPr txBox="1">
            <a:spLocks/>
          </p:cNvSpPr>
          <p:nvPr/>
        </p:nvSpPr>
        <p:spPr>
          <a:xfrm>
            <a:off x="6851901" y="1437439"/>
            <a:ext cx="3122844" cy="30506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身の回りの電波の周波数</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6" name="コンテンツ プレースホルダー 2"/>
          <p:cNvSpPr txBox="1">
            <a:spLocks/>
          </p:cNvSpPr>
          <p:nvPr/>
        </p:nvSpPr>
        <p:spPr>
          <a:xfrm>
            <a:off x="964319" y="1662582"/>
            <a:ext cx="4092191" cy="4314001"/>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電波とは、電磁波の一種です。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電磁波とは、真空中、空気中、物体中を伝わる電気のエネルギーの波のことです。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電波は目に見えませんし、触ることもできません。そのため電波をキャッチするためにはアンテナが使われます。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電波の速さは、</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秒間に</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30</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万</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km</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で、光の速さと同じです。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電波の大きさはヘルツ</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(Hz)</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という単位で表し、周波数といわれます。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Font typeface="Arial" panose="020B0604020202020204" pitchFamily="34" charset="0"/>
              <a:buNone/>
            </a:pP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例えば、</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1</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秒間に繰り返される波の数が</a:t>
            </a:r>
            <a:r>
              <a:rPr lang="en-US" altLang="ja-JP" sz="1600" dirty="0">
                <a:latin typeface="Meiryo UI" panose="020B0604030504040204" pitchFamily="50" charset="-128"/>
                <a:ea typeface="Meiryo UI" panose="020B0604030504040204" pitchFamily="50" charset="-128"/>
                <a:cs typeface="Meiryo UI" panose="020B0604030504040204" pitchFamily="50" charset="-128"/>
              </a:rPr>
              <a:t/>
            </a:r>
            <a:br>
              <a:rPr lang="en-US" altLang="ja-JP" sz="1600" dirty="0">
                <a:latin typeface="Meiryo UI" panose="020B0604030504040204" pitchFamily="50" charset="-128"/>
                <a:ea typeface="Meiryo UI" panose="020B0604030504040204" pitchFamily="50" charset="-128"/>
                <a:cs typeface="Meiryo UI" panose="020B0604030504040204" pitchFamily="50" charset="-128"/>
              </a:rPr>
            </a:b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１回なら</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1Hz</a:t>
            </a:r>
            <a:r>
              <a:rPr lang="ja-JP" altLang="en-US" sz="1600" dirty="0" err="1" smtClean="0">
                <a:latin typeface="Meiryo UI" panose="020B0604030504040204" pitchFamily="50" charset="-128"/>
                <a:ea typeface="Meiryo UI" panose="020B0604030504040204" pitchFamily="50" charset="-128"/>
                <a:cs typeface="Meiryo UI" panose="020B0604030504040204" pitchFamily="50" charset="-128"/>
              </a:rPr>
              <a:t>、</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b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1000</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回なら、</a:t>
            </a:r>
            <a:r>
              <a:rPr lang="en-US" altLang="ja-JP" sz="1600" dirty="0" smtClean="0">
                <a:latin typeface="Meiryo UI" panose="020B0604030504040204" pitchFamily="50" charset="-128"/>
                <a:ea typeface="Meiryo UI" panose="020B0604030504040204" pitchFamily="50" charset="-128"/>
                <a:cs typeface="Meiryo UI" panose="020B0604030504040204" pitchFamily="50" charset="-128"/>
              </a:rPr>
              <a:t>1000Hz=1kHz</a:t>
            </a:r>
            <a:r>
              <a:rPr lang="ja-JP" altLang="en-US" sz="1600" dirty="0" smtClean="0">
                <a:latin typeface="Meiryo UI" panose="020B0604030504040204" pitchFamily="50" charset="-128"/>
                <a:ea typeface="Meiryo UI" panose="020B0604030504040204" pitchFamily="50" charset="-128"/>
                <a:cs typeface="Meiryo UI" panose="020B0604030504040204" pitchFamily="50" charset="-128"/>
              </a:rPr>
              <a:t>です。</a:t>
            </a:r>
            <a:endParaRPr lang="en-US" altLang="ja-JP" sz="16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角丸四角形 4"/>
          <p:cNvSpPr/>
          <p:nvPr/>
        </p:nvSpPr>
        <p:spPr>
          <a:xfrm>
            <a:off x="7804043" y="3724976"/>
            <a:ext cx="730357" cy="269604"/>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角丸四角形 26"/>
          <p:cNvSpPr/>
          <p:nvPr/>
        </p:nvSpPr>
        <p:spPr>
          <a:xfrm>
            <a:off x="7804043" y="4481100"/>
            <a:ext cx="730357" cy="269604"/>
          </a:xfrm>
          <a:prstGeom prst="round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下矢印 5"/>
          <p:cNvSpPr/>
          <p:nvPr/>
        </p:nvSpPr>
        <p:spPr>
          <a:xfrm>
            <a:off x="10317357" y="4993200"/>
            <a:ext cx="672662" cy="483476"/>
          </a:xfrm>
          <a:prstGeom prst="downArrow">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下矢印 27"/>
          <p:cNvSpPr/>
          <p:nvPr/>
        </p:nvSpPr>
        <p:spPr>
          <a:xfrm flipV="1">
            <a:off x="10317357" y="2476564"/>
            <a:ext cx="672662" cy="483476"/>
          </a:xfrm>
          <a:prstGeom prst="downArrow">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p:cNvSpPr txBox="1"/>
          <p:nvPr/>
        </p:nvSpPr>
        <p:spPr>
          <a:xfrm>
            <a:off x="10190615" y="4391722"/>
            <a:ext cx="1044943" cy="523220"/>
          </a:xfrm>
          <a:prstGeom prst="rect">
            <a:avLst/>
          </a:prstGeom>
        </p:spPr>
        <p:txBody>
          <a:bodyPr wrap="square" rtlCol="0">
            <a:spAutoFit/>
          </a:body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広い範囲に</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向けて使う</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9" name="テキスト ボックス 28"/>
          <p:cNvSpPr txBox="1"/>
          <p:nvPr/>
        </p:nvSpPr>
        <p:spPr>
          <a:xfrm>
            <a:off x="10190615" y="3054080"/>
            <a:ext cx="1213109" cy="523220"/>
          </a:xfrm>
          <a:prstGeom prst="rect">
            <a:avLst/>
          </a:prstGeom>
        </p:spPr>
        <p:txBody>
          <a:bodyPr wrap="square" rtlCol="0">
            <a:spAutoFit/>
          </a:body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特定の方向に</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
            </a:r>
            <a:b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b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向けて使う</a:t>
            </a:r>
            <a:endPar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0" name="コンテンツ プレースホルダー 2"/>
          <p:cNvSpPr txBox="1">
            <a:spLocks/>
          </p:cNvSpPr>
          <p:nvPr/>
        </p:nvSpPr>
        <p:spPr>
          <a:xfrm>
            <a:off x="790323" y="1393397"/>
            <a:ext cx="915936" cy="30506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u="sng" dirty="0" smtClean="0">
                <a:latin typeface="Meiryo UI" panose="020B0604030504040204" pitchFamily="50" charset="-128"/>
                <a:ea typeface="Meiryo UI" panose="020B0604030504040204" pitchFamily="50" charset="-128"/>
                <a:cs typeface="Meiryo UI" panose="020B0604030504040204" pitchFamily="50" charset="-128"/>
              </a:rPr>
              <a:t>電波とは</a:t>
            </a:r>
            <a:endParaRPr lang="en-US" altLang="ja-JP" sz="1600" b="1" u="sng"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2" name="コンテンツ プレースホルダー 2"/>
          <p:cNvSpPr txBox="1">
            <a:spLocks/>
          </p:cNvSpPr>
          <p:nvPr/>
        </p:nvSpPr>
        <p:spPr>
          <a:xfrm>
            <a:off x="790322" y="3449855"/>
            <a:ext cx="1217153" cy="30506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u="sng" dirty="0" smtClean="0">
                <a:latin typeface="Meiryo UI" panose="020B0604030504040204" pitchFamily="50" charset="-128"/>
                <a:ea typeface="Meiryo UI" panose="020B0604030504040204" pitchFamily="50" charset="-128"/>
                <a:cs typeface="Meiryo UI" panose="020B0604030504040204" pitchFamily="50" charset="-128"/>
              </a:rPr>
              <a:t>電波の速さ</a:t>
            </a:r>
            <a:endParaRPr lang="en-US" altLang="ja-JP" sz="1600" b="1" u="sng"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33" name="コンテンツ プレースホルダー 2"/>
          <p:cNvSpPr txBox="1">
            <a:spLocks/>
          </p:cNvSpPr>
          <p:nvPr/>
        </p:nvSpPr>
        <p:spPr>
          <a:xfrm>
            <a:off x="790323" y="4362318"/>
            <a:ext cx="1217152" cy="30506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600" b="1" u="sng" dirty="0" smtClean="0">
                <a:latin typeface="Meiryo UI" panose="020B0604030504040204" pitchFamily="50" charset="-128"/>
                <a:ea typeface="Meiryo UI" panose="020B0604030504040204" pitchFamily="50" charset="-128"/>
                <a:cs typeface="Meiryo UI" panose="020B0604030504040204" pitchFamily="50" charset="-128"/>
              </a:rPr>
              <a:t>電波の単位</a:t>
            </a:r>
            <a:endParaRPr lang="en-US" altLang="ja-JP" sz="1600" b="1" u="sng" dirty="0" smtClean="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8566557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rotWithShape="1">
          <a:blip r:embed="rId2">
            <a:extLst>
              <a:ext uri="{28A0092B-C50C-407E-A947-70E740481C1C}">
                <a14:useLocalDpi xmlns:a14="http://schemas.microsoft.com/office/drawing/2010/main" val="0"/>
              </a:ext>
            </a:extLst>
          </a:blip>
          <a:srcRect b="79666"/>
          <a:stretch/>
        </p:blipFill>
        <p:spPr>
          <a:xfrm>
            <a:off x="5544346" y="3299443"/>
            <a:ext cx="2743135" cy="578022"/>
          </a:xfrm>
          <a:prstGeom prst="rect">
            <a:avLst/>
          </a:prstGeom>
        </p:spPr>
      </p:pic>
      <p:graphicFrame>
        <p:nvGraphicFramePr>
          <p:cNvPr id="6" name="表 5"/>
          <p:cNvGraphicFramePr>
            <a:graphicFrameLocks noGrp="1"/>
          </p:cNvGraphicFramePr>
          <p:nvPr>
            <p:extLst>
              <p:ext uri="{D42A27DB-BD31-4B8C-83A1-F6EECF244321}">
                <p14:modId xmlns:p14="http://schemas.microsoft.com/office/powerpoint/2010/main" val="2183784189"/>
              </p:ext>
            </p:extLst>
          </p:nvPr>
        </p:nvGraphicFramePr>
        <p:xfrm>
          <a:off x="4122096" y="1854215"/>
          <a:ext cx="7207016" cy="4322849"/>
        </p:xfrm>
        <a:graphic>
          <a:graphicData uri="http://schemas.openxmlformats.org/drawingml/2006/table">
            <a:tbl>
              <a:tblPr firstRow="1" bandRow="1">
                <a:tableStyleId>{5940675A-B579-460E-94D1-54222C63F5DA}</a:tableStyleId>
              </a:tblPr>
              <a:tblGrid>
                <a:gridCol w="1339616"/>
                <a:gridCol w="2898843"/>
                <a:gridCol w="2968557"/>
              </a:tblGrid>
              <a:tr h="382327">
                <a:tc>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AM</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変調</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pPr algn="ct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FM</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変調</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r>
              <a:tr h="382327">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特徴</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送ろうとしている信号の形をそのまま電波の形に変えます。波形の高さ、つまり振幅が変わるので、「振幅変調」といいます。</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電波の波の高さは同じで、送ろうとしている信号の波形の高低に応じて、周波数を変えます。周波数が変わるので、「周波数変調」といいます。</a:t>
                      </a:r>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r>
              <a:tr h="826374">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送りたい信号</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
                      </a:r>
                      <a:b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b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音声や音楽</a:t>
                      </a:r>
                      <a:r>
                        <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p>
                  </a:txBody>
                  <a:tcPr/>
                </a:tc>
                <a:tc>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r>
              <a:tr h="885217">
                <a:tc>
                  <a:txBody>
                    <a:bodyPr/>
                    <a:lstStyle/>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ラジオ局が</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400" dirty="0" smtClean="0">
                          <a:latin typeface="Meiryo UI" panose="020B0604030504040204" pitchFamily="50" charset="-128"/>
                          <a:ea typeface="Meiryo UI" panose="020B0604030504040204" pitchFamily="50" charset="-128"/>
                          <a:cs typeface="Meiryo UI" panose="020B0604030504040204" pitchFamily="50" charset="-128"/>
                        </a:rPr>
                        <a:t>出す電波</a:t>
                      </a:r>
                      <a:endParaRPr kumimoji="1"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r>
              <a:tr h="1284051">
                <a:tc>
                  <a:txBody>
                    <a:bodyPr/>
                    <a:lstStyle/>
                    <a:p>
                      <a:r>
                        <a:rPr kumimoji="1" lang="ja-JP" altLang="en-US" sz="1200" dirty="0" smtClean="0">
                          <a:latin typeface="Meiryo UI" panose="020B0604030504040204" pitchFamily="50" charset="-128"/>
                          <a:ea typeface="Meiryo UI" panose="020B0604030504040204" pitchFamily="50" charset="-128"/>
                          <a:cs typeface="Meiryo UI" panose="020B0604030504040204" pitchFamily="50" charset="-128"/>
                        </a:rPr>
                        <a:t>組み合わせたあと</a:t>
                      </a:r>
                      <a:endParaRPr kumimoji="1" lang="ja-JP" altLang="en-US" sz="12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c>
                  <a:txBody>
                    <a:bodyPr/>
                    <a:lstStyle/>
                    <a:p>
                      <a:endParaRPr kumimoji="1" lang="ja-JP" altLang="en-US" sz="1400" dirty="0">
                        <a:latin typeface="Meiryo UI" panose="020B0604030504040204" pitchFamily="50" charset="-128"/>
                        <a:ea typeface="Meiryo UI" panose="020B0604030504040204" pitchFamily="50" charset="-128"/>
                        <a:cs typeface="Meiryo UI" panose="020B0604030504040204" pitchFamily="50" charset="-128"/>
                      </a:endParaRPr>
                    </a:p>
                  </a:txBody>
                  <a:tcPr/>
                </a:tc>
              </a:tr>
            </a:tbl>
          </a:graphicData>
        </a:graphic>
      </p:graphicFrame>
      <p:sp>
        <p:nvSpPr>
          <p:cNvPr id="2" name="タイトル 1"/>
          <p:cNvSpPr txBox="1">
            <a:spLocks/>
          </p:cNvSpPr>
          <p:nvPr/>
        </p:nvSpPr>
        <p:spPr>
          <a:xfrm>
            <a:off x="838200" y="365126"/>
            <a:ext cx="3433992" cy="730250"/>
          </a:xfrm>
          <a:prstGeom prst="rect">
            <a:avLst/>
          </a:prstGeom>
        </p:spPr>
        <p:txBody>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dirty="0" smtClean="0">
                <a:latin typeface="Meiryo UI" panose="020B0604030504040204" pitchFamily="50" charset="-128"/>
                <a:ea typeface="Meiryo UI" panose="020B0604030504040204" pitchFamily="50" charset="-128"/>
                <a:cs typeface="Meiryo UI" panose="020B0604030504040204" pitchFamily="50" charset="-128"/>
              </a:rPr>
              <a:t>学習内容２</a:t>
            </a:r>
            <a:endParaRPr lang="ja-JP" altLang="en-US" dirty="0">
              <a:latin typeface="Meiryo UI" panose="020B0604030504040204" pitchFamily="50" charset="-128"/>
              <a:ea typeface="Meiryo UI" panose="020B0604030504040204" pitchFamily="50" charset="-128"/>
              <a:cs typeface="Meiryo UI" panose="020B0604030504040204" pitchFamily="50" charset="-128"/>
            </a:endParaRPr>
          </a:p>
        </p:txBody>
      </p:sp>
      <p:cxnSp>
        <p:nvCxnSpPr>
          <p:cNvPr id="9" name="直線コネクタ 8"/>
          <p:cNvCxnSpPr/>
          <p:nvPr/>
        </p:nvCxnSpPr>
        <p:spPr>
          <a:xfrm>
            <a:off x="838200" y="1244386"/>
            <a:ext cx="10515600" cy="0"/>
          </a:xfrm>
          <a:prstGeom prst="line">
            <a:avLst/>
          </a:prstGeom>
          <a:ln w="120650" cmpd="thickThin">
            <a:solidFill>
              <a:srgbClr val="FFC000"/>
            </a:solidFill>
          </a:ln>
        </p:spPr>
        <p:style>
          <a:lnRef idx="3">
            <a:schemeClr val="accent5"/>
          </a:lnRef>
          <a:fillRef idx="0">
            <a:schemeClr val="accent5"/>
          </a:fillRef>
          <a:effectRef idx="2">
            <a:schemeClr val="accent5"/>
          </a:effectRef>
          <a:fontRef idx="minor">
            <a:schemeClr val="tx1"/>
          </a:fontRef>
        </p:style>
      </p:cxnSp>
      <p:grpSp>
        <p:nvGrpSpPr>
          <p:cNvPr id="39" name="グループ化 38"/>
          <p:cNvGrpSpPr/>
          <p:nvPr/>
        </p:nvGrpSpPr>
        <p:grpSpPr>
          <a:xfrm>
            <a:off x="-8757" y="365125"/>
            <a:ext cx="477794" cy="5189823"/>
            <a:chOff x="-8757" y="365125"/>
            <a:chExt cx="477794" cy="5189823"/>
          </a:xfrm>
        </p:grpSpPr>
        <p:sp>
          <p:nvSpPr>
            <p:cNvPr id="40" name="片側の 2 つの角を丸めた四角形 39"/>
            <p:cNvSpPr/>
            <p:nvPr/>
          </p:nvSpPr>
          <p:spPr>
            <a:xfrm rot="5400000">
              <a:off x="-202347" y="1423688"/>
              <a:ext cx="864973" cy="477794"/>
            </a:xfrm>
            <a:prstGeom prst="round2SameRect">
              <a:avLst/>
            </a:prstGeom>
            <a:solidFill>
              <a:schemeClr val="bg1">
                <a:lumMod val="85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1" name="テキスト ボックス 40"/>
            <p:cNvSpPr txBox="1"/>
            <p:nvPr/>
          </p:nvSpPr>
          <p:spPr>
            <a:xfrm rot="16200000">
              <a:off x="-124086" y="1470223"/>
              <a:ext cx="708455" cy="384721"/>
            </a:xfrm>
            <a:prstGeom prst="rect">
              <a:avLst/>
            </a:prstGeom>
            <a:solidFill>
              <a:schemeClr val="bg1">
                <a:lumMod val="85000"/>
              </a:schemeClr>
            </a:solidFill>
            <a:ln>
              <a:solidFill>
                <a:schemeClr val="bg1">
                  <a:lumMod val="85000"/>
                </a:schemeClr>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02</a:t>
              </a:r>
            </a:p>
            <a:p>
              <a:pPr algn="ct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始めよう</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2" name="片側の 2 つの角を丸めた四角形 41"/>
            <p:cNvSpPr/>
            <p:nvPr/>
          </p:nvSpPr>
          <p:spPr>
            <a:xfrm rot="5400000">
              <a:off x="-202347" y="558715"/>
              <a:ext cx="864973" cy="477794"/>
            </a:xfrm>
            <a:prstGeom prst="round2SameRect">
              <a:avLst/>
            </a:prstGeom>
            <a:solidFill>
              <a:srgbClr val="FFC000"/>
            </a:solidFill>
            <a:ln>
              <a:solidFill>
                <a:schemeClr val="accent4"/>
              </a:solidFill>
            </a:ln>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3" name="テキスト ボックス 42"/>
            <p:cNvSpPr txBox="1"/>
            <p:nvPr/>
          </p:nvSpPr>
          <p:spPr>
            <a:xfrm rot="16200000">
              <a:off x="-126403" y="605250"/>
              <a:ext cx="708455" cy="384721"/>
            </a:xfrm>
            <a:prstGeom prst="rect">
              <a:avLst/>
            </a:prstGeom>
            <a:solidFill>
              <a:srgbClr val="FFC000"/>
            </a:solidFill>
            <a:ln>
              <a:solidFill>
                <a:schemeClr val="accent4"/>
              </a:solidFill>
            </a:ln>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01</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概要</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4" name="片側の 2 つの角を丸めた四角形 43"/>
            <p:cNvSpPr/>
            <p:nvPr/>
          </p:nvSpPr>
          <p:spPr>
            <a:xfrm rot="5400000">
              <a:off x="-202347" y="228865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5" name="テキスト ボックス 44"/>
            <p:cNvSpPr txBox="1"/>
            <p:nvPr/>
          </p:nvSpPr>
          <p:spPr>
            <a:xfrm rot="16200000">
              <a:off x="-124088" y="2335194"/>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03</a:t>
              </a:r>
            </a:p>
            <a:p>
              <a:pPr algn="ctr"/>
              <a:r>
                <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rPr>
                <a:t>はんだ付け</a:t>
              </a:r>
            </a:p>
          </p:txBody>
        </p:sp>
        <p:sp>
          <p:nvSpPr>
            <p:cNvPr id="46" name="片側の 2 つの角を丸めた四角形 45"/>
            <p:cNvSpPr/>
            <p:nvPr/>
          </p:nvSpPr>
          <p:spPr>
            <a:xfrm rot="5400000">
              <a:off x="-202347" y="3153630"/>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7" name="テキスト ボックス 46"/>
            <p:cNvSpPr txBox="1"/>
            <p:nvPr/>
          </p:nvSpPr>
          <p:spPr>
            <a:xfrm rot="16200000">
              <a:off x="-118741" y="3200165"/>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04</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組み立</a:t>
              </a:r>
              <a:r>
                <a:rPr lang="ja-JP" altLang="en-US" sz="900" dirty="0" smtClean="0">
                  <a:latin typeface="Meiryo UI" panose="020B0604030504040204" pitchFamily="50" charset="-128"/>
                  <a:ea typeface="Meiryo UI" panose="020B0604030504040204" pitchFamily="50" charset="-128"/>
                  <a:cs typeface="Meiryo UI" panose="020B0604030504040204" pitchFamily="50" charset="-128"/>
                </a:rPr>
                <a:t>て</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48" name="片側の 2 つの角を丸めた四角形 47"/>
            <p:cNvSpPr/>
            <p:nvPr/>
          </p:nvSpPr>
          <p:spPr>
            <a:xfrm rot="5400000">
              <a:off x="-202347" y="4018599"/>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9" name="片側の 2 つの角を丸めた四角形 48"/>
            <p:cNvSpPr/>
            <p:nvPr/>
          </p:nvSpPr>
          <p:spPr>
            <a:xfrm rot="5400000">
              <a:off x="-202347" y="4883565"/>
              <a:ext cx="864973" cy="477794"/>
            </a:xfrm>
            <a:prstGeom prst="round2SameRect">
              <a:avLst/>
            </a:prstGeom>
            <a:solidFill>
              <a:schemeClr val="accent3">
                <a:lumMod val="40000"/>
                <a:lumOff val="60000"/>
              </a:schemeClr>
            </a:solidFill>
          </p:spPr>
          <p:style>
            <a:lnRef idx="1">
              <a:schemeClr val="accent1"/>
            </a:lnRef>
            <a:fillRef idx="2">
              <a:schemeClr val="accent1"/>
            </a:fillRef>
            <a:effectRef idx="1">
              <a:schemeClr val="accent1"/>
            </a:effectRef>
            <a:fontRef idx="minor">
              <a:schemeClr val="dk1"/>
            </a:fontRef>
          </p:style>
          <p:txBody>
            <a:bodyPr vert="vert270" rtlCol="0" anchor="ctr"/>
            <a:lstStyle/>
            <a:p>
              <a:pPr algn="ctr"/>
              <a:endParaRPr lang="ja-JP" altLang="en-US" sz="10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0" name="テキスト ボックス 49"/>
            <p:cNvSpPr txBox="1"/>
            <p:nvPr/>
          </p:nvSpPr>
          <p:spPr>
            <a:xfrm rot="16200000">
              <a:off x="-126404" y="4930088"/>
              <a:ext cx="708455" cy="384721"/>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07</a:t>
              </a:r>
            </a:p>
            <a:p>
              <a:pPr algn="ctr"/>
              <a:r>
                <a:rPr lang="ja-JP" altLang="en-US" sz="900" dirty="0">
                  <a:latin typeface="Meiryo UI" panose="020B0604030504040204" pitchFamily="50" charset="-128"/>
                  <a:ea typeface="Meiryo UI" panose="020B0604030504040204" pitchFamily="50" charset="-128"/>
                  <a:cs typeface="Meiryo UI" panose="020B0604030504040204" pitchFamily="50" charset="-128"/>
                </a:rPr>
                <a:t>解説</a:t>
              </a:r>
              <a:endParaRPr kumimoji="1" lang="ja-JP" altLang="en-US" sz="9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51" name="テキスト ボックス 50"/>
            <p:cNvSpPr txBox="1"/>
            <p:nvPr/>
          </p:nvSpPr>
          <p:spPr>
            <a:xfrm rot="16200000">
              <a:off x="-118742" y="4072814"/>
              <a:ext cx="708455" cy="369332"/>
            </a:xfrm>
            <a:prstGeom prst="rect">
              <a:avLst/>
            </a:prstGeom>
            <a:noFill/>
          </p:spPr>
          <p:txBody>
            <a:bodyPr wrap="square" rtlCol="0">
              <a:spAutoFit/>
            </a:bodyPr>
            <a:lstStyle/>
            <a:p>
              <a:pPr algn="ctr"/>
              <a:r>
                <a:rPr kumimoji="1" lang="en-US" altLang="ja-JP" sz="1000" dirty="0" smtClean="0">
                  <a:latin typeface="Meiryo UI" panose="020B0604030504040204" pitchFamily="50" charset="-128"/>
                  <a:ea typeface="Meiryo UI" panose="020B0604030504040204" pitchFamily="50" charset="-128"/>
                  <a:cs typeface="Meiryo UI" panose="020B0604030504040204" pitchFamily="50" charset="-128"/>
                </a:rPr>
                <a:t>05</a:t>
              </a:r>
            </a:p>
            <a:p>
              <a:pPr algn="ctr"/>
              <a:r>
                <a:rPr lang="ja-JP" altLang="en-US" sz="800" dirty="0" smtClean="0">
                  <a:latin typeface="Meiryo UI" panose="020B0604030504040204" pitchFamily="50" charset="-128"/>
                  <a:ea typeface="Meiryo UI" panose="020B0604030504040204" pitchFamily="50" charset="-128"/>
                  <a:cs typeface="Meiryo UI" panose="020B0604030504040204" pitchFamily="50" charset="-128"/>
                </a:rPr>
                <a:t>動作</a:t>
              </a:r>
              <a:r>
                <a:rPr lang="ja-JP" altLang="en-US" sz="800" dirty="0">
                  <a:latin typeface="Meiryo UI" panose="020B0604030504040204" pitchFamily="50" charset="-128"/>
                  <a:ea typeface="Meiryo UI" panose="020B0604030504040204" pitchFamily="50" charset="-128"/>
                  <a:cs typeface="Meiryo UI" panose="020B0604030504040204" pitchFamily="50" charset="-128"/>
                </a:rPr>
                <a:t>チェック</a:t>
              </a:r>
              <a:endParaRPr kumimoji="1" lang="ja-JP" altLang="en-US" sz="800" dirty="0" smtClean="0">
                <a:latin typeface="Meiryo UI" panose="020B0604030504040204" pitchFamily="50" charset="-128"/>
                <a:ea typeface="Meiryo UI" panose="020B0604030504040204" pitchFamily="50" charset="-128"/>
                <a:cs typeface="Meiryo UI" panose="020B0604030504040204" pitchFamily="50" charset="-128"/>
              </a:endParaRPr>
            </a:p>
          </p:txBody>
        </p:sp>
      </p:grpSp>
      <p:pic>
        <p:nvPicPr>
          <p:cNvPr id="22" name="図 2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326" y="5898126"/>
            <a:ext cx="316993" cy="432817"/>
          </a:xfrm>
          <a:prstGeom prst="rect">
            <a:avLst/>
          </a:prstGeom>
        </p:spPr>
      </p:pic>
      <p:sp>
        <p:nvSpPr>
          <p:cNvPr id="23" name="コンテンツ プレースホルダー 2"/>
          <p:cNvSpPr txBox="1">
            <a:spLocks/>
          </p:cNvSpPr>
          <p:nvPr/>
        </p:nvSpPr>
        <p:spPr>
          <a:xfrm>
            <a:off x="837059" y="1868332"/>
            <a:ext cx="6477000" cy="43755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2000" b="1" dirty="0" smtClean="0">
                <a:latin typeface="Meiryo UI" panose="020B0604030504040204" pitchFamily="50" charset="-128"/>
                <a:ea typeface="Meiryo UI" panose="020B0604030504040204" pitchFamily="50" charset="-128"/>
                <a:cs typeface="Meiryo UI" panose="020B0604030504040204" pitchFamily="50" charset="-128"/>
              </a:rPr>
              <a:t>①変調と復調</a:t>
            </a:r>
            <a:endParaRPr lang="en-US" altLang="ja-JP" sz="20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24" name="コンテンツ プレースホルダー 2"/>
          <p:cNvSpPr txBox="1">
            <a:spLocks/>
          </p:cNvSpPr>
          <p:nvPr/>
        </p:nvSpPr>
        <p:spPr>
          <a:xfrm>
            <a:off x="837059" y="1406779"/>
            <a:ext cx="6744458" cy="286232"/>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ラジオの電波で、音声や音楽を送るための方法には、</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AM</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変調と</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FM</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変調の２種類があります。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sp>
        <p:nvSpPr>
          <p:cNvPr id="25" name="コンテンツ プレースホルダー 2"/>
          <p:cNvSpPr txBox="1">
            <a:spLocks/>
          </p:cNvSpPr>
          <p:nvPr/>
        </p:nvSpPr>
        <p:spPr>
          <a:xfrm>
            <a:off x="927752" y="2256111"/>
            <a:ext cx="2779785" cy="2159566"/>
          </a:xfrm>
          <a:prstGeom prst="rect">
            <a:avLst/>
          </a:prstGeom>
        </p:spPr>
        <p:txBody>
          <a:bodyPr wrap="square">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音声信号や音楽信号を、ラジオなどの受信機に届けるには、ラジオ局から出す電波</a:t>
            </a:r>
            <a:r>
              <a:rPr lang="ja-JP" altLang="en-US" sz="1400" dirty="0">
                <a:latin typeface="Meiryo UI" panose="020B0604030504040204" pitchFamily="50" charset="-128"/>
                <a:ea typeface="Meiryo UI" panose="020B0604030504040204" pitchFamily="50" charset="-128"/>
                <a:cs typeface="Meiryo UI" panose="020B0604030504040204" pitchFamily="50" charset="-128"/>
              </a:rPr>
              <a:t>と</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組み合わせなければなりません。その「音声信号を電波に組み合わせる」ことを「</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変調</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」といいます。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a:p>
            <a:pPr marL="0" indent="0">
              <a:buNone/>
            </a:pP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ラジオで受信した電波は変調されている形なので、その電波から元の情報</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音声や音楽</a:t>
            </a:r>
            <a:r>
              <a:rPr lang="en-US" altLang="ja-JP" sz="1400" dirty="0" smtClean="0">
                <a:latin typeface="Meiryo UI" panose="020B0604030504040204" pitchFamily="50" charset="-128"/>
                <a:ea typeface="Meiryo UI" panose="020B0604030504040204" pitchFamily="50" charset="-128"/>
                <a:cs typeface="Meiryo UI" panose="020B0604030504040204" pitchFamily="50" charset="-128"/>
              </a:rPr>
              <a:t>)</a:t>
            </a:r>
            <a:r>
              <a:rPr lang="ja-JP" altLang="en-US" sz="1400" dirty="0" err="1" smtClean="0">
                <a:latin typeface="Meiryo UI" panose="020B0604030504040204" pitchFamily="50" charset="-128"/>
                <a:ea typeface="Meiryo UI" panose="020B0604030504040204" pitchFamily="50" charset="-128"/>
                <a:cs typeface="Meiryo UI" panose="020B0604030504040204" pitchFamily="50" charset="-128"/>
              </a:rPr>
              <a:t>だけを</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取り出す必要ががあります。その取り出す処理のことを「</a:t>
            </a:r>
            <a:r>
              <a:rPr lang="ja-JP" altLang="en-US" sz="1400" b="1" dirty="0" smtClean="0">
                <a:latin typeface="Meiryo UI" panose="020B0604030504040204" pitchFamily="50" charset="-128"/>
                <a:ea typeface="Meiryo UI" panose="020B0604030504040204" pitchFamily="50" charset="-128"/>
                <a:cs typeface="Meiryo UI" panose="020B0604030504040204" pitchFamily="50" charset="-128"/>
              </a:rPr>
              <a:t>復調</a:t>
            </a:r>
            <a:r>
              <a:rPr lang="ja-JP" altLang="en-US" sz="1400" dirty="0" smtClean="0">
                <a:latin typeface="Meiryo UI" panose="020B0604030504040204" pitchFamily="50" charset="-128"/>
                <a:ea typeface="Meiryo UI" panose="020B0604030504040204" pitchFamily="50" charset="-128"/>
                <a:cs typeface="Meiryo UI" panose="020B0604030504040204" pitchFamily="50" charset="-128"/>
              </a:rPr>
              <a:t>」といいます。</a:t>
            </a:r>
            <a:endParaRPr lang="en-US" altLang="ja-JP" sz="1400" dirty="0" smtClean="0">
              <a:latin typeface="Meiryo UI" panose="020B0604030504040204" pitchFamily="50" charset="-128"/>
              <a:ea typeface="Meiryo UI" panose="020B0604030504040204" pitchFamily="50" charset="-128"/>
              <a:cs typeface="Meiryo UI" panose="020B0604030504040204" pitchFamily="50" charset="-128"/>
            </a:endParaRPr>
          </a:p>
        </p:txBody>
      </p:sp>
      <p:pic>
        <p:nvPicPr>
          <p:cNvPr id="33" name="図 32"/>
          <p:cNvPicPr>
            <a:picLocks noChangeAspect="1"/>
          </p:cNvPicPr>
          <p:nvPr/>
        </p:nvPicPr>
        <p:blipFill rotWithShape="1">
          <a:blip r:embed="rId2">
            <a:extLst>
              <a:ext uri="{28A0092B-C50C-407E-A947-70E740481C1C}">
                <a14:useLocalDpi xmlns:a14="http://schemas.microsoft.com/office/drawing/2010/main" val="0"/>
              </a:ext>
            </a:extLst>
          </a:blip>
          <a:srcRect t="21817" b="49097"/>
          <a:stretch/>
        </p:blipFill>
        <p:spPr>
          <a:xfrm>
            <a:off x="5544346" y="4034955"/>
            <a:ext cx="2743135" cy="826852"/>
          </a:xfrm>
          <a:prstGeom prst="rect">
            <a:avLst/>
          </a:prstGeom>
        </p:spPr>
      </p:pic>
      <p:pic>
        <p:nvPicPr>
          <p:cNvPr id="35" name="図 34"/>
          <p:cNvPicPr>
            <a:picLocks noChangeAspect="1"/>
          </p:cNvPicPr>
          <p:nvPr/>
        </p:nvPicPr>
        <p:blipFill rotWithShape="1">
          <a:blip r:embed="rId2">
            <a:extLst>
              <a:ext uri="{28A0092B-C50C-407E-A947-70E740481C1C}">
                <a14:useLocalDpi xmlns:a14="http://schemas.microsoft.com/office/drawing/2010/main" val="0"/>
              </a:ext>
            </a:extLst>
          </a:blip>
          <a:srcRect t="57519"/>
          <a:stretch/>
        </p:blipFill>
        <p:spPr>
          <a:xfrm>
            <a:off x="5588030" y="4948718"/>
            <a:ext cx="2743135" cy="1207609"/>
          </a:xfrm>
          <a:prstGeom prst="rect">
            <a:avLst/>
          </a:prstGeom>
        </p:spPr>
      </p:pic>
      <p:pic>
        <p:nvPicPr>
          <p:cNvPr id="36" name="図 35"/>
          <p:cNvPicPr>
            <a:picLocks noChangeAspect="1"/>
          </p:cNvPicPr>
          <p:nvPr/>
        </p:nvPicPr>
        <p:blipFill rotWithShape="1">
          <a:blip r:embed="rId4">
            <a:extLst>
              <a:ext uri="{28A0092B-C50C-407E-A947-70E740481C1C}">
                <a14:useLocalDpi xmlns:a14="http://schemas.microsoft.com/office/drawing/2010/main" val="0"/>
              </a:ext>
            </a:extLst>
          </a:blip>
          <a:srcRect t="68611"/>
          <a:stretch/>
        </p:blipFill>
        <p:spPr>
          <a:xfrm>
            <a:off x="8522522" y="5265095"/>
            <a:ext cx="2739902" cy="891232"/>
          </a:xfrm>
          <a:prstGeom prst="rect">
            <a:avLst/>
          </a:prstGeom>
        </p:spPr>
      </p:pic>
      <p:pic>
        <p:nvPicPr>
          <p:cNvPr id="37" name="図 36"/>
          <p:cNvPicPr>
            <a:picLocks noChangeAspect="1"/>
          </p:cNvPicPr>
          <p:nvPr/>
        </p:nvPicPr>
        <p:blipFill rotWithShape="1">
          <a:blip r:embed="rId2">
            <a:extLst>
              <a:ext uri="{28A0092B-C50C-407E-A947-70E740481C1C}">
                <a14:useLocalDpi xmlns:a14="http://schemas.microsoft.com/office/drawing/2010/main" val="0"/>
              </a:ext>
            </a:extLst>
          </a:blip>
          <a:srcRect b="79666"/>
          <a:stretch/>
        </p:blipFill>
        <p:spPr>
          <a:xfrm>
            <a:off x="8522522" y="3359828"/>
            <a:ext cx="2743135" cy="578022"/>
          </a:xfrm>
          <a:prstGeom prst="rect">
            <a:avLst/>
          </a:prstGeom>
        </p:spPr>
      </p:pic>
      <p:pic>
        <p:nvPicPr>
          <p:cNvPr id="38" name="図 37"/>
          <p:cNvPicPr>
            <a:picLocks noChangeAspect="1"/>
          </p:cNvPicPr>
          <p:nvPr/>
        </p:nvPicPr>
        <p:blipFill rotWithShape="1">
          <a:blip r:embed="rId2">
            <a:extLst>
              <a:ext uri="{28A0092B-C50C-407E-A947-70E740481C1C}">
                <a14:useLocalDpi xmlns:a14="http://schemas.microsoft.com/office/drawing/2010/main" val="0"/>
              </a:ext>
            </a:extLst>
          </a:blip>
          <a:srcRect t="21817" b="49097"/>
          <a:stretch/>
        </p:blipFill>
        <p:spPr>
          <a:xfrm>
            <a:off x="8475604" y="4034955"/>
            <a:ext cx="2743135" cy="826852"/>
          </a:xfrm>
          <a:prstGeom prst="rect">
            <a:avLst/>
          </a:prstGeom>
        </p:spPr>
      </p:pic>
    </p:spTree>
    <p:extLst>
      <p:ext uri="{BB962C8B-B14F-4D97-AF65-F5344CB8AC3E}">
        <p14:creationId xmlns:p14="http://schemas.microsoft.com/office/powerpoint/2010/main" val="109535984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a:noAutofit/>
      </a:bodyPr>
      <a:lstStyle>
        <a:defPPr marL="0" indent="0">
          <a:buFont typeface="Arial" panose="020B0604020202020204" pitchFamily="34" charset="0"/>
          <a:buNone/>
          <a:defRPr sz="2400" dirty="0" smtClean="0">
            <a:latin typeface="Meiryo UI" panose="020B0604030504040204" pitchFamily="50" charset="-128"/>
            <a:ea typeface="Meiryo UI" panose="020B0604030504040204" pitchFamily="50" charset="-128"/>
            <a:cs typeface="Meiryo UI" panose="020B0604030504040204" pitchFamily="50" charset="-128"/>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3943</Words>
  <Application>Microsoft Office PowerPoint</Application>
  <PresentationFormat>ワイド画面</PresentationFormat>
  <Paragraphs>914</Paragraphs>
  <Slides>34</Slides>
  <Notes>0</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34</vt:i4>
      </vt:variant>
    </vt:vector>
  </HeadingPairs>
  <TitlesOfParts>
    <vt:vector size="43" baseType="lpstr">
      <vt:lpstr>Meiryo UI</vt:lpstr>
      <vt:lpstr>ＭＳ Ｐゴシック</vt:lpstr>
      <vt:lpstr>MS UI Gothic</vt:lpstr>
      <vt:lpstr>メイリオ</vt:lpstr>
      <vt:lpstr>Antique Olive Compact</vt:lpstr>
      <vt:lpstr>Arial</vt:lpstr>
      <vt:lpstr>Calibri</vt:lpstr>
      <vt:lpstr>Calibri Light</vt:lpstr>
      <vt:lpstr>Office テーマ</vt:lpstr>
      <vt:lpstr>AM/FM DSPラジオ　 組み立てガイド</vt:lpstr>
      <vt:lpstr>学習の狙い</vt:lpstr>
      <vt:lpstr>AM/FM DSPラジオの特徴</vt:lpstr>
      <vt:lpstr>タイムテーブル例</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必要な工具</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2015-07-30T01:52:38Z</dcterms:created>
  <dcterms:modified xsi:type="dcterms:W3CDTF">2017-01-06T01:04:19Z</dcterms:modified>
</cp:coreProperties>
</file>