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Lst>
  <p:notesMasterIdLst>
    <p:notesMasterId r:id="rId39"/>
  </p:notesMasterIdLst>
  <p:handoutMasterIdLst>
    <p:handoutMasterId r:id="rId40"/>
  </p:handoutMasterIdLst>
  <p:sldIdLst>
    <p:sldId id="256" r:id="rId2"/>
    <p:sldId id="285" r:id="rId3"/>
    <p:sldId id="257" r:id="rId4"/>
    <p:sldId id="258" r:id="rId5"/>
    <p:sldId id="292" r:id="rId6"/>
    <p:sldId id="317" r:id="rId7"/>
    <p:sldId id="293" r:id="rId8"/>
    <p:sldId id="260" r:id="rId9"/>
    <p:sldId id="314" r:id="rId10"/>
    <p:sldId id="327" r:id="rId11"/>
    <p:sldId id="326" r:id="rId12"/>
    <p:sldId id="286" r:id="rId13"/>
    <p:sldId id="261" r:id="rId14"/>
    <p:sldId id="302" r:id="rId15"/>
    <p:sldId id="303" r:id="rId16"/>
    <p:sldId id="265" r:id="rId17"/>
    <p:sldId id="332" r:id="rId18"/>
    <p:sldId id="304" r:id="rId19"/>
    <p:sldId id="319" r:id="rId20"/>
    <p:sldId id="320" r:id="rId21"/>
    <p:sldId id="333" r:id="rId22"/>
    <p:sldId id="334" r:id="rId23"/>
    <p:sldId id="306" r:id="rId24"/>
    <p:sldId id="307" r:id="rId25"/>
    <p:sldId id="335" r:id="rId26"/>
    <p:sldId id="322" r:id="rId27"/>
    <p:sldId id="336" r:id="rId28"/>
    <p:sldId id="323" r:id="rId29"/>
    <p:sldId id="331" r:id="rId30"/>
    <p:sldId id="311" r:id="rId31"/>
    <p:sldId id="272" r:id="rId32"/>
    <p:sldId id="273" r:id="rId33"/>
    <p:sldId id="290" r:id="rId34"/>
    <p:sldId id="313" r:id="rId35"/>
    <p:sldId id="312" r:id="rId36"/>
    <p:sldId id="284" r:id="rId37"/>
    <p:sldId id="280" r:id="rId38"/>
  </p:sldIdLst>
  <p:sldSz cx="12192000" cy="6858000"/>
  <p:notesSz cx="6797675" cy="9926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E4E4"/>
    <a:srgbClr val="FFCCFF"/>
    <a:srgbClr val="FF6464"/>
    <a:srgbClr val="BDBEC1"/>
    <a:srgbClr val="FFF4E7"/>
    <a:srgbClr val="FFE8CB"/>
    <a:srgbClr val="FFCCCC"/>
    <a:srgbClr val="FF99FF"/>
    <a:srgbClr val="0066FF"/>
    <a:srgbClr val="C9B5CE"/>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9D7B26C5-4107-4FEC-AEDC-1716B250A1EF}" styleName="スタイル (淡色)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578" autoAdjust="0"/>
    <p:restoredTop sz="86424" autoAdjust="0"/>
  </p:normalViewPr>
  <p:slideViewPr>
    <p:cSldViewPr snapToGrid="0">
      <p:cViewPr>
        <p:scale>
          <a:sx n="87" d="100"/>
          <a:sy n="87" d="100"/>
        </p:scale>
        <p:origin x="1134" y="270"/>
      </p:cViewPr>
      <p:guideLst/>
    </p:cSldViewPr>
  </p:slideViewPr>
  <p:outlineViewPr>
    <p:cViewPr>
      <p:scale>
        <a:sx n="33" d="100"/>
        <a:sy n="33" d="100"/>
      </p:scale>
      <p:origin x="0" y="-184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ー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9F50902A-39BA-4456-B9AF-B20881C231C3}" type="datetimeFigureOut">
              <a:rPr kumimoji="1" lang="ja-JP" altLang="en-US" smtClean="0"/>
              <a:t>2022/6/27</a:t>
            </a:fld>
            <a:endParaRPr kumimoji="1" lang="ja-JP" altLang="en-US" dirty="0"/>
          </a:p>
        </p:txBody>
      </p:sp>
      <p:sp>
        <p:nvSpPr>
          <p:cNvPr id="4" name="フッター プレースホルダー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kumimoji="1" lang="ja-JP" altLang="en-US" dirty="0"/>
          </a:p>
        </p:txBody>
      </p:sp>
      <p:sp>
        <p:nvSpPr>
          <p:cNvPr id="5" name="スライド番号プレースホルダー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76E12B27-7C4A-4254-BA54-AA36AA472FFF}" type="slidenum">
              <a:rPr kumimoji="1" lang="ja-JP" altLang="en-US" smtClean="0"/>
              <a:t>‹#›</a:t>
            </a:fld>
            <a:endParaRPr kumimoji="1" lang="ja-JP" altLang="en-US" dirty="0"/>
          </a:p>
        </p:txBody>
      </p:sp>
    </p:spTree>
    <p:extLst>
      <p:ext uri="{BB962C8B-B14F-4D97-AF65-F5344CB8AC3E}">
        <p14:creationId xmlns:p14="http://schemas.microsoft.com/office/powerpoint/2010/main" val="41107882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95C784D2-30CC-43BE-B534-C31862E080E9}" type="datetimeFigureOut">
              <a:rPr kumimoji="1" lang="ja-JP" altLang="en-US" smtClean="0"/>
              <a:t>2022/6/27</a:t>
            </a:fld>
            <a:endParaRPr kumimoji="1" lang="ja-JP" altLang="en-US"/>
          </a:p>
        </p:txBody>
      </p:sp>
      <p:sp>
        <p:nvSpPr>
          <p:cNvPr id="4" name="スライド イメージ プレースホルダー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268A1A79-1432-47C6-9AD7-634B147C3FCC}" type="slidenum">
              <a:rPr kumimoji="1" lang="ja-JP" altLang="en-US" smtClean="0"/>
              <a:t>‹#›</a:t>
            </a:fld>
            <a:endParaRPr kumimoji="1" lang="ja-JP" altLang="en-US"/>
          </a:p>
        </p:txBody>
      </p:sp>
    </p:spTree>
    <p:extLst>
      <p:ext uri="{BB962C8B-B14F-4D97-AF65-F5344CB8AC3E}">
        <p14:creationId xmlns:p14="http://schemas.microsoft.com/office/powerpoint/2010/main" val="235020515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atin typeface="メイリオ" panose="020B0604030504040204" pitchFamily="50" charset="-128"/>
                <a:ea typeface="メイリオ" panose="020B0604030504040204" pitchFamily="50" charset="-128"/>
              </a:defRPr>
            </a:lvl1pPr>
          </a:lstStyle>
          <a:p>
            <a:r>
              <a:rPr kumimoji="1" lang="ja-JP" altLang="en-US" dirty="0"/>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マスター サブタイトルの書式設定</a:t>
            </a:r>
          </a:p>
        </p:txBody>
      </p:sp>
      <p:sp>
        <p:nvSpPr>
          <p:cNvPr id="4" name="日付プレースホルダー 3"/>
          <p:cNvSpPr>
            <a:spLocks noGrp="1"/>
          </p:cNvSpPr>
          <p:nvPr>
            <p:ph type="dt" sz="half" idx="10"/>
          </p:nvPr>
        </p:nvSpPr>
        <p:spPr/>
        <p:txBody>
          <a:bodyPr/>
          <a:lstStyle/>
          <a:p>
            <a:fld id="{1C1B6980-B83C-46A7-8A3D-E7E7DE826063}" type="datetime1">
              <a:rPr kumimoji="1" lang="ja-JP" altLang="en-US" smtClean="0"/>
              <a:t>2022/6/27</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3592345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19D4CB8E-FAAF-427E-90B8-714147D91B8E}" type="datetime1">
              <a:rPr kumimoji="1" lang="ja-JP" altLang="en-US" smtClean="0"/>
              <a:t>2022/6/27</a:t>
            </a:fld>
            <a:endParaRPr kumimoji="1" lang="ja-JP" altLang="en-US" dirty="0"/>
          </a:p>
        </p:txBody>
      </p:sp>
      <p:sp>
        <p:nvSpPr>
          <p:cNvPr id="3" name="フッター プレースホルダー 2"/>
          <p:cNvSpPr>
            <a:spLocks noGrp="1"/>
          </p:cNvSpPr>
          <p:nvPr>
            <p:ph type="ftr" sz="quarter" idx="11"/>
          </p:nvPr>
        </p:nvSpPr>
        <p:spPr/>
        <p:txBody>
          <a:bodyPr/>
          <a:lstStyle/>
          <a:p>
            <a:endParaRPr kumimoji="1" lang="ja-JP" altLang="en-US" dirty="0"/>
          </a:p>
        </p:txBody>
      </p:sp>
      <p:sp>
        <p:nvSpPr>
          <p:cNvPr id="4" name="スライド番号プレースホルダー 3"/>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28300" y="6581775"/>
            <a:ext cx="1445733" cy="139700"/>
          </a:xfrm>
          <a:prstGeom prst="rect">
            <a:avLst/>
          </a:prstGeom>
        </p:spPr>
      </p:pic>
    </p:spTree>
    <p:extLst>
      <p:ext uri="{BB962C8B-B14F-4D97-AF65-F5344CB8AC3E}">
        <p14:creationId xmlns:p14="http://schemas.microsoft.com/office/powerpoint/2010/main" val="318886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概要レイアウ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D954E79-367E-4148-07BB-8921DE8732BD}"/>
              </a:ext>
            </a:extLst>
          </p:cNvPr>
          <p:cNvSpPr>
            <a:spLocks noGrp="1"/>
          </p:cNvSpPr>
          <p:nvPr>
            <p:ph type="title"/>
          </p:nvPr>
        </p:nvSpPr>
        <p:spPr/>
        <p:txBody>
          <a:bodyPr/>
          <a:lstStyle>
            <a:lvl1pPr>
              <a:defRPr>
                <a:latin typeface="メイリオ" panose="020B0604030504040204" pitchFamily="50" charset="-128"/>
                <a:ea typeface="メイリオ" panose="020B0604030504040204" pitchFamily="50" charset="-128"/>
              </a:defRPr>
            </a:lvl1p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1C373B55-D738-7043-0EEF-26DFF68C9A39}"/>
              </a:ext>
            </a:extLst>
          </p:cNvPr>
          <p:cNvSpPr>
            <a:spLocks noGrp="1"/>
          </p:cNvSpPr>
          <p:nvPr>
            <p:ph type="dt" sz="half" idx="10"/>
          </p:nvPr>
        </p:nvSpPr>
        <p:spPr/>
        <p:txBody>
          <a:bodyPr/>
          <a:lstStyle/>
          <a:p>
            <a:fld id="{E9BE2CA8-A86E-4C9D-B650-4310E7815B3F}" type="datetime1">
              <a:rPr kumimoji="1" lang="ja-JP" altLang="en-US" smtClean="0"/>
              <a:t>2022/6/27</a:t>
            </a:fld>
            <a:endParaRPr kumimoji="1" lang="ja-JP" altLang="en-US" dirty="0"/>
          </a:p>
        </p:txBody>
      </p:sp>
      <p:sp>
        <p:nvSpPr>
          <p:cNvPr id="4" name="フッター プレースホルダー 3">
            <a:extLst>
              <a:ext uri="{FF2B5EF4-FFF2-40B4-BE49-F238E27FC236}">
                <a16:creationId xmlns:a16="http://schemas.microsoft.com/office/drawing/2014/main" id="{99C1F952-BCF3-25FA-3756-F5A38C6AA231}"/>
              </a:ext>
            </a:extLst>
          </p:cNvPr>
          <p:cNvSpPr>
            <a:spLocks noGrp="1"/>
          </p:cNvSpPr>
          <p:nvPr>
            <p:ph type="ftr" sz="quarter" idx="11"/>
          </p:nvPr>
        </p:nvSpPr>
        <p:spPr/>
        <p:txBody>
          <a:bodyPr/>
          <a:lstStyle/>
          <a:p>
            <a:endParaRPr kumimoji="1" lang="ja-JP" altLang="en-US" dirty="0"/>
          </a:p>
        </p:txBody>
      </p:sp>
      <p:sp>
        <p:nvSpPr>
          <p:cNvPr id="5" name="スライド番号プレースホルダー 4">
            <a:extLst>
              <a:ext uri="{FF2B5EF4-FFF2-40B4-BE49-F238E27FC236}">
                <a16:creationId xmlns:a16="http://schemas.microsoft.com/office/drawing/2014/main" id="{C942D3D2-D9BD-0896-B073-B491D953175C}"/>
              </a:ext>
            </a:extLst>
          </p:cNvPr>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cxnSp>
        <p:nvCxnSpPr>
          <p:cNvPr id="6" name="直線コネクタ 5">
            <a:extLst>
              <a:ext uri="{FF2B5EF4-FFF2-40B4-BE49-F238E27FC236}">
                <a16:creationId xmlns:a16="http://schemas.microsoft.com/office/drawing/2014/main" id="{C2E0FD42-3261-9275-4E83-869BFC937A35}"/>
              </a:ext>
            </a:extLst>
          </p:cNvPr>
          <p:cNvCxnSpPr/>
          <p:nvPr userDrawn="1"/>
        </p:nvCxnSpPr>
        <p:spPr>
          <a:xfrm>
            <a:off x="838200" y="1304768"/>
            <a:ext cx="10515600" cy="0"/>
          </a:xfrm>
          <a:prstGeom prst="line">
            <a:avLst/>
          </a:prstGeom>
          <a:ln w="120650" cmpd="thickThin">
            <a:solidFill>
              <a:srgbClr val="FFC000"/>
            </a:solidFill>
          </a:ln>
        </p:spPr>
        <p:style>
          <a:lnRef idx="3">
            <a:schemeClr val="accent5"/>
          </a:lnRef>
          <a:fillRef idx="0">
            <a:schemeClr val="accent5"/>
          </a:fillRef>
          <a:effectRef idx="2">
            <a:schemeClr val="accent5"/>
          </a:effectRef>
          <a:fontRef idx="minor">
            <a:schemeClr val="tx1"/>
          </a:fontRef>
        </p:style>
      </p:cxnSp>
      <p:grpSp>
        <p:nvGrpSpPr>
          <p:cNvPr id="7" name="グループ化 6">
            <a:extLst>
              <a:ext uri="{FF2B5EF4-FFF2-40B4-BE49-F238E27FC236}">
                <a16:creationId xmlns:a16="http://schemas.microsoft.com/office/drawing/2014/main" id="{5716D27A-1FF6-1A80-F128-E5FAE9AFED13}"/>
              </a:ext>
            </a:extLst>
          </p:cNvPr>
          <p:cNvGrpSpPr/>
          <p:nvPr userDrawn="1"/>
        </p:nvGrpSpPr>
        <p:grpSpPr>
          <a:xfrm>
            <a:off x="-8757" y="365125"/>
            <a:ext cx="477794" cy="5189823"/>
            <a:chOff x="-8757" y="365125"/>
            <a:chExt cx="477794" cy="5189823"/>
          </a:xfrm>
        </p:grpSpPr>
        <p:sp>
          <p:nvSpPr>
            <p:cNvPr id="8" name="片側の 2 つの角を丸めた四角形 5">
              <a:extLst>
                <a:ext uri="{FF2B5EF4-FFF2-40B4-BE49-F238E27FC236}">
                  <a16:creationId xmlns:a16="http://schemas.microsoft.com/office/drawing/2014/main" id="{3D4722A6-9D87-450B-B4CA-F5AA66813072}"/>
                </a:ext>
              </a:extLst>
            </p:cNvPr>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a:extLst>
                <a:ext uri="{FF2B5EF4-FFF2-40B4-BE49-F238E27FC236}">
                  <a16:creationId xmlns:a16="http://schemas.microsoft.com/office/drawing/2014/main" id="{777D3C0A-3AB5-D06F-2A3C-109D7341E110}"/>
                </a:ext>
              </a:extLst>
            </p:cNvPr>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16">
              <a:extLst>
                <a:ext uri="{FF2B5EF4-FFF2-40B4-BE49-F238E27FC236}">
                  <a16:creationId xmlns:a16="http://schemas.microsoft.com/office/drawing/2014/main" id="{314D4E51-E274-885D-4B58-35ACF9C5C6CE}"/>
                </a:ext>
              </a:extLst>
            </p:cNvPr>
            <p:cNvSpPr/>
            <p:nvPr/>
          </p:nvSpPr>
          <p:spPr>
            <a:xfrm rot="5400000">
              <a:off x="-202347" y="558715"/>
              <a:ext cx="864973" cy="477794"/>
            </a:xfrm>
            <a:prstGeom prst="round2SameRect">
              <a:avLst/>
            </a:prstGeom>
            <a:solidFill>
              <a:srgbClr val="FFC000"/>
            </a:solidFill>
            <a:ln>
              <a:solidFill>
                <a:schemeClr val="accent4"/>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a:extLst>
                <a:ext uri="{FF2B5EF4-FFF2-40B4-BE49-F238E27FC236}">
                  <a16:creationId xmlns:a16="http://schemas.microsoft.com/office/drawing/2014/main" id="{7ABC48F4-D971-F879-8A2E-7F291D95F001}"/>
                </a:ext>
              </a:extLst>
            </p:cNvPr>
            <p:cNvSpPr txBox="1"/>
            <p:nvPr/>
          </p:nvSpPr>
          <p:spPr>
            <a:xfrm rot="16200000">
              <a:off x="-126403" y="605250"/>
              <a:ext cx="708455" cy="384721"/>
            </a:xfrm>
            <a:prstGeom prst="rect">
              <a:avLst/>
            </a:prstGeom>
            <a:solidFill>
              <a:srgbClr val="FFC000"/>
            </a:solidFill>
            <a:ln>
              <a:solidFill>
                <a:schemeClr val="accent4"/>
              </a:solidFill>
            </a:ln>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8">
              <a:extLst>
                <a:ext uri="{FF2B5EF4-FFF2-40B4-BE49-F238E27FC236}">
                  <a16:creationId xmlns:a16="http://schemas.microsoft.com/office/drawing/2014/main" id="{5064A440-1C2A-8E7B-F4F1-C99BE5818AF3}"/>
                </a:ext>
              </a:extLst>
            </p:cNvPr>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a:extLst>
                <a:ext uri="{FF2B5EF4-FFF2-40B4-BE49-F238E27FC236}">
                  <a16:creationId xmlns:a16="http://schemas.microsoft.com/office/drawing/2014/main" id="{CB30D58D-F20E-F2BD-3328-70543832AC11}"/>
                </a:ext>
              </a:extLst>
            </p:cNvPr>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20">
              <a:extLst>
                <a:ext uri="{FF2B5EF4-FFF2-40B4-BE49-F238E27FC236}">
                  <a16:creationId xmlns:a16="http://schemas.microsoft.com/office/drawing/2014/main" id="{E6E77644-A9B9-4158-D4E4-1A242788046B}"/>
                </a:ext>
              </a:extLst>
            </p:cNvPr>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a:extLst>
                <a:ext uri="{FF2B5EF4-FFF2-40B4-BE49-F238E27FC236}">
                  <a16:creationId xmlns:a16="http://schemas.microsoft.com/office/drawing/2014/main" id="{4789B3AC-A05F-37EB-351D-5CB31AE7C859}"/>
                </a:ext>
              </a:extLst>
            </p:cNvPr>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22">
              <a:extLst>
                <a:ext uri="{FF2B5EF4-FFF2-40B4-BE49-F238E27FC236}">
                  <a16:creationId xmlns:a16="http://schemas.microsoft.com/office/drawing/2014/main" id="{FE8B1EBB-10BB-492A-FDD5-F3CA20308F2D}"/>
                </a:ext>
              </a:extLst>
            </p:cNvPr>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24">
              <a:extLst>
                <a:ext uri="{FF2B5EF4-FFF2-40B4-BE49-F238E27FC236}">
                  <a16:creationId xmlns:a16="http://schemas.microsoft.com/office/drawing/2014/main" id="{84EAFF32-2F51-FAA7-71AA-11126904C16D}"/>
                </a:ext>
              </a:extLst>
            </p:cNvPr>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a:extLst>
                <a:ext uri="{FF2B5EF4-FFF2-40B4-BE49-F238E27FC236}">
                  <a16:creationId xmlns:a16="http://schemas.microsoft.com/office/drawing/2014/main" id="{B8559D0E-F153-53BE-E2CD-0C8C98C7D0D1}"/>
                </a:ext>
              </a:extLst>
            </p:cNvPr>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a:extLst>
                <a:ext uri="{FF2B5EF4-FFF2-40B4-BE49-F238E27FC236}">
                  <a16:creationId xmlns:a16="http://schemas.microsoft.com/office/drawing/2014/main" id="{1CE33B10-12A7-0DB2-A8FD-C2F23B05DE38}"/>
                </a:ext>
              </a:extLst>
            </p:cNvPr>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2829343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始めようレイアウ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7C2A904-E4AA-78B2-6573-35E821A38F1F}"/>
              </a:ext>
            </a:extLst>
          </p:cNvPr>
          <p:cNvSpPr>
            <a:spLocks noGrp="1"/>
          </p:cNvSpPr>
          <p:nvPr>
            <p:ph type="title"/>
          </p:nvPr>
        </p:nvSpPr>
        <p:spPr/>
        <p:txBody>
          <a:bodyPr/>
          <a:lstStyle>
            <a:lvl1pPr>
              <a:defRPr>
                <a:latin typeface="メイリオ" panose="020B0604030504040204" pitchFamily="50" charset="-128"/>
                <a:ea typeface="メイリオ" panose="020B0604030504040204" pitchFamily="50" charset="-128"/>
              </a:defRPr>
            </a:lvl1pPr>
          </a:lstStyle>
          <a:p>
            <a:r>
              <a:rPr kumimoji="1" lang="ja-JP" altLang="en-US" dirty="0"/>
              <a:t>マスター タイトルの書式設定</a:t>
            </a:r>
          </a:p>
        </p:txBody>
      </p:sp>
      <p:sp>
        <p:nvSpPr>
          <p:cNvPr id="3" name="日付プレースホルダー 2">
            <a:extLst>
              <a:ext uri="{FF2B5EF4-FFF2-40B4-BE49-F238E27FC236}">
                <a16:creationId xmlns:a16="http://schemas.microsoft.com/office/drawing/2014/main" id="{A8675F6E-F15E-7E1D-AE32-AE5DBF1A2141}"/>
              </a:ext>
            </a:extLst>
          </p:cNvPr>
          <p:cNvSpPr>
            <a:spLocks noGrp="1"/>
          </p:cNvSpPr>
          <p:nvPr>
            <p:ph type="dt" sz="half" idx="10"/>
          </p:nvPr>
        </p:nvSpPr>
        <p:spPr/>
        <p:txBody>
          <a:bodyPr/>
          <a:lstStyle/>
          <a:p>
            <a:fld id="{0A6EB67A-2EF4-447C-9AD6-97DB83FD2FFC}" type="datetime1">
              <a:rPr kumimoji="1" lang="ja-JP" altLang="en-US" smtClean="0"/>
              <a:t>2022/6/27</a:t>
            </a:fld>
            <a:endParaRPr kumimoji="1" lang="ja-JP" altLang="en-US" dirty="0"/>
          </a:p>
        </p:txBody>
      </p:sp>
      <p:sp>
        <p:nvSpPr>
          <p:cNvPr id="4" name="フッター プレースホルダー 3">
            <a:extLst>
              <a:ext uri="{FF2B5EF4-FFF2-40B4-BE49-F238E27FC236}">
                <a16:creationId xmlns:a16="http://schemas.microsoft.com/office/drawing/2014/main" id="{1556B30D-9F5F-D61A-A80A-93130B1B16E1}"/>
              </a:ext>
            </a:extLst>
          </p:cNvPr>
          <p:cNvSpPr>
            <a:spLocks noGrp="1"/>
          </p:cNvSpPr>
          <p:nvPr>
            <p:ph type="ftr" sz="quarter" idx="11"/>
          </p:nvPr>
        </p:nvSpPr>
        <p:spPr/>
        <p:txBody>
          <a:bodyPr/>
          <a:lstStyle/>
          <a:p>
            <a:endParaRPr kumimoji="1" lang="ja-JP" altLang="en-US" dirty="0"/>
          </a:p>
        </p:txBody>
      </p:sp>
      <p:sp>
        <p:nvSpPr>
          <p:cNvPr id="5" name="スライド番号プレースホルダー 4">
            <a:extLst>
              <a:ext uri="{FF2B5EF4-FFF2-40B4-BE49-F238E27FC236}">
                <a16:creationId xmlns:a16="http://schemas.microsoft.com/office/drawing/2014/main" id="{E0DEBDC7-07DC-FE30-3E21-6BB73071E581}"/>
              </a:ext>
            </a:extLst>
          </p:cNvPr>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cxnSp>
        <p:nvCxnSpPr>
          <p:cNvPr id="6" name="直線コネクタ 5">
            <a:extLst>
              <a:ext uri="{FF2B5EF4-FFF2-40B4-BE49-F238E27FC236}">
                <a16:creationId xmlns:a16="http://schemas.microsoft.com/office/drawing/2014/main" id="{2E563C3E-A931-47CD-CBF1-060D1526C517}"/>
              </a:ext>
            </a:extLst>
          </p:cNvPr>
          <p:cNvCxnSpPr/>
          <p:nvPr userDrawn="1"/>
        </p:nvCxnSpPr>
        <p:spPr>
          <a:xfrm>
            <a:off x="838200" y="1357510"/>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pSp>
        <p:nvGrpSpPr>
          <p:cNvPr id="7" name="グループ化 6">
            <a:extLst>
              <a:ext uri="{FF2B5EF4-FFF2-40B4-BE49-F238E27FC236}">
                <a16:creationId xmlns:a16="http://schemas.microsoft.com/office/drawing/2014/main" id="{E9CC99CE-DFC0-DCD6-BF9C-1601955AD308}"/>
              </a:ext>
            </a:extLst>
          </p:cNvPr>
          <p:cNvGrpSpPr/>
          <p:nvPr userDrawn="1"/>
        </p:nvGrpSpPr>
        <p:grpSpPr>
          <a:xfrm>
            <a:off x="-8757" y="365125"/>
            <a:ext cx="477794" cy="5189823"/>
            <a:chOff x="-8757" y="365125"/>
            <a:chExt cx="477794" cy="5189823"/>
          </a:xfrm>
        </p:grpSpPr>
        <p:sp>
          <p:nvSpPr>
            <p:cNvPr id="8" name="片側の 2 つの角を丸めた四角形 39">
              <a:extLst>
                <a:ext uri="{FF2B5EF4-FFF2-40B4-BE49-F238E27FC236}">
                  <a16:creationId xmlns:a16="http://schemas.microsoft.com/office/drawing/2014/main" id="{C9E67EF4-F408-ADF3-24F4-2A1488D05C53}"/>
                </a:ext>
              </a:extLst>
            </p:cNvPr>
            <p:cNvSpPr/>
            <p:nvPr/>
          </p:nvSpPr>
          <p:spPr>
            <a:xfrm rot="5400000">
              <a:off x="-202347" y="1423688"/>
              <a:ext cx="864973" cy="477794"/>
            </a:xfrm>
            <a:prstGeom prst="round2SameRect">
              <a:avLst/>
            </a:prstGeom>
            <a:solidFill>
              <a:srgbClr val="FF6464"/>
            </a:solidFill>
            <a:ln>
              <a:solidFill>
                <a:schemeClr val="accent6"/>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a:extLst>
                <a:ext uri="{FF2B5EF4-FFF2-40B4-BE49-F238E27FC236}">
                  <a16:creationId xmlns:a16="http://schemas.microsoft.com/office/drawing/2014/main" id="{75DD0F12-678B-4E37-7AA2-142D72AB69C7}"/>
                </a:ext>
              </a:extLst>
            </p:cNvPr>
            <p:cNvSpPr txBox="1"/>
            <p:nvPr/>
          </p:nvSpPr>
          <p:spPr>
            <a:xfrm rot="16200000">
              <a:off x="-124086" y="1470223"/>
              <a:ext cx="708455" cy="384721"/>
            </a:xfrm>
            <a:prstGeom prst="rect">
              <a:avLst/>
            </a:prstGeom>
            <a:solidFill>
              <a:srgbClr val="FF6464"/>
            </a:solidFill>
            <a:ln>
              <a:noFill/>
            </a:ln>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41">
              <a:extLst>
                <a:ext uri="{FF2B5EF4-FFF2-40B4-BE49-F238E27FC236}">
                  <a16:creationId xmlns:a16="http://schemas.microsoft.com/office/drawing/2014/main" id="{13DC656A-275F-46CD-993A-16A49B69E7CF}"/>
                </a:ext>
              </a:extLst>
            </p:cNvPr>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a:extLst>
                <a:ext uri="{FF2B5EF4-FFF2-40B4-BE49-F238E27FC236}">
                  <a16:creationId xmlns:a16="http://schemas.microsoft.com/office/drawing/2014/main" id="{F4D01FAC-70B4-F846-5AEF-206D7218F178}"/>
                </a:ext>
              </a:extLst>
            </p:cNvPr>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43">
              <a:extLst>
                <a:ext uri="{FF2B5EF4-FFF2-40B4-BE49-F238E27FC236}">
                  <a16:creationId xmlns:a16="http://schemas.microsoft.com/office/drawing/2014/main" id="{E5A480BA-5C94-9C6C-FDEC-FFAA47CDEA30}"/>
                </a:ext>
              </a:extLst>
            </p:cNvPr>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a:extLst>
                <a:ext uri="{FF2B5EF4-FFF2-40B4-BE49-F238E27FC236}">
                  <a16:creationId xmlns:a16="http://schemas.microsoft.com/office/drawing/2014/main" id="{E158ACEE-D9B5-686E-EF56-A5DB8177460C}"/>
                </a:ext>
              </a:extLst>
            </p:cNvPr>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45">
              <a:extLst>
                <a:ext uri="{FF2B5EF4-FFF2-40B4-BE49-F238E27FC236}">
                  <a16:creationId xmlns:a16="http://schemas.microsoft.com/office/drawing/2014/main" id="{5E716BBE-DB65-8BBC-467E-FE577BD5F7A0}"/>
                </a:ext>
              </a:extLst>
            </p:cNvPr>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a:extLst>
                <a:ext uri="{FF2B5EF4-FFF2-40B4-BE49-F238E27FC236}">
                  <a16:creationId xmlns:a16="http://schemas.microsoft.com/office/drawing/2014/main" id="{60070D7C-0C6C-35AD-83D9-91E72FBC5D5F}"/>
                </a:ext>
              </a:extLst>
            </p:cNvPr>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47">
              <a:extLst>
                <a:ext uri="{FF2B5EF4-FFF2-40B4-BE49-F238E27FC236}">
                  <a16:creationId xmlns:a16="http://schemas.microsoft.com/office/drawing/2014/main" id="{30515431-1591-1ABC-2E09-BA87C148EACF}"/>
                </a:ext>
              </a:extLst>
            </p:cNvPr>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48">
              <a:extLst>
                <a:ext uri="{FF2B5EF4-FFF2-40B4-BE49-F238E27FC236}">
                  <a16:creationId xmlns:a16="http://schemas.microsoft.com/office/drawing/2014/main" id="{1A0CD059-3732-4F88-ED07-AF5C9E5D648F}"/>
                </a:ext>
              </a:extLst>
            </p:cNvPr>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a:extLst>
                <a:ext uri="{FF2B5EF4-FFF2-40B4-BE49-F238E27FC236}">
                  <a16:creationId xmlns:a16="http://schemas.microsoft.com/office/drawing/2014/main" id="{C8BD0441-102D-107A-1587-2C05CAACF9CF}"/>
                </a:ext>
              </a:extLst>
            </p:cNvPr>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a:extLst>
                <a:ext uri="{FF2B5EF4-FFF2-40B4-BE49-F238E27FC236}">
                  <a16:creationId xmlns:a16="http://schemas.microsoft.com/office/drawing/2014/main" id="{EA34A359-DAA4-1759-7540-3019140310C1}"/>
                </a:ext>
              </a:extLst>
            </p:cNvPr>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647808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解説レイアウ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7C2A904-E4AA-78B2-6573-35E821A38F1F}"/>
              </a:ext>
            </a:extLst>
          </p:cNvPr>
          <p:cNvSpPr>
            <a:spLocks noGrp="1"/>
          </p:cNvSpPr>
          <p:nvPr>
            <p:ph type="title"/>
          </p:nvPr>
        </p:nvSpPr>
        <p:spPr/>
        <p:txBody>
          <a:bodyPr/>
          <a:lstStyle>
            <a:lvl1pPr>
              <a:defRPr>
                <a:latin typeface="メイリオ" panose="020B0604030504040204" pitchFamily="50" charset="-128"/>
                <a:ea typeface="メイリオ" panose="020B0604030504040204" pitchFamily="50" charset="-128"/>
              </a:defRPr>
            </a:lvl1pPr>
          </a:lstStyle>
          <a:p>
            <a:r>
              <a:rPr kumimoji="1" lang="ja-JP" altLang="en-US" dirty="0"/>
              <a:t>マスター タイトルの書式設定</a:t>
            </a:r>
          </a:p>
        </p:txBody>
      </p:sp>
      <p:sp>
        <p:nvSpPr>
          <p:cNvPr id="3" name="日付プレースホルダー 2">
            <a:extLst>
              <a:ext uri="{FF2B5EF4-FFF2-40B4-BE49-F238E27FC236}">
                <a16:creationId xmlns:a16="http://schemas.microsoft.com/office/drawing/2014/main" id="{A8675F6E-F15E-7E1D-AE32-AE5DBF1A2141}"/>
              </a:ext>
            </a:extLst>
          </p:cNvPr>
          <p:cNvSpPr>
            <a:spLocks noGrp="1"/>
          </p:cNvSpPr>
          <p:nvPr>
            <p:ph type="dt" sz="half" idx="10"/>
          </p:nvPr>
        </p:nvSpPr>
        <p:spPr/>
        <p:txBody>
          <a:bodyPr/>
          <a:lstStyle/>
          <a:p>
            <a:fld id="{3DF033D6-9AB2-4CEB-BCF0-468605FFEEB1}" type="datetime1">
              <a:rPr kumimoji="1" lang="ja-JP" altLang="en-US" smtClean="0"/>
              <a:t>2022/6/27</a:t>
            </a:fld>
            <a:endParaRPr kumimoji="1" lang="ja-JP" altLang="en-US" dirty="0"/>
          </a:p>
        </p:txBody>
      </p:sp>
      <p:sp>
        <p:nvSpPr>
          <p:cNvPr id="4" name="フッター プレースホルダー 3">
            <a:extLst>
              <a:ext uri="{FF2B5EF4-FFF2-40B4-BE49-F238E27FC236}">
                <a16:creationId xmlns:a16="http://schemas.microsoft.com/office/drawing/2014/main" id="{1556B30D-9F5F-D61A-A80A-93130B1B16E1}"/>
              </a:ext>
            </a:extLst>
          </p:cNvPr>
          <p:cNvSpPr>
            <a:spLocks noGrp="1"/>
          </p:cNvSpPr>
          <p:nvPr>
            <p:ph type="ftr" sz="quarter" idx="11"/>
          </p:nvPr>
        </p:nvSpPr>
        <p:spPr/>
        <p:txBody>
          <a:bodyPr/>
          <a:lstStyle/>
          <a:p>
            <a:endParaRPr kumimoji="1" lang="ja-JP" altLang="en-US" dirty="0"/>
          </a:p>
        </p:txBody>
      </p:sp>
      <p:sp>
        <p:nvSpPr>
          <p:cNvPr id="5" name="スライド番号プレースホルダー 4">
            <a:extLst>
              <a:ext uri="{FF2B5EF4-FFF2-40B4-BE49-F238E27FC236}">
                <a16:creationId xmlns:a16="http://schemas.microsoft.com/office/drawing/2014/main" id="{E0DEBDC7-07DC-FE30-3E21-6BB73071E581}"/>
              </a:ext>
            </a:extLst>
          </p:cNvPr>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cxnSp>
        <p:nvCxnSpPr>
          <p:cNvPr id="6" name="直線コネクタ 5">
            <a:extLst>
              <a:ext uri="{FF2B5EF4-FFF2-40B4-BE49-F238E27FC236}">
                <a16:creationId xmlns:a16="http://schemas.microsoft.com/office/drawing/2014/main" id="{2E563C3E-A931-47CD-CBF1-060D1526C517}"/>
              </a:ext>
            </a:extLst>
          </p:cNvPr>
          <p:cNvCxnSpPr/>
          <p:nvPr userDrawn="1"/>
        </p:nvCxnSpPr>
        <p:spPr>
          <a:xfrm>
            <a:off x="838200" y="1357510"/>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pSp>
        <p:nvGrpSpPr>
          <p:cNvPr id="7" name="グループ化 6">
            <a:extLst>
              <a:ext uri="{FF2B5EF4-FFF2-40B4-BE49-F238E27FC236}">
                <a16:creationId xmlns:a16="http://schemas.microsoft.com/office/drawing/2014/main" id="{E9CC99CE-DFC0-DCD6-BF9C-1601955AD308}"/>
              </a:ext>
            </a:extLst>
          </p:cNvPr>
          <p:cNvGrpSpPr/>
          <p:nvPr userDrawn="1"/>
        </p:nvGrpSpPr>
        <p:grpSpPr>
          <a:xfrm>
            <a:off x="-8757" y="365125"/>
            <a:ext cx="477794" cy="5189823"/>
            <a:chOff x="-8757" y="365125"/>
            <a:chExt cx="477794" cy="5189823"/>
          </a:xfrm>
        </p:grpSpPr>
        <p:sp>
          <p:nvSpPr>
            <p:cNvPr id="8" name="片側の 2 つの角を丸めた四角形 39">
              <a:extLst>
                <a:ext uri="{FF2B5EF4-FFF2-40B4-BE49-F238E27FC236}">
                  <a16:creationId xmlns:a16="http://schemas.microsoft.com/office/drawing/2014/main" id="{C9E67EF4-F408-ADF3-24F4-2A1488D05C53}"/>
                </a:ext>
              </a:extLst>
            </p:cNvPr>
            <p:cNvSpPr/>
            <p:nvPr/>
          </p:nvSpPr>
          <p:spPr>
            <a:xfrm rot="5400000">
              <a:off x="-202347" y="1423688"/>
              <a:ext cx="864973" cy="477794"/>
            </a:xfrm>
            <a:prstGeom prst="round2SameRect">
              <a:avLst/>
            </a:prstGeom>
            <a:solidFill>
              <a:schemeClr val="accent3">
                <a:lumMod val="40000"/>
                <a:lumOff val="60000"/>
              </a:schemeClr>
            </a:solidFill>
            <a:ln>
              <a:solidFill>
                <a:schemeClr val="accent6"/>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a:extLst>
                <a:ext uri="{FF2B5EF4-FFF2-40B4-BE49-F238E27FC236}">
                  <a16:creationId xmlns:a16="http://schemas.microsoft.com/office/drawing/2014/main" id="{75DD0F12-678B-4E37-7AA2-142D72AB69C7}"/>
                </a:ext>
              </a:extLst>
            </p:cNvPr>
            <p:cNvSpPr txBox="1"/>
            <p:nvPr/>
          </p:nvSpPr>
          <p:spPr>
            <a:xfrm rot="16200000">
              <a:off x="-124086" y="1470223"/>
              <a:ext cx="708455" cy="384721"/>
            </a:xfrm>
            <a:prstGeom prst="rect">
              <a:avLst/>
            </a:prstGeom>
            <a:noFill/>
            <a:ln>
              <a:noFill/>
            </a:ln>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41">
              <a:extLst>
                <a:ext uri="{FF2B5EF4-FFF2-40B4-BE49-F238E27FC236}">
                  <a16:creationId xmlns:a16="http://schemas.microsoft.com/office/drawing/2014/main" id="{13DC656A-275F-46CD-993A-16A49B69E7CF}"/>
                </a:ext>
              </a:extLst>
            </p:cNvPr>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a:extLst>
                <a:ext uri="{FF2B5EF4-FFF2-40B4-BE49-F238E27FC236}">
                  <a16:creationId xmlns:a16="http://schemas.microsoft.com/office/drawing/2014/main" id="{F4D01FAC-70B4-F846-5AEF-206D7218F178}"/>
                </a:ext>
              </a:extLst>
            </p:cNvPr>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43">
              <a:extLst>
                <a:ext uri="{FF2B5EF4-FFF2-40B4-BE49-F238E27FC236}">
                  <a16:creationId xmlns:a16="http://schemas.microsoft.com/office/drawing/2014/main" id="{E5A480BA-5C94-9C6C-FDEC-FFAA47CDEA30}"/>
                </a:ext>
              </a:extLst>
            </p:cNvPr>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a:extLst>
                <a:ext uri="{FF2B5EF4-FFF2-40B4-BE49-F238E27FC236}">
                  <a16:creationId xmlns:a16="http://schemas.microsoft.com/office/drawing/2014/main" id="{E158ACEE-D9B5-686E-EF56-A5DB8177460C}"/>
                </a:ext>
              </a:extLst>
            </p:cNvPr>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45">
              <a:extLst>
                <a:ext uri="{FF2B5EF4-FFF2-40B4-BE49-F238E27FC236}">
                  <a16:creationId xmlns:a16="http://schemas.microsoft.com/office/drawing/2014/main" id="{5E716BBE-DB65-8BBC-467E-FE577BD5F7A0}"/>
                </a:ext>
              </a:extLst>
            </p:cNvPr>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a:extLst>
                <a:ext uri="{FF2B5EF4-FFF2-40B4-BE49-F238E27FC236}">
                  <a16:creationId xmlns:a16="http://schemas.microsoft.com/office/drawing/2014/main" id="{60070D7C-0C6C-35AD-83D9-91E72FBC5D5F}"/>
                </a:ext>
              </a:extLst>
            </p:cNvPr>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47">
              <a:extLst>
                <a:ext uri="{FF2B5EF4-FFF2-40B4-BE49-F238E27FC236}">
                  <a16:creationId xmlns:a16="http://schemas.microsoft.com/office/drawing/2014/main" id="{30515431-1591-1ABC-2E09-BA87C148EACF}"/>
                </a:ext>
              </a:extLst>
            </p:cNvPr>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48">
              <a:extLst>
                <a:ext uri="{FF2B5EF4-FFF2-40B4-BE49-F238E27FC236}">
                  <a16:creationId xmlns:a16="http://schemas.microsoft.com/office/drawing/2014/main" id="{1A0CD059-3732-4F88-ED07-AF5C9E5D648F}"/>
                </a:ext>
              </a:extLst>
            </p:cNvPr>
            <p:cNvSpPr/>
            <p:nvPr/>
          </p:nvSpPr>
          <p:spPr>
            <a:xfrm rot="5400000">
              <a:off x="-202347" y="4883565"/>
              <a:ext cx="864973" cy="477794"/>
            </a:xfrm>
            <a:prstGeom prst="round2SameRect">
              <a:avLst/>
            </a:prstGeom>
            <a:solidFill>
              <a:srgbClr val="FF6464"/>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a:extLst>
                <a:ext uri="{FF2B5EF4-FFF2-40B4-BE49-F238E27FC236}">
                  <a16:creationId xmlns:a16="http://schemas.microsoft.com/office/drawing/2014/main" id="{C8BD0441-102D-107A-1587-2C05CAACF9CF}"/>
                </a:ext>
              </a:extLst>
            </p:cNvPr>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a:extLst>
                <a:ext uri="{FF2B5EF4-FFF2-40B4-BE49-F238E27FC236}">
                  <a16:creationId xmlns:a16="http://schemas.microsoft.com/office/drawing/2014/main" id="{EA34A359-DAA4-1759-7540-3019140310C1}"/>
                </a:ext>
              </a:extLst>
            </p:cNvPr>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40030814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はんだづけレイアウ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D24ADDE-E11E-66C2-6F15-59D51941E27D}"/>
              </a:ext>
            </a:extLst>
          </p:cNvPr>
          <p:cNvSpPr>
            <a:spLocks noGrp="1"/>
          </p:cNvSpPr>
          <p:nvPr>
            <p:ph type="title"/>
          </p:nvPr>
        </p:nvSpPr>
        <p:spPr/>
        <p:txBody>
          <a:bodyPr/>
          <a:lstStyle>
            <a:lvl1pPr>
              <a:defRPr>
                <a:latin typeface="メイリオ" panose="020B0604030504040204" pitchFamily="50" charset="-128"/>
                <a:ea typeface="メイリオ" panose="020B0604030504040204" pitchFamily="50" charset="-128"/>
              </a:defRPr>
            </a:lvl1p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24C3004A-A95F-8EE1-7D94-841C120372FC}"/>
              </a:ext>
            </a:extLst>
          </p:cNvPr>
          <p:cNvSpPr>
            <a:spLocks noGrp="1"/>
          </p:cNvSpPr>
          <p:nvPr>
            <p:ph type="dt" sz="half" idx="10"/>
          </p:nvPr>
        </p:nvSpPr>
        <p:spPr/>
        <p:txBody>
          <a:bodyPr/>
          <a:lstStyle/>
          <a:p>
            <a:fld id="{4665F61C-F0B7-40CE-A435-1E6958A17E1B}" type="datetime1">
              <a:rPr kumimoji="1" lang="ja-JP" altLang="en-US" smtClean="0"/>
              <a:t>2022/6/27</a:t>
            </a:fld>
            <a:endParaRPr kumimoji="1" lang="ja-JP" altLang="en-US" dirty="0"/>
          </a:p>
        </p:txBody>
      </p:sp>
      <p:sp>
        <p:nvSpPr>
          <p:cNvPr id="4" name="フッター プレースホルダー 3">
            <a:extLst>
              <a:ext uri="{FF2B5EF4-FFF2-40B4-BE49-F238E27FC236}">
                <a16:creationId xmlns:a16="http://schemas.microsoft.com/office/drawing/2014/main" id="{FC95ED22-9DF7-E12C-B99E-59C27B8CB0F6}"/>
              </a:ext>
            </a:extLst>
          </p:cNvPr>
          <p:cNvSpPr>
            <a:spLocks noGrp="1"/>
          </p:cNvSpPr>
          <p:nvPr>
            <p:ph type="ftr" sz="quarter" idx="11"/>
          </p:nvPr>
        </p:nvSpPr>
        <p:spPr/>
        <p:txBody>
          <a:bodyPr/>
          <a:lstStyle/>
          <a:p>
            <a:endParaRPr kumimoji="1" lang="ja-JP" altLang="en-US" dirty="0"/>
          </a:p>
        </p:txBody>
      </p:sp>
      <p:sp>
        <p:nvSpPr>
          <p:cNvPr id="5" name="スライド番号プレースホルダー 4">
            <a:extLst>
              <a:ext uri="{FF2B5EF4-FFF2-40B4-BE49-F238E27FC236}">
                <a16:creationId xmlns:a16="http://schemas.microsoft.com/office/drawing/2014/main" id="{A7103FF1-30DF-98C7-BF0B-3FE67C415A8D}"/>
              </a:ext>
            </a:extLst>
          </p:cNvPr>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cxnSp>
        <p:nvCxnSpPr>
          <p:cNvPr id="6" name="直線コネクタ 5">
            <a:extLst>
              <a:ext uri="{FF2B5EF4-FFF2-40B4-BE49-F238E27FC236}">
                <a16:creationId xmlns:a16="http://schemas.microsoft.com/office/drawing/2014/main" id="{B0A85CC5-4FBD-282E-AE58-931B0410C38A}"/>
              </a:ext>
            </a:extLst>
          </p:cNvPr>
          <p:cNvCxnSpPr/>
          <p:nvPr userDrawn="1"/>
        </p:nvCxnSpPr>
        <p:spPr>
          <a:xfrm>
            <a:off x="838200" y="1329229"/>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7" name="グループ化 6">
            <a:extLst>
              <a:ext uri="{FF2B5EF4-FFF2-40B4-BE49-F238E27FC236}">
                <a16:creationId xmlns:a16="http://schemas.microsoft.com/office/drawing/2014/main" id="{A4F08CAE-4C5A-C1E0-95C0-F917645C76C0}"/>
              </a:ext>
            </a:extLst>
          </p:cNvPr>
          <p:cNvGrpSpPr/>
          <p:nvPr userDrawn="1"/>
        </p:nvGrpSpPr>
        <p:grpSpPr>
          <a:xfrm>
            <a:off x="-8757" y="365125"/>
            <a:ext cx="477794" cy="5189823"/>
            <a:chOff x="-8757" y="365125"/>
            <a:chExt cx="477794" cy="5189823"/>
          </a:xfrm>
        </p:grpSpPr>
        <p:sp>
          <p:nvSpPr>
            <p:cNvPr id="8" name="片側の 2 つの角を丸めた四角形 34">
              <a:extLst>
                <a:ext uri="{FF2B5EF4-FFF2-40B4-BE49-F238E27FC236}">
                  <a16:creationId xmlns:a16="http://schemas.microsoft.com/office/drawing/2014/main" id="{9A338A45-6A08-026C-AD48-C21574A6CA5D}"/>
                </a:ext>
              </a:extLst>
            </p:cNvPr>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a:extLst>
                <a:ext uri="{FF2B5EF4-FFF2-40B4-BE49-F238E27FC236}">
                  <a16:creationId xmlns:a16="http://schemas.microsoft.com/office/drawing/2014/main" id="{4B3AB197-AB1E-AA29-A7E4-8242A07CC5A1}"/>
                </a:ext>
              </a:extLst>
            </p:cNvPr>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36">
              <a:extLst>
                <a:ext uri="{FF2B5EF4-FFF2-40B4-BE49-F238E27FC236}">
                  <a16:creationId xmlns:a16="http://schemas.microsoft.com/office/drawing/2014/main" id="{295B61E8-7070-6F91-F5F8-C0405850E72A}"/>
                </a:ext>
              </a:extLst>
            </p:cNvPr>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a:extLst>
                <a:ext uri="{FF2B5EF4-FFF2-40B4-BE49-F238E27FC236}">
                  <a16:creationId xmlns:a16="http://schemas.microsoft.com/office/drawing/2014/main" id="{BB720E29-8531-47C4-A7DE-20FC3F83C9BA}"/>
                </a:ext>
              </a:extLst>
            </p:cNvPr>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38">
              <a:extLst>
                <a:ext uri="{FF2B5EF4-FFF2-40B4-BE49-F238E27FC236}">
                  <a16:creationId xmlns:a16="http://schemas.microsoft.com/office/drawing/2014/main" id="{DFB93A87-EA25-C4D5-61D8-F3EE61882E17}"/>
                </a:ext>
              </a:extLst>
            </p:cNvPr>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a:extLst>
                <a:ext uri="{FF2B5EF4-FFF2-40B4-BE49-F238E27FC236}">
                  <a16:creationId xmlns:a16="http://schemas.microsoft.com/office/drawing/2014/main" id="{146E0286-085E-E63F-3757-6B1E303E919D}"/>
                </a:ext>
              </a:extLst>
            </p:cNvPr>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40">
              <a:extLst>
                <a:ext uri="{FF2B5EF4-FFF2-40B4-BE49-F238E27FC236}">
                  <a16:creationId xmlns:a16="http://schemas.microsoft.com/office/drawing/2014/main" id="{6DB9A045-B957-D146-5C76-EE1867D260E3}"/>
                </a:ext>
              </a:extLst>
            </p:cNvPr>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a:extLst>
                <a:ext uri="{FF2B5EF4-FFF2-40B4-BE49-F238E27FC236}">
                  <a16:creationId xmlns:a16="http://schemas.microsoft.com/office/drawing/2014/main" id="{8F2743FC-81F8-A37D-587E-25B5BD78FE0B}"/>
                </a:ext>
              </a:extLst>
            </p:cNvPr>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42">
              <a:extLst>
                <a:ext uri="{FF2B5EF4-FFF2-40B4-BE49-F238E27FC236}">
                  <a16:creationId xmlns:a16="http://schemas.microsoft.com/office/drawing/2014/main" id="{B40C2B2F-D76A-E64C-9338-83A2BA393CD4}"/>
                </a:ext>
              </a:extLst>
            </p:cNvPr>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43">
              <a:extLst>
                <a:ext uri="{FF2B5EF4-FFF2-40B4-BE49-F238E27FC236}">
                  <a16:creationId xmlns:a16="http://schemas.microsoft.com/office/drawing/2014/main" id="{82D57DD4-467E-471F-A38E-17D9910BA494}"/>
                </a:ext>
              </a:extLst>
            </p:cNvPr>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a:extLst>
                <a:ext uri="{FF2B5EF4-FFF2-40B4-BE49-F238E27FC236}">
                  <a16:creationId xmlns:a16="http://schemas.microsoft.com/office/drawing/2014/main" id="{A87EB9FD-C552-3FFC-571C-DAC4743D138A}"/>
                </a:ext>
              </a:extLst>
            </p:cNvPr>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a:extLst>
                <a:ext uri="{FF2B5EF4-FFF2-40B4-BE49-F238E27FC236}">
                  <a16:creationId xmlns:a16="http://schemas.microsoft.com/office/drawing/2014/main" id="{8ED7308B-9B43-6B3F-D4F3-DE1970C34822}"/>
                </a:ext>
              </a:extLst>
            </p:cNvPr>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5" name="テキスト プレースホルダー 24">
            <a:extLst>
              <a:ext uri="{FF2B5EF4-FFF2-40B4-BE49-F238E27FC236}">
                <a16:creationId xmlns:a16="http://schemas.microsoft.com/office/drawing/2014/main" id="{6207E9EA-012A-8371-0B81-4C3CDA35BD31}"/>
              </a:ext>
            </a:extLst>
          </p:cNvPr>
          <p:cNvSpPr>
            <a:spLocks noGrp="1"/>
          </p:cNvSpPr>
          <p:nvPr>
            <p:ph type="body" sz="quarter" idx="13" hasCustomPrompt="1"/>
          </p:nvPr>
        </p:nvSpPr>
        <p:spPr>
          <a:xfrm>
            <a:off x="934933" y="1618268"/>
            <a:ext cx="2549733" cy="271542"/>
          </a:xfrm>
        </p:spPr>
        <p:txBody>
          <a:bodyPr>
            <a:noAutofit/>
          </a:bodyPr>
          <a:lstStyle>
            <a:lvl1pPr marL="0" indent="0">
              <a:buNone/>
              <a:defRPr sz="2000">
                <a:latin typeface="メイリオ" panose="020B0604030504040204" pitchFamily="50" charset="-128"/>
                <a:ea typeface="メイリオ" panose="020B0604030504040204" pitchFamily="50" charset="-128"/>
              </a:defRPr>
            </a:lvl1pPr>
            <a:lvl2pPr>
              <a:defRPr sz="2000">
                <a:latin typeface="メイリオ" panose="020B0604030504040204" pitchFamily="50" charset="-128"/>
                <a:ea typeface="メイリオ" panose="020B0604030504040204" pitchFamily="50" charset="-128"/>
              </a:defRPr>
            </a:lvl2pPr>
            <a:lvl3pPr>
              <a:defRPr sz="2000">
                <a:latin typeface="メイリオ" panose="020B0604030504040204" pitchFamily="50" charset="-128"/>
                <a:ea typeface="メイリオ" panose="020B0604030504040204" pitchFamily="50" charset="-128"/>
              </a:defRPr>
            </a:lvl3pPr>
            <a:lvl4pPr>
              <a:defRPr sz="2000">
                <a:latin typeface="メイリオ" panose="020B0604030504040204" pitchFamily="50" charset="-128"/>
                <a:ea typeface="メイリオ" panose="020B0604030504040204" pitchFamily="50" charset="-128"/>
              </a:defRPr>
            </a:lvl4pPr>
            <a:lvl5pPr>
              <a:defRPr sz="2000">
                <a:latin typeface="メイリオ" panose="020B0604030504040204" pitchFamily="50" charset="-128"/>
                <a:ea typeface="メイリオ" panose="020B0604030504040204" pitchFamily="50" charset="-128"/>
              </a:defRPr>
            </a:lvl5pPr>
          </a:lstStyle>
          <a:p>
            <a:pPr lvl="0"/>
            <a:r>
              <a:rPr kumimoji="1" lang="ja-JP" altLang="en-US" dirty="0"/>
              <a:t>① テキスト</a:t>
            </a:r>
          </a:p>
        </p:txBody>
      </p:sp>
    </p:spTree>
    <p:extLst>
      <p:ext uri="{BB962C8B-B14F-4D97-AF65-F5344CB8AC3E}">
        <p14:creationId xmlns:p14="http://schemas.microsoft.com/office/powerpoint/2010/main" val="2297304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組み立てレイアウ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D24ADDE-E11E-66C2-6F15-59D51941E27D}"/>
              </a:ext>
            </a:extLst>
          </p:cNvPr>
          <p:cNvSpPr>
            <a:spLocks noGrp="1"/>
          </p:cNvSpPr>
          <p:nvPr>
            <p:ph type="title"/>
          </p:nvPr>
        </p:nvSpPr>
        <p:spPr/>
        <p:txBody>
          <a:bodyPr/>
          <a:lstStyle>
            <a:lvl1pPr>
              <a:defRPr>
                <a:latin typeface="メイリオ" panose="020B0604030504040204" pitchFamily="50" charset="-128"/>
                <a:ea typeface="メイリオ" panose="020B0604030504040204" pitchFamily="50" charset="-128"/>
              </a:defRPr>
            </a:lvl1p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24C3004A-A95F-8EE1-7D94-841C120372FC}"/>
              </a:ext>
            </a:extLst>
          </p:cNvPr>
          <p:cNvSpPr>
            <a:spLocks noGrp="1"/>
          </p:cNvSpPr>
          <p:nvPr>
            <p:ph type="dt" sz="half" idx="10"/>
          </p:nvPr>
        </p:nvSpPr>
        <p:spPr/>
        <p:txBody>
          <a:bodyPr/>
          <a:lstStyle/>
          <a:p>
            <a:fld id="{CBA80A98-4A87-41EA-9195-5BDE7E20B15F}" type="datetime1">
              <a:rPr kumimoji="1" lang="ja-JP" altLang="en-US" smtClean="0"/>
              <a:t>2022/6/27</a:t>
            </a:fld>
            <a:endParaRPr kumimoji="1" lang="ja-JP" altLang="en-US" dirty="0"/>
          </a:p>
        </p:txBody>
      </p:sp>
      <p:sp>
        <p:nvSpPr>
          <p:cNvPr id="4" name="フッター プレースホルダー 3">
            <a:extLst>
              <a:ext uri="{FF2B5EF4-FFF2-40B4-BE49-F238E27FC236}">
                <a16:creationId xmlns:a16="http://schemas.microsoft.com/office/drawing/2014/main" id="{FC95ED22-9DF7-E12C-B99E-59C27B8CB0F6}"/>
              </a:ext>
            </a:extLst>
          </p:cNvPr>
          <p:cNvSpPr>
            <a:spLocks noGrp="1"/>
          </p:cNvSpPr>
          <p:nvPr>
            <p:ph type="ftr" sz="quarter" idx="11"/>
          </p:nvPr>
        </p:nvSpPr>
        <p:spPr/>
        <p:txBody>
          <a:bodyPr/>
          <a:lstStyle/>
          <a:p>
            <a:endParaRPr kumimoji="1" lang="ja-JP" altLang="en-US" dirty="0"/>
          </a:p>
        </p:txBody>
      </p:sp>
      <p:sp>
        <p:nvSpPr>
          <p:cNvPr id="5" name="スライド番号プレースホルダー 4">
            <a:extLst>
              <a:ext uri="{FF2B5EF4-FFF2-40B4-BE49-F238E27FC236}">
                <a16:creationId xmlns:a16="http://schemas.microsoft.com/office/drawing/2014/main" id="{A7103FF1-30DF-98C7-BF0B-3FE67C415A8D}"/>
              </a:ext>
            </a:extLst>
          </p:cNvPr>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cxnSp>
        <p:nvCxnSpPr>
          <p:cNvPr id="6" name="直線コネクタ 5">
            <a:extLst>
              <a:ext uri="{FF2B5EF4-FFF2-40B4-BE49-F238E27FC236}">
                <a16:creationId xmlns:a16="http://schemas.microsoft.com/office/drawing/2014/main" id="{B0A85CC5-4FBD-282E-AE58-931B0410C38A}"/>
              </a:ext>
            </a:extLst>
          </p:cNvPr>
          <p:cNvCxnSpPr/>
          <p:nvPr userDrawn="1"/>
        </p:nvCxnSpPr>
        <p:spPr>
          <a:xfrm>
            <a:off x="838200" y="1329229"/>
            <a:ext cx="10515600" cy="0"/>
          </a:xfrm>
          <a:prstGeom prst="line">
            <a:avLst/>
          </a:prstGeom>
          <a:ln w="120650" cmpd="thickThin">
            <a:solidFill>
              <a:schemeClr val="accent6"/>
            </a:solidFill>
          </a:ln>
        </p:spPr>
        <p:style>
          <a:lnRef idx="3">
            <a:schemeClr val="accent5"/>
          </a:lnRef>
          <a:fillRef idx="0">
            <a:schemeClr val="accent5"/>
          </a:fillRef>
          <a:effectRef idx="2">
            <a:schemeClr val="accent5"/>
          </a:effectRef>
          <a:fontRef idx="minor">
            <a:schemeClr val="tx1"/>
          </a:fontRef>
        </p:style>
      </p:cxnSp>
      <p:grpSp>
        <p:nvGrpSpPr>
          <p:cNvPr id="20" name="グループ化 19">
            <a:extLst>
              <a:ext uri="{FF2B5EF4-FFF2-40B4-BE49-F238E27FC236}">
                <a16:creationId xmlns:a16="http://schemas.microsoft.com/office/drawing/2014/main" id="{D40E4893-EBA9-C0A9-A619-4C341EFB7130}"/>
              </a:ext>
            </a:extLst>
          </p:cNvPr>
          <p:cNvGrpSpPr/>
          <p:nvPr userDrawn="1"/>
        </p:nvGrpSpPr>
        <p:grpSpPr>
          <a:xfrm>
            <a:off x="-8757" y="365125"/>
            <a:ext cx="477794" cy="5189823"/>
            <a:chOff x="-8757" y="365125"/>
            <a:chExt cx="477794" cy="5189823"/>
          </a:xfrm>
        </p:grpSpPr>
        <p:sp>
          <p:nvSpPr>
            <p:cNvPr id="21" name="片側の 2 つの角を丸めた四角形 5">
              <a:extLst>
                <a:ext uri="{FF2B5EF4-FFF2-40B4-BE49-F238E27FC236}">
                  <a16:creationId xmlns:a16="http://schemas.microsoft.com/office/drawing/2014/main" id="{75098ACE-7FDC-FEC9-3C57-7122C7495CB0}"/>
                </a:ext>
              </a:extLst>
            </p:cNvPr>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a:extLst>
                <a:ext uri="{FF2B5EF4-FFF2-40B4-BE49-F238E27FC236}">
                  <a16:creationId xmlns:a16="http://schemas.microsoft.com/office/drawing/2014/main" id="{C41B65CA-2E0B-160C-E0AD-AACC21A2CDFC}"/>
                </a:ext>
              </a:extLst>
            </p:cNvPr>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片側の 2 つの角を丸めた四角形 7">
              <a:extLst>
                <a:ext uri="{FF2B5EF4-FFF2-40B4-BE49-F238E27FC236}">
                  <a16:creationId xmlns:a16="http://schemas.microsoft.com/office/drawing/2014/main" id="{B0E1400A-F6A2-8FF0-65BE-F825D9E3B660}"/>
                </a:ext>
              </a:extLst>
            </p:cNvPr>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テキスト ボックス 23">
              <a:extLst>
                <a:ext uri="{FF2B5EF4-FFF2-40B4-BE49-F238E27FC236}">
                  <a16:creationId xmlns:a16="http://schemas.microsoft.com/office/drawing/2014/main" id="{58EDDFEF-B62B-8132-0404-E906039454E0}"/>
                </a:ext>
              </a:extLst>
            </p:cNvPr>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片側の 2 つの角を丸めた四角形 9">
              <a:extLst>
                <a:ext uri="{FF2B5EF4-FFF2-40B4-BE49-F238E27FC236}">
                  <a16:creationId xmlns:a16="http://schemas.microsoft.com/office/drawing/2014/main" id="{DBBDC51A-22C0-4A38-2E3E-141673C5EF7A}"/>
                </a:ext>
              </a:extLst>
            </p:cNvPr>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テキスト ボックス 25">
              <a:extLst>
                <a:ext uri="{FF2B5EF4-FFF2-40B4-BE49-F238E27FC236}">
                  <a16:creationId xmlns:a16="http://schemas.microsoft.com/office/drawing/2014/main" id="{B2A1AD4F-CCA1-F823-19AD-91ED55E1C407}"/>
                </a:ext>
              </a:extLst>
            </p:cNvPr>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27" name="片側の 2 つの角を丸めた四角形 11">
              <a:extLst>
                <a:ext uri="{FF2B5EF4-FFF2-40B4-BE49-F238E27FC236}">
                  <a16:creationId xmlns:a16="http://schemas.microsoft.com/office/drawing/2014/main" id="{BFD7D868-A5B5-D046-1547-0CBE645B0844}"/>
                </a:ext>
              </a:extLst>
            </p:cNvPr>
            <p:cNvSpPr/>
            <p:nvPr/>
          </p:nvSpPr>
          <p:spPr>
            <a:xfrm rot="5400000">
              <a:off x="-202347" y="3153630"/>
              <a:ext cx="864973" cy="477794"/>
            </a:xfrm>
            <a:prstGeom prst="round2SameRect">
              <a:avLst/>
            </a:prstGeom>
            <a:solidFill>
              <a:schemeClr val="accent6"/>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テキスト ボックス 27">
              <a:extLst>
                <a:ext uri="{FF2B5EF4-FFF2-40B4-BE49-F238E27FC236}">
                  <a16:creationId xmlns:a16="http://schemas.microsoft.com/office/drawing/2014/main" id="{888068C7-A428-3999-96E9-8B6EE62C3FB7}"/>
                </a:ext>
              </a:extLst>
            </p:cNvPr>
            <p:cNvSpPr txBox="1"/>
            <p:nvPr/>
          </p:nvSpPr>
          <p:spPr>
            <a:xfrm rot="16200000">
              <a:off x="-118741" y="3200165"/>
              <a:ext cx="708455" cy="384721"/>
            </a:xfrm>
            <a:prstGeom prst="rect">
              <a:avLst/>
            </a:prstGeom>
            <a:solidFill>
              <a:schemeClr val="accent6"/>
            </a:solidFill>
            <a:ln>
              <a:noFill/>
            </a:ln>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片側の 2 つの角を丸めた四角形 13">
              <a:extLst>
                <a:ext uri="{FF2B5EF4-FFF2-40B4-BE49-F238E27FC236}">
                  <a16:creationId xmlns:a16="http://schemas.microsoft.com/office/drawing/2014/main" id="{D5F98C3A-8DDE-95F9-74DD-82F7975A20C0}"/>
                </a:ext>
              </a:extLst>
            </p:cNvPr>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片側の 2 つの角を丸めた四角形 14">
              <a:extLst>
                <a:ext uri="{FF2B5EF4-FFF2-40B4-BE49-F238E27FC236}">
                  <a16:creationId xmlns:a16="http://schemas.microsoft.com/office/drawing/2014/main" id="{DCD12A4E-9AB5-F7F7-C27F-15583812DB7B}"/>
                </a:ext>
              </a:extLst>
            </p:cNvPr>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a:extLst>
                <a:ext uri="{FF2B5EF4-FFF2-40B4-BE49-F238E27FC236}">
                  <a16:creationId xmlns:a16="http://schemas.microsoft.com/office/drawing/2014/main" id="{6668A417-715E-ECE4-27C8-5B51C355DDDE}"/>
                </a:ext>
              </a:extLst>
            </p:cNvPr>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テキスト ボックス 31">
              <a:extLst>
                <a:ext uri="{FF2B5EF4-FFF2-40B4-BE49-F238E27FC236}">
                  <a16:creationId xmlns:a16="http://schemas.microsoft.com/office/drawing/2014/main" id="{BEBA3457-61BA-A7E6-26C8-59F4D8E7A17F}"/>
                </a:ext>
              </a:extLst>
            </p:cNvPr>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8" name="テキスト プレースホルダー 7">
            <a:extLst>
              <a:ext uri="{FF2B5EF4-FFF2-40B4-BE49-F238E27FC236}">
                <a16:creationId xmlns:a16="http://schemas.microsoft.com/office/drawing/2014/main" id="{B8585380-1471-0C4E-F86F-4ADEBD04F7AD}"/>
              </a:ext>
            </a:extLst>
          </p:cNvPr>
          <p:cNvSpPr>
            <a:spLocks noGrp="1"/>
          </p:cNvSpPr>
          <p:nvPr>
            <p:ph type="body" sz="quarter" idx="13" hasCustomPrompt="1"/>
          </p:nvPr>
        </p:nvSpPr>
        <p:spPr>
          <a:xfrm>
            <a:off x="876775" y="1592836"/>
            <a:ext cx="3161825" cy="348154"/>
          </a:xfrm>
        </p:spPr>
        <p:txBody>
          <a:bodyPr>
            <a:noAutofit/>
          </a:bodyPr>
          <a:lstStyle>
            <a:lvl1pPr marL="0" indent="0">
              <a:buNone/>
              <a:defRPr sz="2000">
                <a:latin typeface="メイリオ" panose="020B0604030504040204" pitchFamily="50" charset="-128"/>
                <a:ea typeface="メイリオ" panose="020B0604030504040204" pitchFamily="50" charset="-128"/>
              </a:defRPr>
            </a:lvl1pPr>
            <a:lvl2pPr>
              <a:defRPr sz="1800">
                <a:latin typeface="メイリオ" panose="020B0604030504040204" pitchFamily="50" charset="-128"/>
                <a:ea typeface="メイリオ" panose="020B0604030504040204" pitchFamily="50" charset="-128"/>
              </a:defRPr>
            </a:lvl2pPr>
            <a:lvl3pPr>
              <a:defRPr sz="1800">
                <a:latin typeface="メイリオ" panose="020B0604030504040204" pitchFamily="50" charset="-128"/>
                <a:ea typeface="メイリオ" panose="020B0604030504040204" pitchFamily="50" charset="-128"/>
              </a:defRPr>
            </a:lvl3pPr>
            <a:lvl4pPr>
              <a:defRPr sz="1800">
                <a:latin typeface="メイリオ" panose="020B0604030504040204" pitchFamily="50" charset="-128"/>
                <a:ea typeface="メイリオ" panose="020B0604030504040204" pitchFamily="50" charset="-128"/>
              </a:defRPr>
            </a:lvl4pPr>
            <a:lvl5pPr>
              <a:defRPr sz="1800">
                <a:latin typeface="メイリオ" panose="020B0604030504040204" pitchFamily="50" charset="-128"/>
                <a:ea typeface="メイリオ" panose="020B0604030504040204" pitchFamily="50" charset="-128"/>
              </a:defRPr>
            </a:lvl5pPr>
          </a:lstStyle>
          <a:p>
            <a:pPr lvl="0"/>
            <a:r>
              <a:rPr kumimoji="1" lang="ja-JP" altLang="en-US" dirty="0"/>
              <a:t>⑧ テキスト</a:t>
            </a:r>
          </a:p>
        </p:txBody>
      </p:sp>
    </p:spTree>
    <p:extLst>
      <p:ext uri="{BB962C8B-B14F-4D97-AF65-F5344CB8AC3E}">
        <p14:creationId xmlns:p14="http://schemas.microsoft.com/office/powerpoint/2010/main" val="1456354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動作チェックレイアウ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B1C3C0F-798F-B614-3F02-3A189EB93C4F}"/>
              </a:ext>
            </a:extLst>
          </p:cNvPr>
          <p:cNvSpPr>
            <a:spLocks noGrp="1"/>
          </p:cNvSpPr>
          <p:nvPr>
            <p:ph type="title"/>
          </p:nvPr>
        </p:nvSpPr>
        <p:spPr/>
        <p:txBody>
          <a:bodyPr/>
          <a:lstStyle>
            <a:lvl1pPr>
              <a:defRPr>
                <a:latin typeface="メイリオ" panose="020B0604030504040204" pitchFamily="50" charset="-128"/>
                <a:ea typeface="メイリオ" panose="020B0604030504040204" pitchFamily="50" charset="-128"/>
              </a:defRPr>
            </a:lvl1p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A907AA34-85AD-6778-B800-59F8C5C914AB}"/>
              </a:ext>
            </a:extLst>
          </p:cNvPr>
          <p:cNvSpPr>
            <a:spLocks noGrp="1"/>
          </p:cNvSpPr>
          <p:nvPr>
            <p:ph type="dt" sz="half" idx="10"/>
          </p:nvPr>
        </p:nvSpPr>
        <p:spPr/>
        <p:txBody>
          <a:bodyPr/>
          <a:lstStyle/>
          <a:p>
            <a:fld id="{1A889081-9115-4113-8A1B-ABCE454F15BF}" type="datetime1">
              <a:rPr kumimoji="1" lang="ja-JP" altLang="en-US" smtClean="0"/>
              <a:t>2022/6/27</a:t>
            </a:fld>
            <a:endParaRPr kumimoji="1" lang="ja-JP" altLang="en-US" dirty="0"/>
          </a:p>
        </p:txBody>
      </p:sp>
      <p:sp>
        <p:nvSpPr>
          <p:cNvPr id="4" name="フッター プレースホルダー 3">
            <a:extLst>
              <a:ext uri="{FF2B5EF4-FFF2-40B4-BE49-F238E27FC236}">
                <a16:creationId xmlns:a16="http://schemas.microsoft.com/office/drawing/2014/main" id="{9F8B7730-FAB5-9663-30C3-7612BA4A44B6}"/>
              </a:ext>
            </a:extLst>
          </p:cNvPr>
          <p:cNvSpPr>
            <a:spLocks noGrp="1"/>
          </p:cNvSpPr>
          <p:nvPr>
            <p:ph type="ftr" sz="quarter" idx="11"/>
          </p:nvPr>
        </p:nvSpPr>
        <p:spPr/>
        <p:txBody>
          <a:bodyPr/>
          <a:lstStyle/>
          <a:p>
            <a:endParaRPr kumimoji="1" lang="ja-JP" altLang="en-US" dirty="0"/>
          </a:p>
        </p:txBody>
      </p:sp>
      <p:sp>
        <p:nvSpPr>
          <p:cNvPr id="5" name="スライド番号プレースホルダー 4">
            <a:extLst>
              <a:ext uri="{FF2B5EF4-FFF2-40B4-BE49-F238E27FC236}">
                <a16:creationId xmlns:a16="http://schemas.microsoft.com/office/drawing/2014/main" id="{416B3F9B-C222-777D-7737-24063A1B3759}"/>
              </a:ext>
            </a:extLst>
          </p:cNvPr>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cxnSp>
        <p:nvCxnSpPr>
          <p:cNvPr id="6" name="直線コネクタ 5">
            <a:extLst>
              <a:ext uri="{FF2B5EF4-FFF2-40B4-BE49-F238E27FC236}">
                <a16:creationId xmlns:a16="http://schemas.microsoft.com/office/drawing/2014/main" id="{A0386BD6-BBA4-6F02-AD8A-6F9065B7359D}"/>
              </a:ext>
            </a:extLst>
          </p:cNvPr>
          <p:cNvCxnSpPr/>
          <p:nvPr userDrawn="1"/>
        </p:nvCxnSpPr>
        <p:spPr>
          <a:xfrm>
            <a:off x="838200" y="1338656"/>
            <a:ext cx="10515600" cy="0"/>
          </a:xfrm>
          <a:prstGeom prst="line">
            <a:avLst/>
          </a:prstGeom>
          <a:ln w="120650" cmpd="thickThin">
            <a:solidFill>
              <a:schemeClr val="accent4"/>
            </a:solidFill>
          </a:ln>
        </p:spPr>
        <p:style>
          <a:lnRef idx="3">
            <a:schemeClr val="accent5"/>
          </a:lnRef>
          <a:fillRef idx="0">
            <a:schemeClr val="accent5"/>
          </a:fillRef>
          <a:effectRef idx="2">
            <a:schemeClr val="accent5"/>
          </a:effectRef>
          <a:fontRef idx="minor">
            <a:schemeClr val="tx1"/>
          </a:fontRef>
        </p:style>
      </p:cxnSp>
      <p:grpSp>
        <p:nvGrpSpPr>
          <p:cNvPr id="7" name="グループ化 6">
            <a:extLst>
              <a:ext uri="{FF2B5EF4-FFF2-40B4-BE49-F238E27FC236}">
                <a16:creationId xmlns:a16="http://schemas.microsoft.com/office/drawing/2014/main" id="{F24CA516-95EF-83B9-6C1B-85D663B08DD9}"/>
              </a:ext>
            </a:extLst>
          </p:cNvPr>
          <p:cNvGrpSpPr/>
          <p:nvPr userDrawn="1"/>
        </p:nvGrpSpPr>
        <p:grpSpPr>
          <a:xfrm>
            <a:off x="-8757" y="365125"/>
            <a:ext cx="477794" cy="5189823"/>
            <a:chOff x="-8757" y="365125"/>
            <a:chExt cx="477794" cy="5189823"/>
          </a:xfrm>
        </p:grpSpPr>
        <p:sp>
          <p:nvSpPr>
            <p:cNvPr id="8" name="片側の 2 つの角を丸めた四角形 24">
              <a:extLst>
                <a:ext uri="{FF2B5EF4-FFF2-40B4-BE49-F238E27FC236}">
                  <a16:creationId xmlns:a16="http://schemas.microsoft.com/office/drawing/2014/main" id="{92623E3C-8711-F040-B0F4-034C3FF169AB}"/>
                </a:ext>
              </a:extLst>
            </p:cNvPr>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a:extLst>
                <a:ext uri="{FF2B5EF4-FFF2-40B4-BE49-F238E27FC236}">
                  <a16:creationId xmlns:a16="http://schemas.microsoft.com/office/drawing/2014/main" id="{13E3A761-149A-B594-534A-B2D146F45601}"/>
                </a:ext>
              </a:extLst>
            </p:cNvPr>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27">
              <a:extLst>
                <a:ext uri="{FF2B5EF4-FFF2-40B4-BE49-F238E27FC236}">
                  <a16:creationId xmlns:a16="http://schemas.microsoft.com/office/drawing/2014/main" id="{FF8D72ED-3D5D-48D4-EA13-EAB68AE4E833}"/>
                </a:ext>
              </a:extLst>
            </p:cNvPr>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a:extLst>
                <a:ext uri="{FF2B5EF4-FFF2-40B4-BE49-F238E27FC236}">
                  <a16:creationId xmlns:a16="http://schemas.microsoft.com/office/drawing/2014/main" id="{C665A2D5-18FF-40F9-04F8-AA35189D0FBB}"/>
                </a:ext>
              </a:extLst>
            </p:cNvPr>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29">
              <a:extLst>
                <a:ext uri="{FF2B5EF4-FFF2-40B4-BE49-F238E27FC236}">
                  <a16:creationId xmlns:a16="http://schemas.microsoft.com/office/drawing/2014/main" id="{721A593F-AC06-BF57-361C-D1E5184A4280}"/>
                </a:ext>
              </a:extLst>
            </p:cNvPr>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a:extLst>
                <a:ext uri="{FF2B5EF4-FFF2-40B4-BE49-F238E27FC236}">
                  <a16:creationId xmlns:a16="http://schemas.microsoft.com/office/drawing/2014/main" id="{9D9FDDCF-2316-C24C-EC2B-0BDA0E1BE602}"/>
                </a:ext>
              </a:extLst>
            </p:cNvPr>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32">
              <a:extLst>
                <a:ext uri="{FF2B5EF4-FFF2-40B4-BE49-F238E27FC236}">
                  <a16:creationId xmlns:a16="http://schemas.microsoft.com/office/drawing/2014/main" id="{DDBF1963-B365-1CDB-640D-33B39A110903}"/>
                </a:ext>
              </a:extLst>
            </p:cNvPr>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a:extLst>
                <a:ext uri="{FF2B5EF4-FFF2-40B4-BE49-F238E27FC236}">
                  <a16:creationId xmlns:a16="http://schemas.microsoft.com/office/drawing/2014/main" id="{8E85281F-3E85-D5B2-3E72-E6B5145A749E}"/>
                </a:ext>
              </a:extLst>
            </p:cNvPr>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34">
              <a:extLst>
                <a:ext uri="{FF2B5EF4-FFF2-40B4-BE49-F238E27FC236}">
                  <a16:creationId xmlns:a16="http://schemas.microsoft.com/office/drawing/2014/main" id="{88AB692D-C98D-2982-DD3B-95B7830CAA41}"/>
                </a:ext>
              </a:extLst>
            </p:cNvPr>
            <p:cNvSpPr/>
            <p:nvPr/>
          </p:nvSpPr>
          <p:spPr>
            <a:xfrm rot="5400000">
              <a:off x="-202347" y="4018599"/>
              <a:ext cx="864973" cy="477794"/>
            </a:xfrm>
            <a:prstGeom prst="round2SameRect">
              <a:avLst/>
            </a:prstGeom>
            <a:solidFill>
              <a:schemeClr val="accent4"/>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35">
              <a:extLst>
                <a:ext uri="{FF2B5EF4-FFF2-40B4-BE49-F238E27FC236}">
                  <a16:creationId xmlns:a16="http://schemas.microsoft.com/office/drawing/2014/main" id="{B4121CF8-1A78-8D21-10A4-B58BE43774BA}"/>
                </a:ext>
              </a:extLst>
            </p:cNvPr>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a:extLst>
                <a:ext uri="{FF2B5EF4-FFF2-40B4-BE49-F238E27FC236}">
                  <a16:creationId xmlns:a16="http://schemas.microsoft.com/office/drawing/2014/main" id="{FA6194C5-68C9-22AC-8B71-DE2F8E752E9D}"/>
                </a:ext>
              </a:extLst>
            </p:cNvPr>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a:extLst>
                <a:ext uri="{FF2B5EF4-FFF2-40B4-BE49-F238E27FC236}">
                  <a16:creationId xmlns:a16="http://schemas.microsoft.com/office/drawing/2014/main" id="{77DFD088-D476-AE5C-BF5D-14654D4E7C31}"/>
                </a:ext>
              </a:extLst>
            </p:cNvPr>
            <p:cNvSpPr txBox="1"/>
            <p:nvPr/>
          </p:nvSpPr>
          <p:spPr>
            <a:xfrm rot="16200000">
              <a:off x="-118742" y="4072814"/>
              <a:ext cx="708455" cy="369332"/>
            </a:xfrm>
            <a:prstGeom prst="rect">
              <a:avLst/>
            </a:prstGeom>
            <a:solidFill>
              <a:schemeClr val="accent4"/>
            </a:solidFill>
            <a:ln>
              <a:solidFill>
                <a:schemeClr val="accent4"/>
              </a:solidFill>
            </a:ln>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20705502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16B55-66E7-47CB-8ED7-7098C409C4DC}" type="datetime1">
              <a:rPr kumimoji="1" lang="ja-JP" altLang="en-US" smtClean="0"/>
              <a:t>2022/6/27</a:t>
            </a:fld>
            <a:endParaRPr kumimoji="1" lang="ja-JP" altLang="en-US" dirty="0"/>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dirty="0"/>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1244776403"/>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 id="2147483657" r:id="rId4"/>
    <p:sldLayoutId id="2147483661" r:id="rId5"/>
    <p:sldLayoutId id="2147483659" r:id="rId6"/>
    <p:sldLayoutId id="2147483660" r:id="rId7"/>
    <p:sldLayoutId id="2147483658" r:id="rId8"/>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6.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8" Type="http://schemas.openxmlformats.org/officeDocument/2006/relationships/image" Target="../media/image40.emf"/><Relationship Id="rId3" Type="http://schemas.openxmlformats.org/officeDocument/2006/relationships/image" Target="../media/image35.emf"/><Relationship Id="rId7" Type="http://schemas.openxmlformats.org/officeDocument/2006/relationships/image" Target="../media/image39.emf"/><Relationship Id="rId2" Type="http://schemas.openxmlformats.org/officeDocument/2006/relationships/image" Target="../media/image34.emf"/><Relationship Id="rId1" Type="http://schemas.openxmlformats.org/officeDocument/2006/relationships/slideLayout" Target="../slideLayouts/slideLayout6.xml"/><Relationship Id="rId6" Type="http://schemas.openxmlformats.org/officeDocument/2006/relationships/image" Target="../media/image38.emf"/><Relationship Id="rId5" Type="http://schemas.openxmlformats.org/officeDocument/2006/relationships/image" Target="../media/image37.emf"/><Relationship Id="rId4" Type="http://schemas.openxmlformats.org/officeDocument/2006/relationships/image" Target="../media/image36.emf"/><Relationship Id="rId9" Type="http://schemas.openxmlformats.org/officeDocument/2006/relationships/image" Target="../media/image41.emf"/></Relationships>
</file>

<file path=ppt/slides/_rels/slide1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png"/><Relationship Id="rId1" Type="http://schemas.openxmlformats.org/officeDocument/2006/relationships/slideLayout" Target="../slideLayouts/slideLayout6.xml"/><Relationship Id="rId4" Type="http://schemas.openxmlformats.org/officeDocument/2006/relationships/image" Target="../media/image44.emf"/></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6.xml"/><Relationship Id="rId4" Type="http://schemas.openxmlformats.org/officeDocument/2006/relationships/image" Target="../media/image47.png"/></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5.png"/><Relationship Id="rId1" Type="http://schemas.openxmlformats.org/officeDocument/2006/relationships/slideLayout" Target="../slideLayouts/slideLayout6.xml"/><Relationship Id="rId5" Type="http://schemas.openxmlformats.org/officeDocument/2006/relationships/image" Target="../media/image49.png"/><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5.png"/><Relationship Id="rId1" Type="http://schemas.openxmlformats.org/officeDocument/2006/relationships/slideLayout" Target="../slideLayouts/slideLayout6.xml"/><Relationship Id="rId6" Type="http://schemas.openxmlformats.org/officeDocument/2006/relationships/image" Target="../media/image51.jpg"/><Relationship Id="rId5" Type="http://schemas.openxmlformats.org/officeDocument/2006/relationships/image" Target="../media/image50.png"/><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45.png"/><Relationship Id="rId1" Type="http://schemas.openxmlformats.org/officeDocument/2006/relationships/slideLayout" Target="../slideLayouts/slideLayout6.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jpeg"/></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45.png"/><Relationship Id="rId1" Type="http://schemas.openxmlformats.org/officeDocument/2006/relationships/slideLayout" Target="../slideLayouts/slideLayout6.xml"/><Relationship Id="rId4" Type="http://schemas.openxmlformats.org/officeDocument/2006/relationships/image" Target="../media/image52.png"/></Relationships>
</file>

<file path=ppt/slides/_rels/slide21.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image" Target="../media/image45.png"/><Relationship Id="rId1" Type="http://schemas.openxmlformats.org/officeDocument/2006/relationships/slideLayout" Target="../slideLayouts/slideLayout6.xml"/><Relationship Id="rId5" Type="http://schemas.openxmlformats.org/officeDocument/2006/relationships/image" Target="../media/image58.png"/><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9.png"/><Relationship Id="rId1" Type="http://schemas.openxmlformats.org/officeDocument/2006/relationships/slideLayout" Target="../slideLayouts/slideLayout6.xml"/><Relationship Id="rId4" Type="http://schemas.openxmlformats.org/officeDocument/2006/relationships/image" Target="../media/image60.png"/></Relationships>
</file>

<file path=ppt/slides/_rels/slide2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66.jpg"/><Relationship Id="rId1" Type="http://schemas.openxmlformats.org/officeDocument/2006/relationships/slideLayout" Target="../slideLayouts/slideLayout7.xml"/><Relationship Id="rId4" Type="http://schemas.openxmlformats.org/officeDocument/2006/relationships/image" Target="../media/image67.jpeg"/></Relationships>
</file>

<file path=ppt/slides/_rels/slide2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70.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8.xml"/><Relationship Id="rId5" Type="http://schemas.openxmlformats.org/officeDocument/2006/relationships/image" Target="../media/image74.png"/><Relationship Id="rId4" Type="http://schemas.openxmlformats.org/officeDocument/2006/relationships/image" Target="../media/image73.png"/></Relationships>
</file>

<file path=ppt/slides/_rels/slide3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5.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png"/><Relationship Id="rId7" Type="http://schemas.openxmlformats.org/officeDocument/2006/relationships/image" Target="../media/image79.png"/><Relationship Id="rId2" Type="http://schemas.openxmlformats.org/officeDocument/2006/relationships/image" Target="../media/image76.png"/><Relationship Id="rId1" Type="http://schemas.openxmlformats.org/officeDocument/2006/relationships/slideLayout" Target="../slideLayouts/slideLayout5.xml"/><Relationship Id="rId6" Type="http://schemas.openxmlformats.org/officeDocument/2006/relationships/image" Target="../media/image78.jpeg"/><Relationship Id="rId5" Type="http://schemas.openxmlformats.org/officeDocument/2006/relationships/image" Target="../media/image13.jpg"/><Relationship Id="rId4" Type="http://schemas.openxmlformats.org/officeDocument/2006/relationships/image" Target="../media/image77.jpe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1.png"/><Relationship Id="rId1" Type="http://schemas.openxmlformats.org/officeDocument/2006/relationships/slideLayout" Target="../slideLayouts/slideLayout5.xml"/><Relationship Id="rId4" Type="http://schemas.openxmlformats.org/officeDocument/2006/relationships/image" Target="../media/image82.png"/></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4.jpg"/><Relationship Id="rId13" Type="http://schemas.openxmlformats.org/officeDocument/2006/relationships/image" Target="../media/image19.jpeg"/><Relationship Id="rId3" Type="http://schemas.openxmlformats.org/officeDocument/2006/relationships/image" Target="../media/image9.jpg"/><Relationship Id="rId7" Type="http://schemas.openxmlformats.org/officeDocument/2006/relationships/image" Target="../media/image13.jpg"/><Relationship Id="rId12" Type="http://schemas.openxmlformats.org/officeDocument/2006/relationships/image" Target="../media/image18.jpeg"/><Relationship Id="rId2" Type="http://schemas.openxmlformats.org/officeDocument/2006/relationships/image" Target="../media/image8.jpeg"/><Relationship Id="rId1" Type="http://schemas.openxmlformats.org/officeDocument/2006/relationships/slideLayout" Target="../slideLayouts/slideLayout4.xml"/><Relationship Id="rId6" Type="http://schemas.openxmlformats.org/officeDocument/2006/relationships/image" Target="../media/image12.jpg"/><Relationship Id="rId11" Type="http://schemas.openxmlformats.org/officeDocument/2006/relationships/image" Target="../media/image17.jpeg"/><Relationship Id="rId5" Type="http://schemas.openxmlformats.org/officeDocument/2006/relationships/image" Target="../media/image11.jpg"/><Relationship Id="rId10" Type="http://schemas.openxmlformats.org/officeDocument/2006/relationships/image" Target="../media/image16.png"/><Relationship Id="rId4" Type="http://schemas.openxmlformats.org/officeDocument/2006/relationships/image" Target="../media/image10.jpg"/><Relationship Id="rId9" Type="http://schemas.openxmlformats.org/officeDocument/2006/relationships/image" Target="../media/image15.jpg"/><Relationship Id="rId14" Type="http://schemas.openxmlformats.org/officeDocument/2006/relationships/image" Target="../media/image2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eg"/><Relationship Id="rId1" Type="http://schemas.openxmlformats.org/officeDocument/2006/relationships/slideLayout" Target="../slideLayouts/slideLayout3.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4501662" y="462069"/>
            <a:ext cx="6973556" cy="1762057"/>
          </a:xfrm>
        </p:spPr>
        <p:txBody>
          <a:bodyPr>
            <a:normAutofit/>
          </a:bodyPr>
          <a:lstStyle/>
          <a:p>
            <a:pPr algn="l"/>
            <a:r>
              <a:rPr lang="ja-JP" altLang="en-US" sz="4400" dirty="0"/>
              <a:t>ワイド</a:t>
            </a:r>
            <a:r>
              <a:rPr lang="en-US" altLang="ja-JP" sz="4400" dirty="0"/>
              <a:t>FM</a:t>
            </a:r>
            <a:r>
              <a:rPr lang="ja-JP" altLang="en-US" sz="4400" dirty="0"/>
              <a:t>ラジオ</a:t>
            </a:r>
            <a:r>
              <a:rPr kumimoji="1" lang="ja-JP" altLang="en-US" sz="4400" dirty="0"/>
              <a:t>　</a:t>
            </a:r>
            <a:br>
              <a:rPr kumimoji="1" lang="en-US" altLang="ja-JP" sz="4400" dirty="0"/>
            </a:br>
            <a:r>
              <a:rPr lang="ja-JP" altLang="en-US" sz="4400" dirty="0"/>
              <a:t>組み立て</a:t>
            </a:r>
            <a:r>
              <a:rPr kumimoji="1" lang="ja-JP" altLang="en-US" sz="4400" dirty="0"/>
              <a:t>ガイド</a:t>
            </a:r>
          </a:p>
        </p:txBody>
      </p:sp>
      <p:sp>
        <p:nvSpPr>
          <p:cNvPr id="3" name="サブタイトル 2"/>
          <p:cNvSpPr>
            <a:spLocks noGrp="1"/>
          </p:cNvSpPr>
          <p:nvPr>
            <p:ph type="subTitle" idx="1"/>
          </p:nvPr>
        </p:nvSpPr>
        <p:spPr>
          <a:xfrm>
            <a:off x="1875557" y="5089634"/>
            <a:ext cx="2370621" cy="766364"/>
          </a:xfrm>
        </p:spPr>
        <p:txBody>
          <a:bodyPr wrap="square">
            <a:spAutoFit/>
          </a:bodyPr>
          <a:lstStyle/>
          <a:p>
            <a:pPr algn="l"/>
            <a:r>
              <a:rPr lang="ja-JP" altLang="en-US" b="1" dirty="0">
                <a:ln w="13462">
                  <a:noFill/>
                  <a:prstDash val="solid"/>
                </a:ln>
                <a:effectLst>
                  <a:outerShdw dist="38100" dir="2700000" algn="bl" rotWithShape="0">
                    <a:schemeClr val="accent5"/>
                  </a:outerShdw>
                </a:effectLst>
              </a:rPr>
              <a:t>ワイド</a:t>
            </a:r>
            <a:r>
              <a:rPr lang="en-US" altLang="ja-JP" b="1" dirty="0">
                <a:ln w="13462">
                  <a:noFill/>
                  <a:prstDash val="solid"/>
                </a:ln>
                <a:effectLst>
                  <a:outerShdw dist="38100" dir="2700000" algn="bl" rotWithShape="0">
                    <a:schemeClr val="accent5"/>
                  </a:outerShdw>
                </a:effectLst>
              </a:rPr>
              <a:t>FM</a:t>
            </a:r>
            <a:r>
              <a:rPr lang="ja-JP" altLang="en-US" b="1" dirty="0">
                <a:ln w="13462">
                  <a:noFill/>
                  <a:prstDash val="solid"/>
                </a:ln>
                <a:effectLst>
                  <a:outerShdw dist="38100" dir="2700000" algn="bl" rotWithShape="0">
                    <a:schemeClr val="accent5"/>
                  </a:outerShdw>
                </a:effectLst>
              </a:rPr>
              <a:t>も</a:t>
            </a:r>
            <a:br>
              <a:rPr lang="en-US" altLang="ja-JP" b="1" dirty="0">
                <a:ln w="13462">
                  <a:noFill/>
                  <a:prstDash val="solid"/>
                </a:ln>
                <a:effectLst>
                  <a:outerShdw dist="38100" dir="2700000" algn="bl" rotWithShape="0">
                    <a:schemeClr val="accent5"/>
                  </a:outerShdw>
                </a:effectLst>
              </a:rPr>
            </a:br>
            <a:r>
              <a:rPr lang="ja-JP" altLang="en-US" b="1" dirty="0">
                <a:ln w="13462">
                  <a:noFill/>
                  <a:prstDash val="solid"/>
                </a:ln>
                <a:effectLst>
                  <a:outerShdw dist="38100" dir="2700000" algn="bl" rotWithShape="0">
                    <a:schemeClr val="accent5"/>
                  </a:outerShdw>
                </a:effectLst>
              </a:rPr>
              <a:t>クリアに受信！　</a:t>
            </a:r>
            <a:endParaRPr lang="en-US" altLang="ja-JP" b="1" dirty="0">
              <a:ln w="13462">
                <a:noFill/>
                <a:prstDash val="solid"/>
              </a:ln>
              <a:effectLst>
                <a:outerShdw dist="38100" dir="2700000" algn="bl" rotWithShape="0">
                  <a:schemeClr val="accent5"/>
                </a:outerShdw>
              </a:effectLst>
            </a:endParaRPr>
          </a:p>
        </p:txBody>
      </p:sp>
      <p:pic>
        <p:nvPicPr>
          <p:cNvPr id="5" name="図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8811" y="6564225"/>
            <a:ext cx="2115482" cy="204417"/>
          </a:xfrm>
          <a:prstGeom prst="rect">
            <a:avLst/>
          </a:prstGeom>
        </p:spPr>
      </p:pic>
      <p:sp>
        <p:nvSpPr>
          <p:cNvPr id="7" name="サブタイトル 2"/>
          <p:cNvSpPr txBox="1">
            <a:spLocks/>
          </p:cNvSpPr>
          <p:nvPr/>
        </p:nvSpPr>
        <p:spPr>
          <a:xfrm>
            <a:off x="10419900" y="1744185"/>
            <a:ext cx="1400908" cy="433965"/>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en-US" altLang="ja-JP" dirty="0">
                <a:latin typeface="メイリオ" panose="020B0604030504040204" pitchFamily="50" charset="-128"/>
                <a:ea typeface="メイリオ" panose="020B0604030504040204" pitchFamily="50" charset="-128"/>
              </a:rPr>
              <a:t>TK-744</a:t>
            </a:r>
            <a:endParaRPr lang="ja-JP" altLang="en-US" dirty="0">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69CE0878-EA5C-F310-44D6-7BC9F28E4771}"/>
              </a:ext>
            </a:extLst>
          </p:cNvPr>
          <p:cNvSpPr/>
          <p:nvPr/>
        </p:nvSpPr>
        <p:spPr>
          <a:xfrm>
            <a:off x="371192" y="2360112"/>
            <a:ext cx="3666654" cy="1807667"/>
          </a:xfrm>
          <a:prstGeom prst="rect">
            <a:avLst/>
          </a:prstGeom>
          <a:solidFill>
            <a:srgbClr val="E5E4E4"/>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1DAB642B-4BF8-9CE4-6626-B4343E57E496}"/>
              </a:ext>
            </a:extLst>
          </p:cNvPr>
          <p:cNvSpPr/>
          <p:nvPr/>
        </p:nvSpPr>
        <p:spPr>
          <a:xfrm>
            <a:off x="371192" y="4303766"/>
            <a:ext cx="3666654" cy="1807667"/>
          </a:xfrm>
          <a:prstGeom prst="rect">
            <a:avLst/>
          </a:prstGeom>
          <a:solidFill>
            <a:srgbClr val="E5E4E4"/>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E51123AC-BACE-B5D2-78D6-472EE19F790A}"/>
              </a:ext>
            </a:extLst>
          </p:cNvPr>
          <p:cNvSpPr/>
          <p:nvPr/>
        </p:nvSpPr>
        <p:spPr>
          <a:xfrm>
            <a:off x="371192" y="416459"/>
            <a:ext cx="3666654" cy="1807667"/>
          </a:xfrm>
          <a:prstGeom prst="rect">
            <a:avLst/>
          </a:prstGeom>
          <a:solidFill>
            <a:srgbClr val="E5E4E4"/>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図 10" descr="回路, 持つ, 立つ, ブルー が含まれている画像&#10;&#10;自動的に生成された説明">
            <a:extLst>
              <a:ext uri="{FF2B5EF4-FFF2-40B4-BE49-F238E27FC236}">
                <a16:creationId xmlns:a16="http://schemas.microsoft.com/office/drawing/2014/main" id="{6555DDC4-0B5B-6F13-A9D3-21107E1054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8950" y="1831485"/>
            <a:ext cx="4479861" cy="4087700"/>
          </a:xfrm>
          <a:prstGeom prst="rect">
            <a:avLst/>
          </a:prstGeom>
          <a:ln>
            <a:noFill/>
          </a:ln>
          <a:effectLst>
            <a:outerShdw blurRad="292100" dist="139700" dir="2700000" algn="tl" rotWithShape="0">
              <a:srgbClr val="333333">
                <a:alpha val="65000"/>
              </a:srgbClr>
            </a:outerShdw>
          </a:effectLst>
        </p:spPr>
      </p:pic>
      <p:pic>
        <p:nvPicPr>
          <p:cNvPr id="14" name="図 13" descr="グラフィカル ユーザー インターフェイス&#10;&#10;自動的に生成された説明">
            <a:extLst>
              <a:ext uri="{FF2B5EF4-FFF2-40B4-BE49-F238E27FC236}">
                <a16:creationId xmlns:a16="http://schemas.microsoft.com/office/drawing/2014/main" id="{6F2B7A6D-C75E-CB66-7ABC-CCBE0A2DAB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3514" y="2360112"/>
            <a:ext cx="2613168" cy="1798584"/>
          </a:xfrm>
          <a:prstGeom prst="rect">
            <a:avLst/>
          </a:prstGeom>
        </p:spPr>
      </p:pic>
      <p:pic>
        <p:nvPicPr>
          <p:cNvPr id="16" name="図 15" descr="電子機器の部品&#10;&#10;中程度の精度で自動的に生成された説明">
            <a:extLst>
              <a:ext uri="{FF2B5EF4-FFF2-40B4-BE49-F238E27FC236}">
                <a16:creationId xmlns:a16="http://schemas.microsoft.com/office/drawing/2014/main" id="{D5B44AE5-FC1E-5A79-2477-E3036A11CE0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59530" y="4685458"/>
            <a:ext cx="1440280" cy="1170540"/>
          </a:xfrm>
          <a:prstGeom prst="rect">
            <a:avLst/>
          </a:prstGeom>
        </p:spPr>
      </p:pic>
      <p:pic>
        <p:nvPicPr>
          <p:cNvPr id="18" name="図 17" descr="暗い背景に白い文字がある&#10;&#10;中程度の精度で自動的に生成された説明">
            <a:extLst>
              <a:ext uri="{FF2B5EF4-FFF2-40B4-BE49-F238E27FC236}">
                <a16:creationId xmlns:a16="http://schemas.microsoft.com/office/drawing/2014/main" id="{6BF133B7-D566-9F53-B7A1-199A767E28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3986" y="746567"/>
            <a:ext cx="3416587" cy="1103468"/>
          </a:xfrm>
          <a:prstGeom prst="rect">
            <a:avLst/>
          </a:prstGeom>
        </p:spPr>
      </p:pic>
    </p:spTree>
    <p:extLst>
      <p:ext uri="{BB962C8B-B14F-4D97-AF65-F5344CB8AC3E}">
        <p14:creationId xmlns:p14="http://schemas.microsoft.com/office/powerpoint/2010/main" val="2877088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23" name="コンテンツ プレースホルダー 2"/>
          <p:cNvSpPr txBox="1">
            <a:spLocks/>
          </p:cNvSpPr>
          <p:nvPr/>
        </p:nvSpPr>
        <p:spPr>
          <a:xfrm>
            <a:off x="838200" y="1416665"/>
            <a:ext cx="6477000" cy="437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②</a:t>
            </a:r>
            <a:r>
              <a:rPr lang="en-US" altLang="ja-JP" sz="2000" b="1" dirty="0">
                <a:latin typeface="Meiryo UI" panose="020B0604030504040204" pitchFamily="50" charset="-128"/>
                <a:ea typeface="Meiryo UI" panose="020B0604030504040204" pitchFamily="50" charset="-128"/>
                <a:cs typeface="Meiryo UI" panose="020B0604030504040204" pitchFamily="50" charset="-128"/>
              </a:rPr>
              <a:t>FM</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放送と</a:t>
            </a:r>
            <a:r>
              <a:rPr lang="en-US" altLang="ja-JP" sz="2000" b="1" dirty="0">
                <a:latin typeface="Meiryo UI" panose="020B0604030504040204" pitchFamily="50" charset="-128"/>
                <a:ea typeface="Meiryo UI" panose="020B0604030504040204" pitchFamily="50" charset="-128"/>
                <a:cs typeface="Meiryo UI" panose="020B0604030504040204" pitchFamily="50" charset="-128"/>
              </a:rPr>
              <a:t>AM</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放送</a:t>
            </a:r>
            <a:endParaRPr lang="en-US" altLang="ja-JP" sz="2000" b="1" dirty="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4" name="表 3"/>
          <p:cNvGraphicFramePr>
            <a:graphicFrameLocks noGrp="1"/>
          </p:cNvGraphicFramePr>
          <p:nvPr>
            <p:extLst>
              <p:ext uri="{D42A27DB-BD31-4B8C-83A1-F6EECF244321}">
                <p14:modId xmlns:p14="http://schemas.microsoft.com/office/powerpoint/2010/main" val="3732911482"/>
              </p:ext>
            </p:extLst>
          </p:nvPr>
        </p:nvGraphicFramePr>
        <p:xfrm>
          <a:off x="933890" y="1924882"/>
          <a:ext cx="10402977" cy="3154680"/>
        </p:xfrm>
        <a:graphic>
          <a:graphicData uri="http://schemas.openxmlformats.org/drawingml/2006/table">
            <a:tbl>
              <a:tblPr firstRow="1" bandRow="1">
                <a:tableStyleId>{17292A2E-F333-43FB-9621-5CBBE7FDCDCB}</a:tableStyleId>
              </a:tblPr>
              <a:tblGrid>
                <a:gridCol w="1081177">
                  <a:extLst>
                    <a:ext uri="{9D8B030D-6E8A-4147-A177-3AD203B41FA5}">
                      <a16:colId xmlns:a16="http://schemas.microsoft.com/office/drawing/2014/main" val="20000"/>
                    </a:ext>
                  </a:extLst>
                </a:gridCol>
                <a:gridCol w="2138292">
                  <a:extLst>
                    <a:ext uri="{9D8B030D-6E8A-4147-A177-3AD203B41FA5}">
                      <a16:colId xmlns:a16="http://schemas.microsoft.com/office/drawing/2014/main" val="20001"/>
                    </a:ext>
                  </a:extLst>
                </a:gridCol>
                <a:gridCol w="1575412">
                  <a:extLst>
                    <a:ext uri="{9D8B030D-6E8A-4147-A177-3AD203B41FA5}">
                      <a16:colId xmlns:a16="http://schemas.microsoft.com/office/drawing/2014/main" val="20002"/>
                    </a:ext>
                  </a:extLst>
                </a:gridCol>
                <a:gridCol w="1178805">
                  <a:extLst>
                    <a:ext uri="{9D8B030D-6E8A-4147-A177-3AD203B41FA5}">
                      <a16:colId xmlns:a16="http://schemas.microsoft.com/office/drawing/2014/main" val="20003"/>
                    </a:ext>
                  </a:extLst>
                </a:gridCol>
                <a:gridCol w="4429291">
                  <a:extLst>
                    <a:ext uri="{9D8B030D-6E8A-4147-A177-3AD203B41FA5}">
                      <a16:colId xmlns:a16="http://schemas.microsoft.com/office/drawing/2014/main" val="20004"/>
                    </a:ext>
                  </a:extLst>
                </a:gridCol>
              </a:tblGrid>
              <a:tr h="370840">
                <a:tc>
                  <a:txBody>
                    <a:bodyPr/>
                    <a:lstStyle/>
                    <a:p>
                      <a:pPr algn="ct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放送の種類</a:t>
                      </a:r>
                    </a:p>
                  </a:txBody>
                  <a:tcPr anchor="ctr">
                    <a:lnR w="12700" cap="flat" cmpd="sng" algn="ctr">
                      <a:solidFill>
                        <a:schemeClr val="bg1"/>
                      </a:solidFill>
                      <a:prstDash val="solid"/>
                      <a:round/>
                      <a:headEnd type="none" w="med" len="med"/>
                      <a:tailEnd type="none" w="med" len="med"/>
                    </a:lnR>
                  </a:tcPr>
                </a:tc>
                <a:tc>
                  <a:txBody>
                    <a:bodyPr/>
                    <a:lstStyle/>
                    <a:p>
                      <a:pPr algn="ct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変調の方法</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利用されている</a:t>
                      </a:r>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algn="ct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周波数</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gridSpan="2">
                  <a:txBody>
                    <a:bodyPr/>
                    <a:lstStyle/>
                    <a:p>
                      <a:pPr algn="ct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特徴</a:t>
                      </a:r>
                    </a:p>
                  </a:txBody>
                  <a:tcPr anchor="ctr">
                    <a:lnL w="12700" cap="flat" cmpd="sng" algn="ctr">
                      <a:solidFill>
                        <a:schemeClr val="bg1"/>
                      </a:solidFill>
                      <a:prstDash val="solid"/>
                      <a:round/>
                      <a:headEnd type="none" w="med" len="med"/>
                      <a:tailEnd type="none" w="med" len="med"/>
                    </a:lnL>
                  </a:tcPr>
                </a:tc>
                <a:tc hMerge="1">
                  <a:txBody>
                    <a:bodyPr/>
                    <a:lstStyle/>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extLst>
                  <a:ext uri="{0D108BD9-81ED-4DB2-BD59-A6C34878D82A}">
                    <a16:rowId xmlns:a16="http://schemas.microsoft.com/office/drawing/2014/main" val="10000"/>
                  </a:ext>
                </a:extLst>
              </a:tr>
              <a:tr h="370840">
                <a:tc rowSpan="2">
                  <a:txBody>
                    <a:bodyPr/>
                    <a:lstStyle/>
                    <a:p>
                      <a:r>
                        <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rPr>
                        <a:t>AM</a:t>
                      </a: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放送</a:t>
                      </a:r>
                    </a:p>
                  </a:txBody>
                  <a:tcPr anchor="ctr">
                    <a:lnR w="12700" cap="flat" cmpd="sng" algn="ctr">
                      <a:solidFill>
                        <a:schemeClr val="accent4">
                          <a:lumMod val="60000"/>
                          <a:lumOff val="40000"/>
                        </a:schemeClr>
                      </a:solidFill>
                      <a:prstDash val="solid"/>
                      <a:round/>
                      <a:headEnd type="none" w="med" len="med"/>
                      <a:tailEnd type="none" w="med" len="med"/>
                    </a:lnR>
                    <a:lnB w="12700" cap="flat" cmpd="sng" algn="ctr">
                      <a:solidFill>
                        <a:schemeClr val="accent4">
                          <a:lumMod val="60000"/>
                          <a:lumOff val="40000"/>
                        </a:schemeClr>
                      </a:solidFill>
                      <a:prstDash val="solid"/>
                      <a:round/>
                      <a:headEnd type="none" w="med" len="med"/>
                      <a:tailEnd type="none" w="med" len="med"/>
                    </a:lnB>
                  </a:tcPr>
                </a:tc>
                <a:tc rowSpan="2">
                  <a:txBody>
                    <a:bodyPr/>
                    <a:lstStyle/>
                    <a:p>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振幅変調</a:t>
                      </a:r>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r>
                        <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rPr>
                        <a:t>Amplitude Modulation</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nchor="ctr">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B w="12700" cap="flat" cmpd="sng" algn="ctr">
                      <a:solidFill>
                        <a:schemeClr val="accent4">
                          <a:lumMod val="60000"/>
                          <a:lumOff val="40000"/>
                        </a:schemeClr>
                      </a:solidFill>
                      <a:prstDash val="solid"/>
                      <a:round/>
                      <a:headEnd type="none" w="med" len="med"/>
                      <a:tailEnd type="none" w="med" len="med"/>
                    </a:lnB>
                  </a:tcPr>
                </a:tc>
                <a:tc rowSpan="2">
                  <a:txBody>
                    <a:bodyPr/>
                    <a:lstStyle/>
                    <a:p>
                      <a:pPr algn="ctr"/>
                      <a:r>
                        <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rPr>
                        <a:t>522kHz</a:t>
                      </a:r>
                    </a:p>
                    <a:p>
                      <a:pPr algn="ctr"/>
                      <a:r>
                        <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rPr>
                        <a:t>~</a:t>
                      </a:r>
                    </a:p>
                    <a:p>
                      <a:pPr algn="ctr"/>
                      <a:r>
                        <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rPr>
                        <a:t>1620kHz</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nchor="ctr">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B w="12700" cap="flat" cmpd="sng" algn="ctr">
                      <a:solidFill>
                        <a:schemeClr val="accent4">
                          <a:lumMod val="60000"/>
                          <a:lumOff val="40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メリット</a:t>
                      </a:r>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txBody>
                  <a:tcPr>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solidFill>
                      <a:schemeClr val="accent4">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電波の届く範囲が広い</a:t>
                      </a:r>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lnL w="12700" cap="flat" cmpd="sng" algn="ctr">
                      <a:solidFill>
                        <a:schemeClr val="accent4">
                          <a:lumMod val="60000"/>
                          <a:lumOff val="40000"/>
                        </a:schemeClr>
                      </a:solidFill>
                      <a:prstDash val="solid"/>
                      <a:round/>
                      <a:headEnd type="none" w="med" len="med"/>
                      <a:tailEnd type="none" w="med" len="med"/>
                    </a:lnL>
                    <a:solidFill>
                      <a:schemeClr val="accent4">
                        <a:lumMod val="20000"/>
                        <a:lumOff val="80000"/>
                      </a:schemeClr>
                    </a:solidFill>
                  </a:tcPr>
                </a:tc>
                <a:extLst>
                  <a:ext uri="{0D108BD9-81ED-4DB2-BD59-A6C34878D82A}">
                    <a16:rowId xmlns:a16="http://schemas.microsoft.com/office/drawing/2014/main" val="10001"/>
                  </a:ext>
                </a:extLst>
              </a:tr>
              <a:tr h="370840">
                <a:tc vMerge="1">
                  <a:txBody>
                    <a:bodyPr/>
                    <a:lstStyle/>
                    <a:p>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a:txBody>
                  <a:tcPr/>
                </a:tc>
                <a:tc vMerge="1">
                  <a:txBody>
                    <a:bodyPr/>
                    <a:lstStyle/>
                    <a:p>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a:txBody>
                  <a:tcPr/>
                </a:tc>
                <a:tc vMerge="1">
                  <a:txBody>
                    <a:bodyPr/>
                    <a:lstStyle/>
                    <a:p>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デメリット</a:t>
                      </a:r>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txBody>
                  <a:tcPr>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solidFill>
                      <a:schemeClr val="accent6">
                        <a:lumMod val="20000"/>
                        <a:lumOff val="80000"/>
                      </a:schemeClr>
                    </a:solidFill>
                  </a:tcPr>
                </a:tc>
                <a:tc>
                  <a:txBody>
                    <a:bodyPr/>
                    <a:lstStyle/>
                    <a:p>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他の電波の影響を受けやすいので混信や雑音が多い</a:t>
                      </a:r>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鉄筋コンクリートでは電波が遮られる</a:t>
                      </a:r>
                    </a:p>
                    <a:p>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lnL w="12700" cap="flat" cmpd="sng" algn="ctr">
                      <a:solidFill>
                        <a:schemeClr val="accent4">
                          <a:lumMod val="60000"/>
                          <a:lumOff val="40000"/>
                        </a:schemeClr>
                      </a:solidFill>
                      <a:prstDash val="solid"/>
                      <a:round/>
                      <a:headEnd type="none" w="med" len="med"/>
                      <a:tailEnd type="none" w="med" len="med"/>
                    </a:lnL>
                    <a:solidFill>
                      <a:schemeClr val="accent6">
                        <a:lumMod val="20000"/>
                        <a:lumOff val="80000"/>
                      </a:schemeClr>
                    </a:solidFill>
                  </a:tcPr>
                </a:tc>
                <a:extLst>
                  <a:ext uri="{0D108BD9-81ED-4DB2-BD59-A6C34878D82A}">
                    <a16:rowId xmlns:a16="http://schemas.microsoft.com/office/drawing/2014/main" val="10002"/>
                  </a:ext>
                </a:extLst>
              </a:tr>
              <a:tr h="655320">
                <a:tc rowSpan="2">
                  <a:txBody>
                    <a:bodyPr/>
                    <a:lstStyle/>
                    <a:p>
                      <a:r>
                        <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rPr>
                        <a:t>FM</a:t>
                      </a: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放送</a:t>
                      </a:r>
                    </a:p>
                  </a:txBody>
                  <a:tcPr anchor="ctr">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tcPr>
                </a:tc>
                <a:tc rowSpan="2">
                  <a:txBody>
                    <a:bodyPr/>
                    <a:lstStyle/>
                    <a:p>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周波数変調</a:t>
                      </a:r>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r>
                        <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rPr>
                        <a:t>Frequency Modulation</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nchor="ctr">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tcPr>
                </a:tc>
                <a:tc rowSpan="2">
                  <a:txBody>
                    <a:bodyPr/>
                    <a:lstStyle/>
                    <a:p>
                      <a:pPr algn="ctr"/>
                      <a:r>
                        <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rPr>
                        <a:t>76MHz</a:t>
                      </a:r>
                    </a:p>
                    <a:p>
                      <a:pPr algn="ctr"/>
                      <a:r>
                        <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rPr>
                        <a:t>~</a:t>
                      </a:r>
                    </a:p>
                    <a:p>
                      <a:pPr algn="ctr"/>
                      <a:r>
                        <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rPr>
                        <a:t>108MHz</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nchor="ctr">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メリット</a:t>
                      </a:r>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solidFill>
                      <a:schemeClr val="accent4">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他の電波の影響を受けにくいので雑音がなく、クリアに音が聞こえる</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p>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lnL w="12700" cap="flat" cmpd="sng" algn="ctr">
                      <a:solidFill>
                        <a:schemeClr val="accent4">
                          <a:lumMod val="60000"/>
                          <a:lumOff val="40000"/>
                        </a:schemeClr>
                      </a:solidFill>
                      <a:prstDash val="solid"/>
                      <a:round/>
                      <a:headEnd type="none" w="med" len="med"/>
                      <a:tailEnd type="none" w="med" len="med"/>
                    </a:lnL>
                    <a:solidFill>
                      <a:schemeClr val="accent4">
                        <a:lumMod val="20000"/>
                        <a:lumOff val="80000"/>
                      </a:schemeClr>
                    </a:solidFill>
                  </a:tcPr>
                </a:tc>
                <a:extLst>
                  <a:ext uri="{0D108BD9-81ED-4DB2-BD59-A6C34878D82A}">
                    <a16:rowId xmlns:a16="http://schemas.microsoft.com/office/drawing/2014/main" val="10003"/>
                  </a:ext>
                </a:extLst>
              </a:tr>
              <a:tr h="655320">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デメリット</a:t>
                      </a:r>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電波の届く範囲が狭い</a:t>
                      </a:r>
                    </a:p>
                    <a:p>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lnL w="12700" cap="flat" cmpd="sng" algn="ctr">
                      <a:solidFill>
                        <a:schemeClr val="accent4">
                          <a:lumMod val="60000"/>
                          <a:lumOff val="40000"/>
                        </a:schemeClr>
                      </a:solidFill>
                      <a:prstDash val="solid"/>
                      <a:round/>
                      <a:headEnd type="none" w="med" len="med"/>
                      <a:tailEnd type="none" w="med" len="med"/>
                    </a:lnL>
                    <a:solidFill>
                      <a:schemeClr val="accent6">
                        <a:lumMod val="20000"/>
                        <a:lumOff val="80000"/>
                      </a:schemeClr>
                    </a:solidFill>
                  </a:tcPr>
                </a:tc>
                <a:extLst>
                  <a:ext uri="{0D108BD9-81ED-4DB2-BD59-A6C34878D82A}">
                    <a16:rowId xmlns:a16="http://schemas.microsoft.com/office/drawing/2014/main" val="10004"/>
                  </a:ext>
                </a:extLst>
              </a:tr>
            </a:tbl>
          </a:graphicData>
        </a:graphic>
      </p:graphicFrame>
      <p:sp>
        <p:nvSpPr>
          <p:cNvPr id="3" name="タイトル 2">
            <a:extLst>
              <a:ext uri="{FF2B5EF4-FFF2-40B4-BE49-F238E27FC236}">
                <a16:creationId xmlns:a16="http://schemas.microsoft.com/office/drawing/2014/main" id="{61A167EB-2361-183F-0D39-CACEC85D136F}"/>
              </a:ext>
            </a:extLst>
          </p:cNvPr>
          <p:cNvSpPr>
            <a:spLocks noGrp="1"/>
          </p:cNvSpPr>
          <p:nvPr>
            <p:ph type="title"/>
          </p:nvPr>
        </p:nvSpPr>
        <p:spPr/>
        <p:txBody>
          <a:bodyPr/>
          <a:lstStyle/>
          <a:p>
            <a:r>
              <a:rPr lang="ja-JP" altLang="en-US" dirty="0"/>
              <a:t>学習内容２</a:t>
            </a:r>
          </a:p>
        </p:txBody>
      </p:sp>
      <p:sp>
        <p:nvSpPr>
          <p:cNvPr id="2" name="スライド番号プレースホルダー 1">
            <a:extLst>
              <a:ext uri="{FF2B5EF4-FFF2-40B4-BE49-F238E27FC236}">
                <a16:creationId xmlns:a16="http://schemas.microsoft.com/office/drawing/2014/main" id="{B6D03424-B1AA-465F-9238-35FAF4995C47}"/>
              </a:ext>
            </a:extLst>
          </p:cNvPr>
          <p:cNvSpPr>
            <a:spLocks noGrp="1"/>
          </p:cNvSpPr>
          <p:nvPr>
            <p:ph type="sldNum" sz="quarter" idx="12"/>
          </p:nvPr>
        </p:nvSpPr>
        <p:spPr/>
        <p:txBody>
          <a:bodyPr/>
          <a:lstStyle/>
          <a:p>
            <a:fld id="{8B4C719E-7852-4BEC-83AA-157AE4C29AF4}" type="slidenum">
              <a:rPr kumimoji="1" lang="ja-JP" altLang="en-US" smtClean="0"/>
              <a:t>10</a:t>
            </a:fld>
            <a:endParaRPr kumimoji="1" lang="ja-JP" altLang="en-US" dirty="0"/>
          </a:p>
        </p:txBody>
      </p:sp>
    </p:spTree>
    <p:extLst>
      <p:ext uri="{BB962C8B-B14F-4D97-AF65-F5344CB8AC3E}">
        <p14:creationId xmlns:p14="http://schemas.microsoft.com/office/powerpoint/2010/main" val="38515665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31" name="コンテンツ プレースホルダー 2"/>
          <p:cNvSpPr txBox="1">
            <a:spLocks/>
          </p:cNvSpPr>
          <p:nvPr/>
        </p:nvSpPr>
        <p:spPr>
          <a:xfrm>
            <a:off x="791663" y="1635415"/>
            <a:ext cx="7818837" cy="3626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b="1" dirty="0">
                <a:latin typeface="メイリオ" panose="020B0604030504040204" pitchFamily="50" charset="-128"/>
                <a:ea typeface="メイリオ" panose="020B0604030504040204" pitchFamily="50" charset="-128"/>
                <a:cs typeface="Meiryo UI" panose="020B0604030504040204" pitchFamily="50" charset="-128"/>
              </a:rPr>
              <a:t>③ワイド</a:t>
            </a:r>
            <a:r>
              <a:rPr lang="en-US" altLang="ja-JP" sz="1600" b="1" dirty="0">
                <a:latin typeface="メイリオ" panose="020B0604030504040204" pitchFamily="50" charset="-128"/>
                <a:ea typeface="メイリオ" panose="020B0604030504040204" pitchFamily="50" charset="-128"/>
                <a:cs typeface="Meiryo UI" panose="020B0604030504040204" pitchFamily="50" charset="-128"/>
              </a:rPr>
              <a:t>FM</a:t>
            </a:r>
            <a:r>
              <a:rPr lang="ja-JP" altLang="en-US" sz="1600" b="1" dirty="0">
                <a:latin typeface="メイリオ" panose="020B0604030504040204" pitchFamily="50" charset="-128"/>
                <a:ea typeface="メイリオ" panose="020B0604030504040204" pitchFamily="50" charset="-128"/>
                <a:cs typeface="Meiryo UI" panose="020B0604030504040204" pitchFamily="50" charset="-128"/>
              </a:rPr>
              <a:t>放送</a:t>
            </a:r>
          </a:p>
        </p:txBody>
      </p:sp>
      <p:sp>
        <p:nvSpPr>
          <p:cNvPr id="24" name="コンテンツ プレースホルダー 2"/>
          <p:cNvSpPr txBox="1">
            <a:spLocks/>
          </p:cNvSpPr>
          <p:nvPr/>
        </p:nvSpPr>
        <p:spPr>
          <a:xfrm>
            <a:off x="1118794" y="2358686"/>
            <a:ext cx="6175385" cy="67941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ワイド</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FM</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とは</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FM</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補完放送とも言われ、都市部での</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AM</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ラジオの受信状態</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1)</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を改善するためや、放送地域内の災害対策や難聴対策のために、</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FM</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の周波数を利用して</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AM</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番組を放送することです。</a:t>
            </a:r>
            <a:endParaRPr lang="ja-JP"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5" name="コンテンツ プレースホルダー 2"/>
          <p:cNvSpPr txBox="1">
            <a:spLocks/>
          </p:cNvSpPr>
          <p:nvPr/>
        </p:nvSpPr>
        <p:spPr>
          <a:xfrm>
            <a:off x="1118794" y="4508934"/>
            <a:ext cx="9811965" cy="125803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従来の</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FM</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放送の周波数は　</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76.1MHz</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　</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　</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90</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　</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MHz</a:t>
            </a:r>
          </a:p>
          <a:p>
            <a:pPr marL="0" inden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ワイド</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FM</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放送の周波数は　　</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90.1MHz</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　</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　</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94.9MHz</a:t>
            </a:r>
          </a:p>
          <a:p>
            <a:pPr marL="0" inden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となっています。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ワイド</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FM</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を受信するためには、</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90.1~94.9MHz</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の受信に対応した機器が必要になります。</a:t>
            </a:r>
            <a:endParaRPr lang="ja-JP"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9" name="コンテンツ プレースホルダー 2"/>
          <p:cNvSpPr txBox="1">
            <a:spLocks/>
          </p:cNvSpPr>
          <p:nvPr/>
        </p:nvSpPr>
        <p:spPr>
          <a:xfrm>
            <a:off x="1108284" y="3188759"/>
            <a:ext cx="6175385" cy="67941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1</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　都市部では、鉄筋コンクリートの高層建物や、パソコンなどの電波を発生する電子機器が多くあり、その影響で</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AM</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放送に雑音が入りやすい状況となっています。</a:t>
            </a:r>
            <a:endParaRPr lang="ja-JP"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0" name="コンテンツ プレースホルダー 2"/>
          <p:cNvSpPr txBox="1">
            <a:spLocks/>
          </p:cNvSpPr>
          <p:nvPr/>
        </p:nvSpPr>
        <p:spPr>
          <a:xfrm>
            <a:off x="1108284" y="1986060"/>
            <a:ext cx="1445730" cy="29161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u="sng" dirty="0">
                <a:latin typeface="メイリオ" panose="020B0604030504040204" pitchFamily="50" charset="-128"/>
                <a:ea typeface="メイリオ" panose="020B0604030504040204" pitchFamily="50" charset="-128"/>
                <a:cs typeface="Meiryo UI" panose="020B0604030504040204" pitchFamily="50" charset="-128"/>
              </a:rPr>
              <a:t>ワイド</a:t>
            </a:r>
            <a:r>
              <a:rPr lang="en-US" altLang="ja-JP" sz="1400" u="sng" dirty="0">
                <a:latin typeface="メイリオ" panose="020B0604030504040204" pitchFamily="50" charset="-128"/>
                <a:ea typeface="メイリオ" panose="020B0604030504040204" pitchFamily="50" charset="-128"/>
                <a:cs typeface="Meiryo UI" panose="020B0604030504040204" pitchFamily="50" charset="-128"/>
              </a:rPr>
              <a:t>FM</a:t>
            </a:r>
            <a:r>
              <a:rPr lang="ja-JP" altLang="en-US" sz="1400" u="sng" dirty="0">
                <a:latin typeface="メイリオ" panose="020B0604030504040204" pitchFamily="50" charset="-128"/>
                <a:ea typeface="メイリオ" panose="020B0604030504040204" pitchFamily="50" charset="-128"/>
                <a:cs typeface="Meiryo UI" panose="020B0604030504040204" pitchFamily="50" charset="-128"/>
              </a:rPr>
              <a:t>とは</a:t>
            </a:r>
            <a:endParaRPr lang="ja-JP" altLang="ja-JP" sz="1400" u="sng"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2" name="コンテンツ プレースホルダー 2"/>
          <p:cNvSpPr txBox="1">
            <a:spLocks/>
          </p:cNvSpPr>
          <p:nvPr/>
        </p:nvSpPr>
        <p:spPr>
          <a:xfrm>
            <a:off x="1108284" y="4115458"/>
            <a:ext cx="1971247" cy="29161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u="sng" dirty="0">
                <a:latin typeface="メイリオ" panose="020B0604030504040204" pitchFamily="50" charset="-128"/>
                <a:ea typeface="メイリオ" panose="020B0604030504040204" pitchFamily="50" charset="-128"/>
                <a:cs typeface="Meiryo UI" panose="020B0604030504040204" pitchFamily="50" charset="-128"/>
              </a:rPr>
              <a:t>従来放送との違い</a:t>
            </a:r>
            <a:endParaRPr lang="ja-JP" altLang="ja-JP" sz="1400" u="sng"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5" name="コンテンツ プレースホルダー 2"/>
          <p:cNvSpPr txBox="1">
            <a:spLocks/>
          </p:cNvSpPr>
          <p:nvPr/>
        </p:nvSpPr>
        <p:spPr>
          <a:xfrm>
            <a:off x="7718305" y="2437252"/>
            <a:ext cx="3432085" cy="138935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電波は限られた資源であり、勝手な電波の利用は、通信を混乱させる原因となります。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電波を発信して利用するには、守らなければいけないルールがあり、そのルールが「電波法」として定められています。</a:t>
            </a:r>
            <a:endParaRPr lang="ja-JP"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 name="正方形/長方形 3"/>
          <p:cNvSpPr/>
          <p:nvPr/>
        </p:nvSpPr>
        <p:spPr>
          <a:xfrm>
            <a:off x="7514897" y="1755228"/>
            <a:ext cx="3838903" cy="2069782"/>
          </a:xfrm>
          <a:prstGeom prst="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メイリオ" panose="020B0604030504040204" pitchFamily="50" charset="-128"/>
              <a:ea typeface="メイリオ" panose="020B0604030504040204" pitchFamily="50" charset="-128"/>
            </a:endParaRPr>
          </a:p>
        </p:txBody>
      </p:sp>
      <p:sp>
        <p:nvSpPr>
          <p:cNvPr id="3" name="タイトル 2">
            <a:extLst>
              <a:ext uri="{FF2B5EF4-FFF2-40B4-BE49-F238E27FC236}">
                <a16:creationId xmlns:a16="http://schemas.microsoft.com/office/drawing/2014/main" id="{097B5146-40A5-28CE-B489-48B34095D632}"/>
              </a:ext>
            </a:extLst>
          </p:cNvPr>
          <p:cNvSpPr>
            <a:spLocks noGrp="1"/>
          </p:cNvSpPr>
          <p:nvPr>
            <p:ph type="title"/>
          </p:nvPr>
        </p:nvSpPr>
        <p:spPr/>
        <p:txBody>
          <a:bodyPr/>
          <a:lstStyle/>
          <a:p>
            <a:r>
              <a:rPr lang="ja-JP" altLang="en-US" dirty="0"/>
              <a:t>学習内容２</a:t>
            </a:r>
          </a:p>
        </p:txBody>
      </p:sp>
      <p:sp>
        <p:nvSpPr>
          <p:cNvPr id="2" name="四角形: 対角を切り取る 1">
            <a:extLst>
              <a:ext uri="{FF2B5EF4-FFF2-40B4-BE49-F238E27FC236}">
                <a16:creationId xmlns:a16="http://schemas.microsoft.com/office/drawing/2014/main" id="{FD34B136-45E5-6F64-F044-FE77A108B048}"/>
              </a:ext>
            </a:extLst>
          </p:cNvPr>
          <p:cNvSpPr/>
          <p:nvPr/>
        </p:nvSpPr>
        <p:spPr>
          <a:xfrm>
            <a:off x="7735948" y="1913951"/>
            <a:ext cx="1095270" cy="362678"/>
          </a:xfrm>
          <a:prstGeom prst="snip2DiagRect">
            <a:avLst/>
          </a:prstGeom>
          <a:ln>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dirty="0"/>
              <a:t>電波法</a:t>
            </a:r>
          </a:p>
        </p:txBody>
      </p:sp>
      <p:sp>
        <p:nvSpPr>
          <p:cNvPr id="5" name="スライド番号プレースホルダー 4">
            <a:extLst>
              <a:ext uri="{FF2B5EF4-FFF2-40B4-BE49-F238E27FC236}">
                <a16:creationId xmlns:a16="http://schemas.microsoft.com/office/drawing/2014/main" id="{DCD55F47-4004-04B4-5A61-BCB25A1B65C0}"/>
              </a:ext>
            </a:extLst>
          </p:cNvPr>
          <p:cNvSpPr>
            <a:spLocks noGrp="1"/>
          </p:cNvSpPr>
          <p:nvPr>
            <p:ph type="sldNum" sz="quarter" idx="12"/>
          </p:nvPr>
        </p:nvSpPr>
        <p:spPr/>
        <p:txBody>
          <a:bodyPr/>
          <a:lstStyle/>
          <a:p>
            <a:fld id="{8B4C719E-7852-4BEC-83AA-157AE4C29AF4}" type="slidenum">
              <a:rPr kumimoji="1" lang="ja-JP" altLang="en-US" smtClean="0"/>
              <a:t>11</a:t>
            </a:fld>
            <a:endParaRPr kumimoji="1" lang="ja-JP" altLang="en-US" dirty="0"/>
          </a:p>
        </p:txBody>
      </p:sp>
    </p:spTree>
    <p:extLst>
      <p:ext uri="{BB962C8B-B14F-4D97-AF65-F5344CB8AC3E}">
        <p14:creationId xmlns:p14="http://schemas.microsoft.com/office/powerpoint/2010/main" val="40810136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p:cNvGraphicFramePr>
            <a:graphicFrameLocks noGrp="1"/>
          </p:cNvGraphicFramePr>
          <p:nvPr>
            <p:extLst>
              <p:ext uri="{D42A27DB-BD31-4B8C-83A1-F6EECF244321}">
                <p14:modId xmlns:p14="http://schemas.microsoft.com/office/powerpoint/2010/main" val="3548963816"/>
              </p:ext>
            </p:extLst>
          </p:nvPr>
        </p:nvGraphicFramePr>
        <p:xfrm>
          <a:off x="1717878" y="1589170"/>
          <a:ext cx="7908722" cy="2975082"/>
        </p:xfrm>
        <a:graphic>
          <a:graphicData uri="http://schemas.openxmlformats.org/drawingml/2006/table">
            <a:tbl>
              <a:tblPr firstRow="1" bandRow="1">
                <a:tableStyleId>{5940675A-B579-460E-94D1-54222C63F5DA}</a:tableStyleId>
              </a:tblPr>
              <a:tblGrid>
                <a:gridCol w="2549322">
                  <a:extLst>
                    <a:ext uri="{9D8B030D-6E8A-4147-A177-3AD203B41FA5}">
                      <a16:colId xmlns:a16="http://schemas.microsoft.com/office/drawing/2014/main" val="20000"/>
                    </a:ext>
                  </a:extLst>
                </a:gridCol>
                <a:gridCol w="2633133">
                  <a:extLst>
                    <a:ext uri="{9D8B030D-6E8A-4147-A177-3AD203B41FA5}">
                      <a16:colId xmlns:a16="http://schemas.microsoft.com/office/drawing/2014/main" val="20001"/>
                    </a:ext>
                  </a:extLst>
                </a:gridCol>
                <a:gridCol w="2726267">
                  <a:extLst>
                    <a:ext uri="{9D8B030D-6E8A-4147-A177-3AD203B41FA5}">
                      <a16:colId xmlns:a16="http://schemas.microsoft.com/office/drawing/2014/main" val="20002"/>
                    </a:ext>
                  </a:extLst>
                </a:gridCol>
              </a:tblGrid>
              <a:tr h="14875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メイリオ" panose="020B0604030504040204" pitchFamily="50" charset="-128"/>
                          <a:ea typeface="メイリオ" panose="020B0604030504040204" pitchFamily="50" charset="-128"/>
                          <a:cs typeface="Meiryo UI" panose="020B0604030504040204" pitchFamily="50" charset="-128"/>
                        </a:rPr>
                        <a:t>はんだごて</a:t>
                      </a:r>
                      <a:endParaRPr kumimoji="1" lang="en-US" altLang="ja-JP"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メイリオ" panose="020B0604030504040204" pitchFamily="50" charset="-128"/>
                          <a:ea typeface="メイリオ" panose="020B0604030504040204" pitchFamily="50" charset="-128"/>
                          <a:cs typeface="Meiryo UI" panose="020B0604030504040204" pitchFamily="50" charset="-128"/>
                        </a:rPr>
                        <a:t>はんだ</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latin typeface="メイリオ" panose="020B0604030504040204" pitchFamily="50" charset="-128"/>
                          <a:ea typeface="メイリオ" panose="020B0604030504040204" pitchFamily="50" charset="-128"/>
                          <a:cs typeface="Meiryo UI" panose="020B0604030504040204" pitchFamily="50" charset="-128"/>
                        </a:rPr>
                        <a:t>(</a:t>
                      </a:r>
                      <a:r>
                        <a:rPr kumimoji="1" lang="ja-JP" altLang="en-US" dirty="0">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dirty="0">
                          <a:latin typeface="メイリオ" panose="020B0604030504040204" pitchFamily="50" charset="-128"/>
                          <a:ea typeface="メイリオ" panose="020B0604030504040204" pitchFamily="50" charset="-128"/>
                          <a:cs typeface="Meiryo UI" panose="020B0604030504040204" pitchFamily="50" charset="-128"/>
                        </a:rPr>
                        <a:t>)</a:t>
                      </a:r>
                      <a:r>
                        <a:rPr kumimoji="1" lang="ja-JP" altLang="en-US" dirty="0">
                          <a:latin typeface="メイリオ" panose="020B0604030504040204" pitchFamily="50" charset="-128"/>
                          <a:ea typeface="メイリオ" panose="020B0604030504040204" pitchFamily="50" charset="-128"/>
                          <a:cs typeface="Meiryo UI" panose="020B0604030504040204" pitchFamily="50" charset="-128"/>
                        </a:rPr>
                        <a:t>ドライバー</a:t>
                      </a:r>
                    </a:p>
                    <a:p>
                      <a:endParaRPr kumimoji="1" lang="en-US" altLang="ja-JP"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0"/>
                  </a:ext>
                </a:extLst>
              </a:tr>
              <a:tr h="1487541">
                <a:tc>
                  <a:txBody>
                    <a:bodyPr/>
                    <a:lstStyle/>
                    <a:p>
                      <a:r>
                        <a:rPr kumimoji="1" lang="ja-JP" altLang="en-US" dirty="0">
                          <a:latin typeface="メイリオ" panose="020B0604030504040204" pitchFamily="50" charset="-128"/>
                          <a:ea typeface="メイリオ" panose="020B0604030504040204" pitchFamily="50" charset="-128"/>
                          <a:cs typeface="Meiryo UI" panose="020B0604030504040204" pitchFamily="50" charset="-128"/>
                        </a:rPr>
                        <a:t>はんだごて台</a:t>
                      </a:r>
                    </a:p>
                  </a:txBody>
                  <a:tcPr/>
                </a:tc>
                <a:tc>
                  <a:txBody>
                    <a:bodyPr/>
                    <a:lstStyle/>
                    <a:p>
                      <a:r>
                        <a:rPr kumimoji="1" lang="ja-JP" altLang="en-US" dirty="0">
                          <a:latin typeface="メイリオ" panose="020B0604030504040204" pitchFamily="50" charset="-128"/>
                          <a:ea typeface="メイリオ" panose="020B0604030504040204" pitchFamily="50" charset="-128"/>
                          <a:cs typeface="Meiryo UI" panose="020B0604030504040204" pitchFamily="50" charset="-128"/>
                        </a:rPr>
                        <a:t>ラジオペンチ</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メイリオ" panose="020B0604030504040204" pitchFamily="50" charset="-128"/>
                          <a:ea typeface="メイリオ" panose="020B0604030504040204" pitchFamily="50" charset="-128"/>
                          <a:cs typeface="Meiryo UI" panose="020B0604030504040204" pitchFamily="50" charset="-128"/>
                        </a:rPr>
                        <a:t>ニッパー</a:t>
                      </a:r>
                      <a:endParaRPr kumimoji="1" lang="en-US" altLang="ja-JP"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1"/>
                  </a:ext>
                </a:extLst>
              </a:tr>
            </a:tbl>
          </a:graphicData>
        </a:graphic>
      </p:graphicFrame>
      <p:sp>
        <p:nvSpPr>
          <p:cNvPr id="59" name="コンテンツ プレースホルダー 2"/>
          <p:cNvSpPr txBox="1">
            <a:spLocks/>
          </p:cNvSpPr>
          <p:nvPr/>
        </p:nvSpPr>
        <p:spPr>
          <a:xfrm>
            <a:off x="6983522" y="2037310"/>
            <a:ext cx="1061977" cy="2720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No2:M3</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用</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63" name="図 6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51094" y="1784307"/>
            <a:ext cx="1075168" cy="1198230"/>
          </a:xfrm>
          <a:prstGeom prst="rect">
            <a:avLst/>
          </a:prstGeom>
        </p:spPr>
      </p:pic>
      <p:pic>
        <p:nvPicPr>
          <p:cNvPr id="39" name="図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5062" y="3579639"/>
            <a:ext cx="1133797" cy="753717"/>
          </a:xfrm>
          <a:prstGeom prst="rect">
            <a:avLst/>
          </a:prstGeom>
        </p:spPr>
      </p:pic>
      <p:pic>
        <p:nvPicPr>
          <p:cNvPr id="40" name="図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0235" y="1771430"/>
            <a:ext cx="1230427" cy="1223985"/>
          </a:xfrm>
          <a:prstGeom prst="rect">
            <a:avLst/>
          </a:prstGeom>
        </p:spPr>
      </p:pic>
      <p:pic>
        <p:nvPicPr>
          <p:cNvPr id="41" name="図 4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1519" y="2074212"/>
            <a:ext cx="721068" cy="470262"/>
          </a:xfrm>
          <a:prstGeom prst="rect">
            <a:avLst/>
          </a:prstGeom>
        </p:spPr>
      </p:pic>
      <p:pic>
        <p:nvPicPr>
          <p:cNvPr id="42" name="図 4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14913" y="3315007"/>
            <a:ext cx="1101587" cy="1120913"/>
          </a:xfrm>
          <a:prstGeom prst="rect">
            <a:avLst/>
          </a:prstGeom>
        </p:spPr>
      </p:pic>
      <p:pic>
        <p:nvPicPr>
          <p:cNvPr id="43" name="図 4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91519" y="3310193"/>
            <a:ext cx="1127355" cy="1159565"/>
          </a:xfrm>
          <a:prstGeom prst="rect">
            <a:avLst/>
          </a:prstGeom>
        </p:spPr>
      </p:pic>
      <p:sp>
        <p:nvSpPr>
          <p:cNvPr id="2" name="タイトル 1">
            <a:extLst>
              <a:ext uri="{FF2B5EF4-FFF2-40B4-BE49-F238E27FC236}">
                <a16:creationId xmlns:a16="http://schemas.microsoft.com/office/drawing/2014/main" id="{1AE26309-6853-1850-5CA9-B5C30D2EF80D}"/>
              </a:ext>
            </a:extLst>
          </p:cNvPr>
          <p:cNvSpPr>
            <a:spLocks noGrp="1"/>
          </p:cNvSpPr>
          <p:nvPr>
            <p:ph type="title"/>
          </p:nvPr>
        </p:nvSpPr>
        <p:spPr/>
        <p:txBody>
          <a:bodyPr/>
          <a:lstStyle/>
          <a:p>
            <a:r>
              <a:rPr lang="ja-JP" altLang="en-US" dirty="0"/>
              <a:t>必要な道具</a:t>
            </a:r>
          </a:p>
        </p:txBody>
      </p:sp>
      <p:sp>
        <p:nvSpPr>
          <p:cNvPr id="4" name="スライド番号プレースホルダー 3">
            <a:extLst>
              <a:ext uri="{FF2B5EF4-FFF2-40B4-BE49-F238E27FC236}">
                <a16:creationId xmlns:a16="http://schemas.microsoft.com/office/drawing/2014/main" id="{480361D0-5EB4-91FF-8334-E62864FC095F}"/>
              </a:ext>
            </a:extLst>
          </p:cNvPr>
          <p:cNvSpPr>
            <a:spLocks noGrp="1"/>
          </p:cNvSpPr>
          <p:nvPr>
            <p:ph type="sldNum" sz="quarter" idx="12"/>
          </p:nvPr>
        </p:nvSpPr>
        <p:spPr/>
        <p:txBody>
          <a:bodyPr/>
          <a:lstStyle/>
          <a:p>
            <a:fld id="{8B4C719E-7852-4BEC-83AA-157AE4C29AF4}" type="slidenum">
              <a:rPr kumimoji="1" lang="ja-JP" altLang="en-US" smtClean="0"/>
              <a:t>12</a:t>
            </a:fld>
            <a:endParaRPr kumimoji="1" lang="ja-JP" altLang="en-US" dirty="0"/>
          </a:p>
        </p:txBody>
      </p:sp>
    </p:spTree>
    <p:extLst>
      <p:ext uri="{BB962C8B-B14F-4D97-AF65-F5344CB8AC3E}">
        <p14:creationId xmlns:p14="http://schemas.microsoft.com/office/powerpoint/2010/main" val="9571584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ゲーム機のリモコン&#10;&#10;自動的に生成された説明">
            <a:extLst>
              <a:ext uri="{FF2B5EF4-FFF2-40B4-BE49-F238E27FC236}">
                <a16:creationId xmlns:a16="http://schemas.microsoft.com/office/drawing/2014/main" id="{DD93B03D-5D41-5EA3-A4F8-E1A94D280F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99103" y="1638577"/>
            <a:ext cx="2770334" cy="3416696"/>
          </a:xfrm>
          <a:prstGeom prst="rect">
            <a:avLst/>
          </a:prstGeom>
        </p:spPr>
      </p:pic>
      <p:pic>
        <p:nvPicPr>
          <p:cNvPr id="24" name="図 23" descr="回路, 持つ, 立つ, ブルー が含まれている画像&#10;&#10;自動的に生成された説明">
            <a:extLst>
              <a:ext uri="{FF2B5EF4-FFF2-40B4-BE49-F238E27FC236}">
                <a16:creationId xmlns:a16="http://schemas.microsoft.com/office/drawing/2014/main" id="{09EBBD4E-AF1C-0FC3-173C-1C967BA39A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0237" y="957291"/>
            <a:ext cx="4421035" cy="4034023"/>
          </a:xfrm>
          <a:prstGeom prst="rect">
            <a:avLst/>
          </a:prstGeom>
        </p:spPr>
      </p:pic>
      <p:sp>
        <p:nvSpPr>
          <p:cNvPr id="26" name="テキスト ボックス 25"/>
          <p:cNvSpPr txBox="1"/>
          <p:nvPr/>
        </p:nvSpPr>
        <p:spPr>
          <a:xfrm>
            <a:off x="2463385" y="5523209"/>
            <a:ext cx="1021433" cy="338554"/>
          </a:xfrm>
          <a:prstGeom prst="rect">
            <a:avLst/>
          </a:prstGeom>
          <a:noFill/>
        </p:spPr>
        <p:txBody>
          <a:bodyPr wrap="none" rtlCol="0">
            <a:spAutoFit/>
          </a:bodyPr>
          <a:lstStyle/>
          <a:p>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増幅用</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IC</a:t>
            </a:r>
            <a:endPar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7" name="テキスト ボックス 26"/>
          <p:cNvSpPr txBox="1"/>
          <p:nvPr/>
        </p:nvSpPr>
        <p:spPr>
          <a:xfrm>
            <a:off x="2562194" y="1633957"/>
            <a:ext cx="1620957" cy="338554"/>
          </a:xfrm>
          <a:prstGeom prst="rect">
            <a:avLst/>
          </a:prstGeom>
          <a:noFill/>
        </p:spPr>
        <p:txBody>
          <a:bodyPr wrap="none" rtlCol="0">
            <a:spAutoFit/>
          </a:bodyPr>
          <a:lstStyle/>
          <a:p>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音量調整</a:t>
            </a:r>
            <a:r>
              <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rPr>
              <a:t>ツマミ</a:t>
            </a:r>
            <a:endParaRPr kumimoji="1"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8" name="テキスト ボックス 27"/>
          <p:cNvSpPr txBox="1"/>
          <p:nvPr/>
        </p:nvSpPr>
        <p:spPr>
          <a:xfrm>
            <a:off x="9470038" y="1952128"/>
            <a:ext cx="1826141" cy="338554"/>
          </a:xfrm>
          <a:prstGeom prst="rect">
            <a:avLst/>
          </a:prstGeom>
          <a:noFill/>
        </p:spPr>
        <p:txBody>
          <a:bodyPr wrap="none" rtlCol="0">
            <a:spAutoFit/>
          </a:bodyPr>
          <a:lstStyle/>
          <a:p>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ラジオモジュール</a:t>
            </a:r>
            <a:endPar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77" name="直線コネクタ 76"/>
          <p:cNvCxnSpPr>
            <a:cxnSpLocks/>
            <a:stCxn id="27" idx="2"/>
          </p:cNvCxnSpPr>
          <p:nvPr/>
        </p:nvCxnSpPr>
        <p:spPr>
          <a:xfrm>
            <a:off x="3372673" y="1972511"/>
            <a:ext cx="791576" cy="516507"/>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59" name="テキスト ボックス 58"/>
          <p:cNvSpPr txBox="1"/>
          <p:nvPr/>
        </p:nvSpPr>
        <p:spPr>
          <a:xfrm>
            <a:off x="8985288" y="5529461"/>
            <a:ext cx="1005403" cy="338554"/>
          </a:xfrm>
          <a:prstGeom prst="rect">
            <a:avLst/>
          </a:prstGeom>
          <a:noFill/>
        </p:spPr>
        <p:txBody>
          <a:bodyPr wrap="none" rtlCol="0">
            <a:spAutoFit/>
          </a:bodyPr>
          <a:lstStyle/>
          <a:p>
            <a:r>
              <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rPr>
              <a:t>スピーカ</a:t>
            </a:r>
          </a:p>
        </p:txBody>
      </p:sp>
      <p:sp>
        <p:nvSpPr>
          <p:cNvPr id="50" name="テキスト ボックス 49"/>
          <p:cNvSpPr txBox="1"/>
          <p:nvPr/>
        </p:nvSpPr>
        <p:spPr>
          <a:xfrm>
            <a:off x="4556090" y="1649346"/>
            <a:ext cx="1800493" cy="307777"/>
          </a:xfrm>
          <a:prstGeom prst="rect">
            <a:avLst/>
          </a:prstGeom>
          <a:noFill/>
        </p:spPr>
        <p:txBody>
          <a:bodyPr wrap="none" rtlCol="0">
            <a:spAutoFit/>
          </a:bodyPr>
          <a:lstStyle/>
          <a:p>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チューニングツマミ</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61" name="直線コネクタ 60"/>
          <p:cNvCxnSpPr>
            <a:cxnSpLocks/>
            <a:stCxn id="50" idx="2"/>
          </p:cNvCxnSpPr>
          <p:nvPr/>
        </p:nvCxnSpPr>
        <p:spPr>
          <a:xfrm flipH="1">
            <a:off x="5301893" y="1957123"/>
            <a:ext cx="154444" cy="531895"/>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6" name="直線コネクタ 5"/>
          <p:cNvCxnSpPr>
            <a:cxnSpLocks/>
            <a:stCxn id="59" idx="0"/>
          </p:cNvCxnSpPr>
          <p:nvPr/>
        </p:nvCxnSpPr>
        <p:spPr>
          <a:xfrm flipH="1" flipV="1">
            <a:off x="8650883" y="4082923"/>
            <a:ext cx="837107" cy="1446538"/>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71" name="直線コネクタ 70"/>
          <p:cNvCxnSpPr>
            <a:cxnSpLocks/>
            <a:stCxn id="34" idx="1"/>
          </p:cNvCxnSpPr>
          <p:nvPr/>
        </p:nvCxnSpPr>
        <p:spPr>
          <a:xfrm flipH="1">
            <a:off x="7746124" y="3407818"/>
            <a:ext cx="1626714" cy="14476"/>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54" name="テキスト ボックス 53"/>
          <p:cNvSpPr txBox="1"/>
          <p:nvPr/>
        </p:nvSpPr>
        <p:spPr>
          <a:xfrm>
            <a:off x="7267140" y="1621339"/>
            <a:ext cx="1292341" cy="338554"/>
          </a:xfrm>
          <a:prstGeom prst="rect">
            <a:avLst/>
          </a:prstGeom>
          <a:noFill/>
        </p:spPr>
        <p:txBody>
          <a:bodyPr wrap="none" rtlCol="0">
            <a:spAutoFit/>
          </a:bodyPr>
          <a:lstStyle/>
          <a:p>
            <a:r>
              <a:rPr kumimoji="1" lang="en-US" altLang="ja-JP" sz="1600" dirty="0">
                <a:latin typeface="メイリオ" panose="020B0604030504040204" pitchFamily="50" charset="-128"/>
                <a:ea typeface="メイリオ" panose="020B0604030504040204" pitchFamily="50" charset="-128"/>
                <a:cs typeface="Meiryo UI" panose="020B0604030504040204" pitchFamily="50" charset="-128"/>
              </a:rPr>
              <a:t>FM</a:t>
            </a:r>
            <a:r>
              <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rPr>
              <a:t>アンテナ</a:t>
            </a:r>
          </a:p>
        </p:txBody>
      </p:sp>
      <p:cxnSp>
        <p:nvCxnSpPr>
          <p:cNvPr id="52" name="直線コネクタ 51"/>
          <p:cNvCxnSpPr>
            <a:cxnSpLocks/>
            <a:stCxn id="26" idx="0"/>
          </p:cNvCxnSpPr>
          <p:nvPr/>
        </p:nvCxnSpPr>
        <p:spPr>
          <a:xfrm flipV="1">
            <a:off x="2974102" y="4184139"/>
            <a:ext cx="1082099" cy="1339070"/>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34" name="角丸四角形 33"/>
          <p:cNvSpPr/>
          <p:nvPr/>
        </p:nvSpPr>
        <p:spPr>
          <a:xfrm>
            <a:off x="9372838" y="1824321"/>
            <a:ext cx="2022685" cy="3166993"/>
          </a:xfrm>
          <a:prstGeom prst="roundRect">
            <a:avLst>
              <a:gd name="adj" fmla="val 11990"/>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cxnSp>
        <p:nvCxnSpPr>
          <p:cNvPr id="89" name="直線コネクタ 88"/>
          <p:cNvCxnSpPr>
            <a:cxnSpLocks/>
          </p:cNvCxnSpPr>
          <p:nvPr/>
        </p:nvCxnSpPr>
        <p:spPr>
          <a:xfrm>
            <a:off x="8294498" y="1967019"/>
            <a:ext cx="690790" cy="256670"/>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5" name="タイトル 4">
            <a:extLst>
              <a:ext uri="{FF2B5EF4-FFF2-40B4-BE49-F238E27FC236}">
                <a16:creationId xmlns:a16="http://schemas.microsoft.com/office/drawing/2014/main" id="{01FE8EEB-866A-907F-CCCB-87600EB2C3CF}"/>
              </a:ext>
            </a:extLst>
          </p:cNvPr>
          <p:cNvSpPr>
            <a:spLocks noGrp="1"/>
          </p:cNvSpPr>
          <p:nvPr>
            <p:ph type="title"/>
          </p:nvPr>
        </p:nvSpPr>
        <p:spPr/>
        <p:txBody>
          <a:bodyPr/>
          <a:lstStyle/>
          <a:p>
            <a:r>
              <a:rPr lang="ja-JP" altLang="en-US" dirty="0"/>
              <a:t>ワイド</a:t>
            </a:r>
            <a:r>
              <a:rPr lang="en-US" altLang="ja-JP" dirty="0"/>
              <a:t>FM</a:t>
            </a:r>
            <a:r>
              <a:rPr lang="ja-JP" altLang="en-US" dirty="0"/>
              <a:t>ラジオ　各部の名前</a:t>
            </a:r>
          </a:p>
        </p:txBody>
      </p:sp>
      <p:pic>
        <p:nvPicPr>
          <p:cNvPr id="3" name="図 2" descr="電子機器の部品&#10;&#10;中程度の精度で自動的に生成された説明">
            <a:extLst>
              <a:ext uri="{FF2B5EF4-FFF2-40B4-BE49-F238E27FC236}">
                <a16:creationId xmlns:a16="http://schemas.microsoft.com/office/drawing/2014/main" id="{6D37C229-47ED-10F4-A183-579820388FD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75701" y="2757042"/>
            <a:ext cx="1930055" cy="1562316"/>
          </a:xfrm>
          <a:prstGeom prst="rect">
            <a:avLst/>
          </a:prstGeom>
        </p:spPr>
      </p:pic>
      <p:sp>
        <p:nvSpPr>
          <p:cNvPr id="29" name="テキスト ボックス 28">
            <a:extLst>
              <a:ext uri="{FF2B5EF4-FFF2-40B4-BE49-F238E27FC236}">
                <a16:creationId xmlns:a16="http://schemas.microsoft.com/office/drawing/2014/main" id="{27F62A5B-EBD1-5432-3F17-E39C73217BE4}"/>
              </a:ext>
            </a:extLst>
          </p:cNvPr>
          <p:cNvSpPr txBox="1"/>
          <p:nvPr/>
        </p:nvSpPr>
        <p:spPr>
          <a:xfrm>
            <a:off x="4506251" y="5523209"/>
            <a:ext cx="1415772" cy="338554"/>
          </a:xfrm>
          <a:prstGeom prst="rect">
            <a:avLst/>
          </a:prstGeom>
          <a:noFill/>
        </p:spPr>
        <p:txBody>
          <a:bodyPr wrap="none" rtlCol="0">
            <a:spAutoFit/>
          </a:bodyPr>
          <a:lstStyle/>
          <a:p>
            <a:r>
              <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rPr>
              <a:t>電源スイッチ</a:t>
            </a:r>
            <a:endParaRPr kumimoji="1"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0" name="テキスト ボックス 29">
            <a:extLst>
              <a:ext uri="{FF2B5EF4-FFF2-40B4-BE49-F238E27FC236}">
                <a16:creationId xmlns:a16="http://schemas.microsoft.com/office/drawing/2014/main" id="{E88FF07A-7AA6-F89A-522F-1FF0BF1D7B11}"/>
              </a:ext>
            </a:extLst>
          </p:cNvPr>
          <p:cNvSpPr txBox="1"/>
          <p:nvPr/>
        </p:nvSpPr>
        <p:spPr>
          <a:xfrm>
            <a:off x="7595164" y="5523209"/>
            <a:ext cx="1390124" cy="338554"/>
          </a:xfrm>
          <a:prstGeom prst="rect">
            <a:avLst/>
          </a:prstGeom>
          <a:noFill/>
        </p:spPr>
        <p:txBody>
          <a:bodyPr wrap="none" rtlCol="0">
            <a:spAutoFit/>
          </a:bodyPr>
          <a:lstStyle/>
          <a:p>
            <a:r>
              <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rPr>
              <a:t>電源</a:t>
            </a:r>
            <a:r>
              <a:rPr kumimoji="1" lang="en-US" altLang="ja-JP" sz="1600" dirty="0">
                <a:latin typeface="メイリオ" panose="020B0604030504040204" pitchFamily="50" charset="-128"/>
                <a:ea typeface="メイリオ" panose="020B0604030504040204" pitchFamily="50" charset="-128"/>
                <a:cs typeface="Meiryo UI" panose="020B0604030504040204" pitchFamily="50" charset="-128"/>
              </a:rPr>
              <a:t>(</a:t>
            </a:r>
            <a:r>
              <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rPr>
              <a:t>乾電池</a:t>
            </a:r>
            <a:r>
              <a:rPr kumimoji="1" lang="en-US" altLang="ja-JP" sz="1600" dirty="0">
                <a:latin typeface="メイリオ" panose="020B0604030504040204" pitchFamily="50" charset="-128"/>
                <a:ea typeface="メイリオ" panose="020B0604030504040204" pitchFamily="50" charset="-128"/>
                <a:cs typeface="Meiryo UI" panose="020B0604030504040204" pitchFamily="50" charset="-128"/>
              </a:rPr>
              <a:t>)</a:t>
            </a:r>
          </a:p>
        </p:txBody>
      </p:sp>
      <p:cxnSp>
        <p:nvCxnSpPr>
          <p:cNvPr id="31" name="直線コネクタ 30">
            <a:extLst>
              <a:ext uri="{FF2B5EF4-FFF2-40B4-BE49-F238E27FC236}">
                <a16:creationId xmlns:a16="http://schemas.microsoft.com/office/drawing/2014/main" id="{91B38089-E4EC-4BEF-C2F5-9BE8592AEC2C}"/>
              </a:ext>
            </a:extLst>
          </p:cNvPr>
          <p:cNvCxnSpPr>
            <a:cxnSpLocks/>
            <a:stCxn id="30" idx="0"/>
          </p:cNvCxnSpPr>
          <p:nvPr/>
        </p:nvCxnSpPr>
        <p:spPr>
          <a:xfrm flipH="1" flipV="1">
            <a:off x="7799826" y="4743347"/>
            <a:ext cx="490400" cy="779862"/>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AB5346CE-64F7-BF2A-2FE1-1EB6FCEA9F47}"/>
              </a:ext>
            </a:extLst>
          </p:cNvPr>
          <p:cNvCxnSpPr>
            <a:cxnSpLocks/>
            <a:stCxn id="29" idx="0"/>
          </p:cNvCxnSpPr>
          <p:nvPr/>
        </p:nvCxnSpPr>
        <p:spPr>
          <a:xfrm flipH="1" flipV="1">
            <a:off x="5038771" y="4651140"/>
            <a:ext cx="175366" cy="872069"/>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C263D6CD-20FB-9E93-0A3A-7F58F4E6FB14}"/>
              </a:ext>
            </a:extLst>
          </p:cNvPr>
          <p:cNvSpPr txBox="1"/>
          <p:nvPr/>
        </p:nvSpPr>
        <p:spPr>
          <a:xfrm>
            <a:off x="10493118" y="2695747"/>
            <a:ext cx="723275" cy="307777"/>
          </a:xfrm>
          <a:prstGeom prst="rect">
            <a:avLst/>
          </a:prstGeom>
          <a:noFill/>
        </p:spPr>
        <p:txBody>
          <a:bodyPr wrap="none" rtlCol="0">
            <a:spAutoFit/>
          </a:bodyPr>
          <a:lstStyle/>
          <a:p>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発振子</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2" name="テキスト ボックス 31">
            <a:extLst>
              <a:ext uri="{FF2B5EF4-FFF2-40B4-BE49-F238E27FC236}">
                <a16:creationId xmlns:a16="http://schemas.microsoft.com/office/drawing/2014/main" id="{14C9FBFD-983C-49F4-D35D-7DBAE2788961}"/>
              </a:ext>
            </a:extLst>
          </p:cNvPr>
          <p:cNvSpPr txBox="1"/>
          <p:nvPr/>
        </p:nvSpPr>
        <p:spPr>
          <a:xfrm>
            <a:off x="9547268" y="4343363"/>
            <a:ext cx="915635" cy="307777"/>
          </a:xfrm>
          <a:prstGeom prst="rect">
            <a:avLst/>
          </a:prstGeom>
          <a:noFill/>
        </p:spPr>
        <p:txBody>
          <a:bodyPr wrap="none" rtlCol="0">
            <a:spAutoFit/>
          </a:bodyPr>
          <a:lstStyle/>
          <a:p>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ラジオ</a:t>
            </a:r>
            <a:r>
              <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rPr>
              <a:t>IC</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33" name="直線コネクタ 32">
            <a:extLst>
              <a:ext uri="{FF2B5EF4-FFF2-40B4-BE49-F238E27FC236}">
                <a16:creationId xmlns:a16="http://schemas.microsoft.com/office/drawing/2014/main" id="{6947263F-FB90-5CEE-D1B4-6EACADBE7F76}"/>
              </a:ext>
            </a:extLst>
          </p:cNvPr>
          <p:cNvCxnSpPr>
            <a:cxnSpLocks/>
            <a:stCxn id="25" idx="2"/>
          </p:cNvCxnSpPr>
          <p:nvPr/>
        </p:nvCxnSpPr>
        <p:spPr>
          <a:xfrm flipH="1">
            <a:off x="10557013" y="3003524"/>
            <a:ext cx="297743" cy="304363"/>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B9249276-F645-AC4B-DEBB-C83F96E8B810}"/>
              </a:ext>
            </a:extLst>
          </p:cNvPr>
          <p:cNvCxnSpPr>
            <a:cxnSpLocks/>
            <a:stCxn id="32" idx="0"/>
          </p:cNvCxnSpPr>
          <p:nvPr/>
        </p:nvCxnSpPr>
        <p:spPr>
          <a:xfrm flipV="1">
            <a:off x="10005086" y="3623094"/>
            <a:ext cx="312106" cy="720269"/>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a:extLst>
              <a:ext uri="{FF2B5EF4-FFF2-40B4-BE49-F238E27FC236}">
                <a16:creationId xmlns:a16="http://schemas.microsoft.com/office/drawing/2014/main" id="{AE7D40D5-F6B5-9715-B556-75DC435FAA9D}"/>
              </a:ext>
            </a:extLst>
          </p:cNvPr>
          <p:cNvSpPr>
            <a:spLocks noGrp="1"/>
          </p:cNvSpPr>
          <p:nvPr>
            <p:ph type="sldNum" sz="quarter" idx="12"/>
          </p:nvPr>
        </p:nvSpPr>
        <p:spPr/>
        <p:txBody>
          <a:bodyPr/>
          <a:lstStyle/>
          <a:p>
            <a:fld id="{8B4C719E-7852-4BEC-83AA-157AE4C29AF4}" type="slidenum">
              <a:rPr kumimoji="1" lang="ja-JP" altLang="en-US" smtClean="0"/>
              <a:t>13</a:t>
            </a:fld>
            <a:endParaRPr kumimoji="1" lang="ja-JP" altLang="en-US" dirty="0"/>
          </a:p>
        </p:txBody>
      </p:sp>
    </p:spTree>
    <p:extLst>
      <p:ext uri="{BB962C8B-B14F-4D97-AF65-F5344CB8AC3E}">
        <p14:creationId xmlns:p14="http://schemas.microsoft.com/office/powerpoint/2010/main" val="24048050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5025908" y="4790849"/>
            <a:ext cx="6327891" cy="1672683"/>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3" name="正方形/長方形 2"/>
          <p:cNvSpPr/>
          <p:nvPr/>
        </p:nvSpPr>
        <p:spPr>
          <a:xfrm>
            <a:off x="704082" y="4794619"/>
            <a:ext cx="4213606" cy="1672683"/>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5" name="コンテンツ プレースホルダー 2"/>
          <p:cNvSpPr txBox="1">
            <a:spLocks/>
          </p:cNvSpPr>
          <p:nvPr/>
        </p:nvSpPr>
        <p:spPr>
          <a:xfrm>
            <a:off x="838200" y="1605437"/>
            <a:ext cx="2048219" cy="41068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メイリオ" panose="020B0604030504040204" pitchFamily="50" charset="-128"/>
                <a:ea typeface="メイリオ" panose="020B0604030504040204" pitchFamily="50" charset="-128"/>
                <a:cs typeface="Meiryo UI" panose="020B0604030504040204" pitchFamily="50" charset="-128"/>
              </a:rPr>
              <a:t>はんだづけとは</a:t>
            </a:r>
          </a:p>
        </p:txBody>
      </p:sp>
      <p:sp>
        <p:nvSpPr>
          <p:cNvPr id="7" name="コンテンツ プレースホルダー 2"/>
          <p:cNvSpPr txBox="1">
            <a:spLocks/>
          </p:cNvSpPr>
          <p:nvPr/>
        </p:nvSpPr>
        <p:spPr>
          <a:xfrm>
            <a:off x="838199" y="2272539"/>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メイリオ" panose="020B0604030504040204" pitchFamily="50" charset="-128"/>
                <a:ea typeface="メイリオ" panose="020B0604030504040204" pitchFamily="50" charset="-128"/>
                <a:cs typeface="Meiryo UI" panose="020B0604030504040204" pitchFamily="50" charset="-128"/>
              </a:rPr>
              <a:t>はんだづけの方法</a:t>
            </a:r>
          </a:p>
        </p:txBody>
      </p:sp>
      <p:sp>
        <p:nvSpPr>
          <p:cNvPr id="8" name="テキスト ボックス 7"/>
          <p:cNvSpPr txBox="1"/>
          <p:nvPr/>
        </p:nvSpPr>
        <p:spPr>
          <a:xfrm>
            <a:off x="3080579" y="1610283"/>
            <a:ext cx="8273220" cy="482220"/>
          </a:xfrm>
          <a:prstGeom prst="rect">
            <a:avLst/>
          </a:prstGeom>
          <a:noFill/>
        </p:spPr>
        <p:txBody>
          <a:bodyPr wrap="square" rtlCol="0">
            <a:noAutofit/>
          </a:bodyPr>
          <a:lstStyle/>
          <a:p>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電子部品間で電気が流れるように、また</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物理</a:t>
            </a:r>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的に接合が外れないように固定する</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こと</a:t>
            </a:r>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です。</a:t>
            </a:r>
          </a:p>
          <a:p>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『電気が流れるように接合すること』ですから、単に固定するだけではダメです。</a:t>
            </a:r>
          </a:p>
          <a:p>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9" name="図 8"/>
          <p:cNvPicPr/>
          <p:nvPr/>
        </p:nvPicPr>
        <p:blipFill>
          <a:blip r:embed="rId2">
            <a:extLst>
              <a:ext uri="{28A0092B-C50C-407E-A947-70E740481C1C}">
                <a14:useLocalDpi xmlns:a14="http://schemas.microsoft.com/office/drawing/2010/main" val="0"/>
              </a:ext>
            </a:extLst>
          </a:blip>
          <a:srcRect/>
          <a:stretch>
            <a:fillRect/>
          </a:stretch>
        </p:blipFill>
        <p:spPr bwMode="auto">
          <a:xfrm>
            <a:off x="1238123" y="2680566"/>
            <a:ext cx="1242695" cy="1152525"/>
          </a:xfrm>
          <a:prstGeom prst="rect">
            <a:avLst/>
          </a:prstGeom>
          <a:noFill/>
          <a:ln>
            <a:noFill/>
          </a:ln>
        </p:spPr>
      </p:pic>
      <p:pic>
        <p:nvPicPr>
          <p:cNvPr id="10" name="図 9"/>
          <p:cNvPicPr/>
          <p:nvPr/>
        </p:nvPicPr>
        <p:blipFill>
          <a:blip r:embed="rId3">
            <a:extLst>
              <a:ext uri="{28A0092B-C50C-407E-A947-70E740481C1C}">
                <a14:useLocalDpi xmlns:a14="http://schemas.microsoft.com/office/drawing/2010/main" val="0"/>
              </a:ext>
            </a:extLst>
          </a:blip>
          <a:srcRect/>
          <a:stretch>
            <a:fillRect/>
          </a:stretch>
        </p:blipFill>
        <p:spPr bwMode="auto">
          <a:xfrm>
            <a:off x="3488574" y="2680567"/>
            <a:ext cx="1537335" cy="1200150"/>
          </a:xfrm>
          <a:prstGeom prst="rect">
            <a:avLst/>
          </a:prstGeom>
          <a:noFill/>
          <a:ln>
            <a:noFill/>
          </a:ln>
        </p:spPr>
      </p:pic>
      <p:pic>
        <p:nvPicPr>
          <p:cNvPr id="11" name="図 10"/>
          <p:cNvPicPr/>
          <p:nvPr/>
        </p:nvPicPr>
        <p:blipFill>
          <a:blip r:embed="rId4">
            <a:extLst>
              <a:ext uri="{28A0092B-C50C-407E-A947-70E740481C1C}">
                <a14:useLocalDpi xmlns:a14="http://schemas.microsoft.com/office/drawing/2010/main" val="0"/>
              </a:ext>
            </a:extLst>
          </a:blip>
          <a:srcRect/>
          <a:stretch>
            <a:fillRect/>
          </a:stretch>
        </p:blipFill>
        <p:spPr bwMode="auto">
          <a:xfrm>
            <a:off x="6033665" y="2680567"/>
            <a:ext cx="1616710" cy="1152525"/>
          </a:xfrm>
          <a:prstGeom prst="rect">
            <a:avLst/>
          </a:prstGeom>
          <a:noFill/>
          <a:ln>
            <a:noFill/>
          </a:ln>
        </p:spPr>
      </p:pic>
      <p:pic>
        <p:nvPicPr>
          <p:cNvPr id="12" name="図 11"/>
          <p:cNvPicPr/>
          <p:nvPr/>
        </p:nvPicPr>
        <p:blipFill rotWithShape="1">
          <a:blip r:embed="rId5" cstate="print">
            <a:extLst>
              <a:ext uri="{28A0092B-C50C-407E-A947-70E740481C1C}">
                <a14:useLocalDpi xmlns:a14="http://schemas.microsoft.com/office/drawing/2010/main" val="0"/>
              </a:ext>
            </a:extLst>
          </a:blip>
          <a:srcRect t="15473" r="32035"/>
          <a:stretch/>
        </p:blipFill>
        <p:spPr bwMode="auto">
          <a:xfrm>
            <a:off x="8658130" y="2680567"/>
            <a:ext cx="1266825" cy="1174750"/>
          </a:xfrm>
          <a:prstGeom prst="rect">
            <a:avLst/>
          </a:prstGeom>
          <a:noFill/>
          <a:ln>
            <a:noFill/>
          </a:ln>
          <a:extLst>
            <a:ext uri="{53640926-AAD7-44D8-BBD7-CCE9431645EC}">
              <a14:shadowObscured xmlns:a14="http://schemas.microsoft.com/office/drawing/2010/main"/>
            </a:ext>
          </a:extLst>
        </p:spPr>
      </p:pic>
      <p:pic>
        <p:nvPicPr>
          <p:cNvPr id="13" name="図 12"/>
          <p:cNvPicPr/>
          <p:nvPr/>
        </p:nvPicPr>
        <p:blipFill rotWithShape="1">
          <a:blip r:embed="rId6" cstate="print">
            <a:extLst>
              <a:ext uri="{28A0092B-C50C-407E-A947-70E740481C1C}">
                <a14:useLocalDpi xmlns:a14="http://schemas.microsoft.com/office/drawing/2010/main" val="0"/>
              </a:ext>
            </a:extLst>
          </a:blip>
          <a:srcRect l="26619" t="24016" b="1"/>
          <a:stretch/>
        </p:blipFill>
        <p:spPr bwMode="auto">
          <a:xfrm>
            <a:off x="1348821" y="5354318"/>
            <a:ext cx="1253129" cy="815283"/>
          </a:xfrm>
          <a:prstGeom prst="rect">
            <a:avLst/>
          </a:prstGeom>
          <a:noFill/>
          <a:ln>
            <a:noFill/>
          </a:ln>
          <a:extLst>
            <a:ext uri="{53640926-AAD7-44D8-BBD7-CCE9431645EC}">
              <a14:shadowObscured xmlns:a14="http://schemas.microsoft.com/office/drawing/2010/main"/>
            </a:ext>
          </a:extLst>
        </p:spPr>
      </p:pic>
      <p:pic>
        <p:nvPicPr>
          <p:cNvPr id="14" name="図 13"/>
          <p:cNvPicPr/>
          <p:nvPr/>
        </p:nvPicPr>
        <p:blipFill rotWithShape="1">
          <a:blip r:embed="rId7" cstate="print">
            <a:extLst>
              <a:ext uri="{28A0092B-C50C-407E-A947-70E740481C1C}">
                <a14:useLocalDpi xmlns:a14="http://schemas.microsoft.com/office/drawing/2010/main" val="0"/>
              </a:ext>
            </a:extLst>
          </a:blip>
          <a:srcRect r="59135" b="18313"/>
          <a:stretch/>
        </p:blipFill>
        <p:spPr bwMode="auto">
          <a:xfrm>
            <a:off x="7368908" y="5155441"/>
            <a:ext cx="1233744" cy="943498"/>
          </a:xfrm>
          <a:prstGeom prst="rect">
            <a:avLst/>
          </a:prstGeom>
          <a:noFill/>
          <a:ln>
            <a:noFill/>
          </a:ln>
          <a:extLst>
            <a:ext uri="{53640926-AAD7-44D8-BBD7-CCE9431645EC}">
              <a14:shadowObscured xmlns:a14="http://schemas.microsoft.com/office/drawing/2010/main"/>
            </a:ext>
          </a:extLst>
        </p:spPr>
      </p:pic>
      <p:pic>
        <p:nvPicPr>
          <p:cNvPr id="15" name="図 14"/>
          <p:cNvPicPr/>
          <p:nvPr/>
        </p:nvPicPr>
        <p:blipFill rotWithShape="1">
          <a:blip r:embed="rId8" cstate="print">
            <a:extLst>
              <a:ext uri="{28A0092B-C50C-407E-A947-70E740481C1C}">
                <a14:useLocalDpi xmlns:a14="http://schemas.microsoft.com/office/drawing/2010/main" val="0"/>
              </a:ext>
            </a:extLst>
          </a:blip>
          <a:srcRect r="59471" b="23376"/>
          <a:stretch/>
        </p:blipFill>
        <p:spPr bwMode="auto">
          <a:xfrm>
            <a:off x="5418231" y="5227391"/>
            <a:ext cx="1295879" cy="826605"/>
          </a:xfrm>
          <a:prstGeom prst="rect">
            <a:avLst/>
          </a:prstGeom>
          <a:noFill/>
          <a:ln>
            <a:noFill/>
          </a:ln>
          <a:extLst>
            <a:ext uri="{53640926-AAD7-44D8-BBD7-CCE9431645EC}">
              <a14:shadowObscured xmlns:a14="http://schemas.microsoft.com/office/drawing/2010/main"/>
            </a:ext>
          </a:extLst>
        </p:spPr>
      </p:pic>
      <p:pic>
        <p:nvPicPr>
          <p:cNvPr id="16" name="図 15"/>
          <p:cNvPicPr/>
          <p:nvPr/>
        </p:nvPicPr>
        <p:blipFill rotWithShape="1">
          <a:blip r:embed="rId9" cstate="print">
            <a:extLst>
              <a:ext uri="{28A0092B-C50C-407E-A947-70E740481C1C}">
                <a14:useLocalDpi xmlns:a14="http://schemas.microsoft.com/office/drawing/2010/main" val="0"/>
              </a:ext>
            </a:extLst>
          </a:blip>
          <a:srcRect l="30795" r="31032"/>
          <a:stretch/>
        </p:blipFill>
        <p:spPr bwMode="auto">
          <a:xfrm>
            <a:off x="9291542" y="5528387"/>
            <a:ext cx="1411193" cy="570552"/>
          </a:xfrm>
          <a:prstGeom prst="rect">
            <a:avLst/>
          </a:prstGeom>
          <a:noFill/>
          <a:ln>
            <a:noFill/>
          </a:ln>
          <a:extLst>
            <a:ext uri="{53640926-AAD7-44D8-BBD7-CCE9431645EC}">
              <a14:shadowObscured xmlns:a14="http://schemas.microsoft.com/office/drawing/2010/main"/>
            </a:ext>
          </a:extLst>
        </p:spPr>
      </p:pic>
      <p:sp>
        <p:nvSpPr>
          <p:cNvPr id="17" name="テキスト ボックス 16"/>
          <p:cNvSpPr txBox="1"/>
          <p:nvPr/>
        </p:nvSpPr>
        <p:spPr>
          <a:xfrm>
            <a:off x="838199" y="3983724"/>
            <a:ext cx="2185219" cy="800219"/>
          </a:xfrm>
          <a:prstGeom prst="rect">
            <a:avLst/>
          </a:prstGeom>
          <a:noFill/>
        </p:spPr>
        <p:txBody>
          <a:bodyPr wrap="square" rtlCol="0">
            <a:noAutofit/>
          </a:bodyPr>
          <a:lstStyle/>
          <a:p>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ランドと部品の足</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の両方に熱を加えます。</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５</a:t>
            </a:r>
            <a:r>
              <a:rPr lang="en-US" altLang="ja-JP" sz="12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６秒くらいが目安です。</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a:p>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8" name="テキスト ボックス 17"/>
          <p:cNvSpPr txBox="1"/>
          <p:nvPr/>
        </p:nvSpPr>
        <p:spPr>
          <a:xfrm>
            <a:off x="3443308" y="3983724"/>
            <a:ext cx="1846814" cy="800219"/>
          </a:xfrm>
          <a:prstGeom prst="rect">
            <a:avLst/>
          </a:prstGeom>
          <a:noFill/>
        </p:spPr>
        <p:txBody>
          <a:bodyPr wrap="square" rtlCol="0">
            <a:noAutofit/>
          </a:bodyPr>
          <a:lstStyle/>
          <a:p>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温めた部分にはんだを流し込みます。</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a:p>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9" name="テキスト ボックス 18"/>
          <p:cNvSpPr txBox="1"/>
          <p:nvPr/>
        </p:nvSpPr>
        <p:spPr>
          <a:xfrm>
            <a:off x="5715652" y="3983724"/>
            <a:ext cx="2523876" cy="800219"/>
          </a:xfrm>
          <a:prstGeom prst="rect">
            <a:avLst/>
          </a:prstGeom>
          <a:noFill/>
        </p:spPr>
        <p:txBody>
          <a:bodyPr wrap="square" rtlCol="0">
            <a:noAutofit/>
          </a:bodyPr>
          <a:lstStyle/>
          <a:p>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はんだが十分になじんだら、</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まず、はんだを外し、</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次に、はんだごてを外します。</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0" name="テキスト ボックス 19"/>
          <p:cNvSpPr txBox="1"/>
          <p:nvPr/>
        </p:nvSpPr>
        <p:spPr>
          <a:xfrm>
            <a:off x="8504751" y="3983724"/>
            <a:ext cx="2158333" cy="800219"/>
          </a:xfrm>
          <a:prstGeom prst="rect">
            <a:avLst/>
          </a:prstGeom>
          <a:noFill/>
        </p:spPr>
        <p:txBody>
          <a:bodyPr wrap="square" rtlCol="0">
            <a:noAutofit/>
          </a:bodyPr>
          <a:lstStyle/>
          <a:p>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最後に、部品の足を根元からニッパーで切ります。</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1" name="テキスト ボックス 20"/>
          <p:cNvSpPr txBox="1"/>
          <p:nvPr/>
        </p:nvSpPr>
        <p:spPr>
          <a:xfrm>
            <a:off x="1956351" y="3589422"/>
            <a:ext cx="675145" cy="266760"/>
          </a:xfrm>
          <a:prstGeom prst="rect">
            <a:avLst/>
          </a:prstGeom>
          <a:noFill/>
        </p:spPr>
        <p:txBody>
          <a:bodyPr wrap="square" rtlCol="0">
            <a:noAutofit/>
          </a:bodyPr>
          <a:lstStyle/>
          <a:p>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ランド</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2" name="テキスト ボックス 21"/>
          <p:cNvSpPr txBox="1"/>
          <p:nvPr/>
        </p:nvSpPr>
        <p:spPr>
          <a:xfrm>
            <a:off x="704082" y="2816314"/>
            <a:ext cx="1047213" cy="274763"/>
          </a:xfrm>
          <a:prstGeom prst="rect">
            <a:avLst/>
          </a:prstGeom>
          <a:noFill/>
        </p:spPr>
        <p:txBody>
          <a:bodyPr wrap="square" rtlCol="0">
            <a:noAutofit/>
          </a:bodyPr>
          <a:lstStyle/>
          <a:p>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部品の足</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23" name="直線コネクタ 22"/>
          <p:cNvCxnSpPr/>
          <p:nvPr/>
        </p:nvCxnSpPr>
        <p:spPr>
          <a:xfrm flipH="1">
            <a:off x="1480782" y="3722802"/>
            <a:ext cx="475569" cy="5977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線コネクタ 23"/>
          <p:cNvCxnSpPr>
            <a:stCxn id="22" idx="2"/>
          </p:cNvCxnSpPr>
          <p:nvPr/>
        </p:nvCxnSpPr>
        <p:spPr>
          <a:xfrm>
            <a:off x="1227689" y="3091077"/>
            <a:ext cx="204195" cy="189565"/>
          </a:xfrm>
          <a:prstGeom prst="line">
            <a:avLst/>
          </a:prstGeom>
        </p:spPr>
        <p:style>
          <a:lnRef idx="1">
            <a:schemeClr val="accent1"/>
          </a:lnRef>
          <a:fillRef idx="0">
            <a:schemeClr val="accent1"/>
          </a:fillRef>
          <a:effectRef idx="0">
            <a:schemeClr val="accent1"/>
          </a:effectRef>
          <a:fontRef idx="minor">
            <a:schemeClr val="tx1"/>
          </a:fontRef>
        </p:style>
      </p:cxnSp>
      <p:sp>
        <p:nvSpPr>
          <p:cNvPr id="25" name="右矢印 24"/>
          <p:cNvSpPr/>
          <p:nvPr/>
        </p:nvSpPr>
        <p:spPr>
          <a:xfrm>
            <a:off x="2835483" y="3238170"/>
            <a:ext cx="44910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26" name="右矢印 25"/>
          <p:cNvSpPr/>
          <p:nvPr/>
        </p:nvSpPr>
        <p:spPr>
          <a:xfrm>
            <a:off x="5228039" y="3185859"/>
            <a:ext cx="44910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27" name="右矢印 26"/>
          <p:cNvSpPr/>
          <p:nvPr/>
        </p:nvSpPr>
        <p:spPr>
          <a:xfrm>
            <a:off x="8006898" y="3164319"/>
            <a:ext cx="44910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28" name="コンテンツ プレースホルダー 2"/>
          <p:cNvSpPr txBox="1">
            <a:spLocks/>
          </p:cNvSpPr>
          <p:nvPr/>
        </p:nvSpPr>
        <p:spPr>
          <a:xfrm>
            <a:off x="838198" y="4811695"/>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b="1" dirty="0">
                <a:latin typeface="メイリオ" panose="020B0604030504040204" pitchFamily="50" charset="-128"/>
                <a:ea typeface="メイリオ" panose="020B0604030504040204" pitchFamily="50" charset="-128"/>
                <a:cs typeface="Meiryo UI" panose="020B0604030504040204" pitchFamily="50" charset="-128"/>
              </a:rPr>
              <a:t>Good!</a:t>
            </a:r>
            <a:endParaRPr lang="ja-JP" altLang="en-US" sz="1800" b="1"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9" name="コンテンツ プレースホルダー 2"/>
          <p:cNvSpPr txBox="1">
            <a:spLocks/>
          </p:cNvSpPr>
          <p:nvPr/>
        </p:nvSpPr>
        <p:spPr>
          <a:xfrm>
            <a:off x="5051804" y="4835737"/>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latin typeface="メイリオ" panose="020B0604030504040204" pitchFamily="50" charset="-128"/>
                <a:ea typeface="メイリオ" panose="020B0604030504040204" pitchFamily="50" charset="-128"/>
                <a:cs typeface="Meiryo UI" panose="020B0604030504040204" pitchFamily="50" charset="-128"/>
              </a:rPr>
              <a:t>失敗例</a:t>
            </a:r>
          </a:p>
        </p:txBody>
      </p:sp>
      <p:sp>
        <p:nvSpPr>
          <p:cNvPr id="30" name="テキスト ボックス 29"/>
          <p:cNvSpPr txBox="1"/>
          <p:nvPr/>
        </p:nvSpPr>
        <p:spPr>
          <a:xfrm>
            <a:off x="2792594" y="5099840"/>
            <a:ext cx="1925323" cy="1384538"/>
          </a:xfrm>
          <a:prstGeom prst="rect">
            <a:avLst/>
          </a:prstGeom>
        </p:spPr>
        <p:txBody>
          <a:bodyPr wrap="square" rtlCol="0">
            <a:noAutofit/>
          </a:bodyPr>
          <a:lstStyle/>
          <a:p>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ランド</a:t>
            </a:r>
            <a:r>
              <a:rPr lang="ja-JP" altLang="ja-JP" sz="1200" dirty="0">
                <a:latin typeface="メイリオ" panose="020B0604030504040204" pitchFamily="50" charset="-128"/>
                <a:ea typeface="メイリオ" panose="020B0604030504040204" pitchFamily="50" charset="-128"/>
                <a:cs typeface="Meiryo UI" panose="020B0604030504040204" pitchFamily="50" charset="-128"/>
              </a:rPr>
              <a:t>と部品の足にまんべんなくはんだが</a:t>
            </a: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つ</a:t>
            </a:r>
            <a:r>
              <a:rPr lang="ja-JP" altLang="ja-JP" sz="1200" dirty="0">
                <a:latin typeface="メイリオ" panose="020B0604030504040204" pitchFamily="50" charset="-128"/>
                <a:ea typeface="メイリオ" panose="020B0604030504040204" pitchFamily="50" charset="-128"/>
                <a:cs typeface="Meiryo UI" panose="020B0604030504040204" pitchFamily="50" charset="-128"/>
              </a:rPr>
              <a:t>いていて、ツヤがあり、富士山のような盛り上がりになっていれば完璧です！</a:t>
            </a:r>
            <a:endParaRPr kumimoji="1" lang="ja-JP" altLang="en-US" sz="12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1" name="テキスト ボックス 30"/>
          <p:cNvSpPr txBox="1"/>
          <p:nvPr/>
        </p:nvSpPr>
        <p:spPr>
          <a:xfrm>
            <a:off x="5677142" y="6091406"/>
            <a:ext cx="1020093" cy="314564"/>
          </a:xfrm>
          <a:prstGeom prst="rect">
            <a:avLst/>
          </a:prstGeom>
        </p:spPr>
        <p:txBody>
          <a:bodyPr wrap="square" rtlCol="0">
            <a:noAutofit/>
          </a:bodyPr>
          <a:lstStyle/>
          <a:p>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イモはんだ</a:t>
            </a:r>
            <a:endParaRPr kumimoji="1" lang="ja-JP" altLang="en-US" sz="12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2" name="テキスト ボックス 31"/>
          <p:cNvSpPr txBox="1"/>
          <p:nvPr/>
        </p:nvSpPr>
        <p:spPr>
          <a:xfrm>
            <a:off x="7638037" y="6091406"/>
            <a:ext cx="1020093" cy="314564"/>
          </a:xfrm>
          <a:prstGeom prst="rect">
            <a:avLst/>
          </a:prstGeom>
        </p:spPr>
        <p:txBody>
          <a:bodyPr wrap="square" rtlCol="0">
            <a:noAutofit/>
          </a:bodyPr>
          <a:lstStyle/>
          <a:p>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目玉はんだ</a:t>
            </a:r>
            <a:endParaRPr kumimoji="1" lang="ja-JP" altLang="en-US" sz="12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3" name="テキスト ボックス 32"/>
          <p:cNvSpPr txBox="1"/>
          <p:nvPr/>
        </p:nvSpPr>
        <p:spPr>
          <a:xfrm>
            <a:off x="9682642" y="6091406"/>
            <a:ext cx="1020093" cy="314564"/>
          </a:xfrm>
          <a:prstGeom prst="rect">
            <a:avLst/>
          </a:prstGeom>
        </p:spPr>
        <p:txBody>
          <a:bodyPr wrap="square" rtlCol="0">
            <a:noAutofit/>
          </a:bodyPr>
          <a:lstStyle/>
          <a:p>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ショート</a:t>
            </a:r>
            <a:endParaRPr kumimoji="1" lang="ja-JP" altLang="en-US" sz="12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7" name="タイトル 46">
            <a:extLst>
              <a:ext uri="{FF2B5EF4-FFF2-40B4-BE49-F238E27FC236}">
                <a16:creationId xmlns:a16="http://schemas.microsoft.com/office/drawing/2014/main" id="{3FB20A0F-5F4F-66E4-D24F-13884F646CBD}"/>
              </a:ext>
            </a:extLst>
          </p:cNvPr>
          <p:cNvSpPr>
            <a:spLocks noGrp="1"/>
          </p:cNvSpPr>
          <p:nvPr>
            <p:ph type="title"/>
          </p:nvPr>
        </p:nvSpPr>
        <p:spPr/>
        <p:txBody>
          <a:bodyPr/>
          <a:lstStyle/>
          <a:p>
            <a:r>
              <a:rPr lang="ja-JP" altLang="en-US" dirty="0"/>
              <a:t>はんだづけ　</a:t>
            </a:r>
            <a:r>
              <a:rPr lang="en-US" altLang="ja-JP" dirty="0"/>
              <a:t>(</a:t>
            </a:r>
            <a:r>
              <a:rPr lang="ja-JP" altLang="en-US" dirty="0"/>
              <a:t>はんだづけの方法</a:t>
            </a:r>
            <a:r>
              <a:rPr lang="en-US" altLang="ja-JP" dirty="0"/>
              <a:t>)</a:t>
            </a:r>
            <a:endParaRPr lang="ja-JP" altLang="en-US" dirty="0"/>
          </a:p>
        </p:txBody>
      </p:sp>
      <p:sp>
        <p:nvSpPr>
          <p:cNvPr id="4" name="スライド番号プレースホルダー 3">
            <a:extLst>
              <a:ext uri="{FF2B5EF4-FFF2-40B4-BE49-F238E27FC236}">
                <a16:creationId xmlns:a16="http://schemas.microsoft.com/office/drawing/2014/main" id="{981610B8-625B-F50E-3329-D9CF0E77F7B8}"/>
              </a:ext>
            </a:extLst>
          </p:cNvPr>
          <p:cNvSpPr>
            <a:spLocks noGrp="1"/>
          </p:cNvSpPr>
          <p:nvPr>
            <p:ph type="sldNum" sz="quarter" idx="12"/>
          </p:nvPr>
        </p:nvSpPr>
        <p:spPr/>
        <p:txBody>
          <a:bodyPr/>
          <a:lstStyle/>
          <a:p>
            <a:fld id="{8B4C719E-7852-4BEC-83AA-157AE4C29AF4}" type="slidenum">
              <a:rPr kumimoji="1" lang="ja-JP" altLang="en-US" smtClean="0"/>
              <a:t>14</a:t>
            </a:fld>
            <a:endParaRPr kumimoji="1" lang="ja-JP" altLang="en-US" dirty="0"/>
          </a:p>
        </p:txBody>
      </p:sp>
    </p:spTree>
    <p:extLst>
      <p:ext uri="{BB962C8B-B14F-4D97-AF65-F5344CB8AC3E}">
        <p14:creationId xmlns:p14="http://schemas.microsoft.com/office/powerpoint/2010/main" val="22145047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フリーフォーム: 図形 16">
            <a:extLst>
              <a:ext uri="{FF2B5EF4-FFF2-40B4-BE49-F238E27FC236}">
                <a16:creationId xmlns:a16="http://schemas.microsoft.com/office/drawing/2014/main" id="{0300BA0C-70BD-9BA5-5D24-3FE100139661}"/>
              </a:ext>
            </a:extLst>
          </p:cNvPr>
          <p:cNvSpPr/>
          <p:nvPr/>
        </p:nvSpPr>
        <p:spPr>
          <a:xfrm>
            <a:off x="6536849" y="2067415"/>
            <a:ext cx="4709797" cy="4156788"/>
          </a:xfrm>
          <a:custGeom>
            <a:avLst/>
            <a:gdLst>
              <a:gd name="connsiteX0" fmla="*/ 0 w 4709797"/>
              <a:gd name="connsiteY0" fmla="*/ 0 h 4156788"/>
              <a:gd name="connsiteX1" fmla="*/ 1324770 w 4709797"/>
              <a:gd name="connsiteY1" fmla="*/ 680201 h 4156788"/>
              <a:gd name="connsiteX2" fmla="*/ 1324770 w 4709797"/>
              <a:gd name="connsiteY2" fmla="*/ 657023 h 4156788"/>
              <a:gd name="connsiteX3" fmla="*/ 1568898 w 4709797"/>
              <a:gd name="connsiteY3" fmla="*/ 412895 h 4156788"/>
              <a:gd name="connsiteX4" fmla="*/ 4465669 w 4709797"/>
              <a:gd name="connsiteY4" fmla="*/ 412895 h 4156788"/>
              <a:gd name="connsiteX5" fmla="*/ 4709797 w 4709797"/>
              <a:gd name="connsiteY5" fmla="*/ 657023 h 4156788"/>
              <a:gd name="connsiteX6" fmla="*/ 4709797 w 4709797"/>
              <a:gd name="connsiteY6" fmla="*/ 3912660 h 4156788"/>
              <a:gd name="connsiteX7" fmla="*/ 4465669 w 4709797"/>
              <a:gd name="connsiteY7" fmla="*/ 4156788 h 4156788"/>
              <a:gd name="connsiteX8" fmla="*/ 1568898 w 4709797"/>
              <a:gd name="connsiteY8" fmla="*/ 4156788 h 4156788"/>
              <a:gd name="connsiteX9" fmla="*/ 1324770 w 4709797"/>
              <a:gd name="connsiteY9" fmla="*/ 3912660 h 4156788"/>
              <a:gd name="connsiteX10" fmla="*/ 1324770 w 4709797"/>
              <a:gd name="connsiteY10" fmla="*/ 1039484 h 415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9797" h="4156788">
                <a:moveTo>
                  <a:pt x="0" y="0"/>
                </a:moveTo>
                <a:lnTo>
                  <a:pt x="1324770" y="680201"/>
                </a:lnTo>
                <a:lnTo>
                  <a:pt x="1324770" y="657023"/>
                </a:lnTo>
                <a:cubicBezTo>
                  <a:pt x="1324770" y="522195"/>
                  <a:pt x="1434070" y="412895"/>
                  <a:pt x="1568898" y="412895"/>
                </a:cubicBezTo>
                <a:lnTo>
                  <a:pt x="4465669" y="412895"/>
                </a:lnTo>
                <a:cubicBezTo>
                  <a:pt x="4600497" y="412895"/>
                  <a:pt x="4709797" y="522195"/>
                  <a:pt x="4709797" y="657023"/>
                </a:cubicBezTo>
                <a:lnTo>
                  <a:pt x="4709797" y="3912660"/>
                </a:lnTo>
                <a:cubicBezTo>
                  <a:pt x="4709797" y="4047488"/>
                  <a:pt x="4600497" y="4156788"/>
                  <a:pt x="4465669" y="4156788"/>
                </a:cubicBezTo>
                <a:lnTo>
                  <a:pt x="1568898" y="4156788"/>
                </a:lnTo>
                <a:cubicBezTo>
                  <a:pt x="1434070" y="4156788"/>
                  <a:pt x="1324770" y="4047488"/>
                  <a:pt x="1324770" y="3912660"/>
                </a:cubicBezTo>
                <a:lnTo>
                  <a:pt x="1324770" y="1039484"/>
                </a:lnTo>
                <a:close/>
              </a:path>
            </a:pathLst>
          </a:custGeom>
          <a:solidFill>
            <a:srgbClr val="FFCCFF"/>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4" name="コンテンツ プレースホルダー 2"/>
          <p:cNvSpPr txBox="1">
            <a:spLocks/>
          </p:cNvSpPr>
          <p:nvPr/>
        </p:nvSpPr>
        <p:spPr>
          <a:xfrm>
            <a:off x="838200" y="1534433"/>
            <a:ext cx="3107724" cy="41068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err="1">
                <a:latin typeface="メイリオ" panose="020B0604030504040204" pitchFamily="50" charset="-128"/>
                <a:ea typeface="メイリオ" panose="020B0604030504040204" pitchFamily="50" charset="-128"/>
                <a:cs typeface="Meiryo UI" panose="020B0604030504040204" pitchFamily="50" charset="-128"/>
              </a:rPr>
              <a:t>はんだの</a:t>
            </a:r>
            <a:r>
              <a:rPr lang="ja-JP" altLang="en-US" sz="1600" b="1" dirty="0">
                <a:latin typeface="メイリオ" panose="020B0604030504040204" pitchFamily="50" charset="-128"/>
                <a:ea typeface="メイリオ" panose="020B0604030504040204" pitchFamily="50" charset="-128"/>
                <a:cs typeface="Meiryo UI" panose="020B0604030504040204" pitchFamily="50" charset="-128"/>
              </a:rPr>
              <a:t>修正方法</a:t>
            </a:r>
          </a:p>
        </p:txBody>
      </p:sp>
      <p:sp>
        <p:nvSpPr>
          <p:cNvPr id="6" name="コンテンツ プレースホルダー 2"/>
          <p:cNvSpPr txBox="1">
            <a:spLocks/>
          </p:cNvSpPr>
          <p:nvPr/>
        </p:nvSpPr>
        <p:spPr>
          <a:xfrm>
            <a:off x="8079347" y="2786210"/>
            <a:ext cx="3003748" cy="77332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メイリオ" panose="020B0604030504040204" pitchFamily="50" charset="-128"/>
                <a:ea typeface="メイリオ" panose="020B0604030504040204" pitchFamily="50" charset="-128"/>
                <a:cs typeface="Meiryo UI" panose="020B0604030504040204" pitchFamily="50" charset="-128"/>
              </a:rPr>
              <a:t>失敗したときに絶対やってはいけないこと！</a:t>
            </a:r>
            <a:endParaRPr lang="en-US" altLang="ja-JP" sz="1600" b="1" dirty="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7" name="図 6"/>
          <p:cNvPicPr/>
          <p:nvPr/>
        </p:nvPicPr>
        <p:blipFill>
          <a:blip r:embed="rId2">
            <a:extLst>
              <a:ext uri="{28A0092B-C50C-407E-A947-70E740481C1C}">
                <a14:useLocalDpi xmlns:a14="http://schemas.microsoft.com/office/drawing/2010/main" val="0"/>
              </a:ext>
            </a:extLst>
          </a:blip>
          <a:stretch>
            <a:fillRect/>
          </a:stretch>
        </p:blipFill>
        <p:spPr>
          <a:xfrm>
            <a:off x="5564460" y="2830561"/>
            <a:ext cx="1619250" cy="1123950"/>
          </a:xfrm>
          <a:prstGeom prst="rect">
            <a:avLst/>
          </a:prstGeom>
        </p:spPr>
      </p:pic>
      <p:pic>
        <p:nvPicPr>
          <p:cNvPr id="8" name="図 7"/>
          <p:cNvPicPr/>
          <p:nvPr/>
        </p:nvPicPr>
        <p:blipFill>
          <a:blip r:embed="rId3">
            <a:extLst>
              <a:ext uri="{28A0092B-C50C-407E-A947-70E740481C1C}">
                <a14:useLocalDpi xmlns:a14="http://schemas.microsoft.com/office/drawing/2010/main" val="0"/>
              </a:ext>
            </a:extLst>
          </a:blip>
          <a:stretch>
            <a:fillRect/>
          </a:stretch>
        </p:blipFill>
        <p:spPr>
          <a:xfrm>
            <a:off x="5510536" y="4717645"/>
            <a:ext cx="1750740" cy="1506558"/>
          </a:xfrm>
          <a:prstGeom prst="rect">
            <a:avLst/>
          </a:prstGeom>
        </p:spPr>
      </p:pic>
      <p:sp>
        <p:nvSpPr>
          <p:cNvPr id="9" name="テキスト ボックス 8"/>
          <p:cNvSpPr txBox="1"/>
          <p:nvPr/>
        </p:nvSpPr>
        <p:spPr>
          <a:xfrm>
            <a:off x="868472" y="2347678"/>
            <a:ext cx="4695988" cy="1633307"/>
          </a:xfrm>
          <a:prstGeom prst="rect">
            <a:avLst/>
          </a:prstGeom>
        </p:spPr>
        <p:txBody>
          <a:bodyPr wrap="none" rtlCol="0">
            <a:noAutofit/>
          </a:bodyPr>
          <a:lstStyle/>
          <a:p>
            <a:r>
              <a:rPr lang="ja-JP" altLang="ja-JP" sz="1600" b="1" u="sng" dirty="0">
                <a:latin typeface="メイリオ" panose="020B0604030504040204" pitchFamily="50" charset="-128"/>
                <a:ea typeface="メイリオ" panose="020B0604030504040204" pitchFamily="50" charset="-128"/>
                <a:cs typeface="Meiryo UI" panose="020B0604030504040204" pitchFamily="50" charset="-128"/>
              </a:rPr>
              <a:t>はんだ吸い取り線</a:t>
            </a:r>
          </a:p>
          <a:p>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はんだ吸い取り線は、銅線を編んで作られ</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た</a:t>
            </a:r>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ものです。</a:t>
            </a:r>
          </a:p>
          <a:p>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はんだ吸い取り線を</a:t>
            </a:r>
            <a:r>
              <a:rPr lang="ja-JP" altLang="ja-JP" sz="1400" dirty="0" err="1">
                <a:latin typeface="メイリオ" panose="020B0604030504040204" pitchFamily="50" charset="-128"/>
                <a:ea typeface="メイリオ" panose="020B0604030504040204" pitchFamily="50" charset="-128"/>
                <a:cs typeface="Meiryo UI" panose="020B0604030504040204" pitchFamily="50" charset="-128"/>
              </a:rPr>
              <a:t>取り去りたいはんだに</a:t>
            </a:r>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重ね、</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上からはんだごてであたためると、</a:t>
            </a:r>
            <a:r>
              <a:rPr lang="ja-JP" altLang="ja-JP" sz="1400" dirty="0" err="1">
                <a:latin typeface="メイリオ" panose="020B0604030504040204" pitchFamily="50" charset="-128"/>
                <a:ea typeface="メイリオ" panose="020B0604030504040204" pitchFamily="50" charset="-128"/>
                <a:cs typeface="Meiryo UI" panose="020B0604030504040204" pitchFamily="50" charset="-128"/>
              </a:rPr>
              <a:t>溶けたはんだが</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毛細管現象ではんだ吸い取り線に吸い取られます。</a:t>
            </a:r>
          </a:p>
          <a:p>
            <a:pPr marL="0" indent="0">
              <a:buFont typeface="Arial" panose="020B0604020202020204" pitchFamily="34" charset="0"/>
              <a:buNone/>
            </a:pP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0" name="テキスト ボックス 9"/>
          <p:cNvSpPr txBox="1"/>
          <p:nvPr/>
        </p:nvSpPr>
        <p:spPr>
          <a:xfrm>
            <a:off x="825200" y="1828885"/>
            <a:ext cx="7036419" cy="305035"/>
          </a:xfrm>
          <a:prstGeom prst="rect">
            <a:avLst/>
          </a:prstGeom>
        </p:spPr>
        <p:txBody>
          <a:bodyPr wrap="none" rtlCol="0">
            <a:noAutofit/>
          </a:bodyPr>
          <a:lstStyle/>
          <a:p>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もしはんだ</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づ</a:t>
            </a:r>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けに失敗しても、慌てないでください。はんだ</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づ</a:t>
            </a:r>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けは修正することができます。</a:t>
            </a:r>
          </a:p>
          <a:p>
            <a:pPr marL="0" indent="0">
              <a:buFont typeface="Arial" panose="020B0604020202020204" pitchFamily="34" charset="0"/>
              <a:buNone/>
            </a:pP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1" name="テキスト ボックス 10"/>
          <p:cNvSpPr txBox="1"/>
          <p:nvPr/>
        </p:nvSpPr>
        <p:spPr>
          <a:xfrm>
            <a:off x="890774" y="4138022"/>
            <a:ext cx="4206782" cy="2086182"/>
          </a:xfrm>
          <a:prstGeom prst="rect">
            <a:avLst/>
          </a:prstGeom>
        </p:spPr>
        <p:txBody>
          <a:bodyPr wrap="none" rtlCol="0">
            <a:noAutofit/>
          </a:bodyPr>
          <a:lstStyle/>
          <a:p>
            <a:r>
              <a:rPr lang="ja-JP" altLang="en-US" sz="1600" b="1" u="sng" dirty="0">
                <a:latin typeface="メイリオ" panose="020B0604030504040204" pitchFamily="50" charset="-128"/>
                <a:ea typeface="メイリオ" panose="020B0604030504040204" pitchFamily="50" charset="-128"/>
                <a:cs typeface="Meiryo UI" panose="020B0604030504040204" pitchFamily="50" charset="-128"/>
              </a:rPr>
              <a:t>はんだ吸い取り器</a:t>
            </a:r>
            <a:endParaRPr lang="en-US" altLang="ja-JP" sz="1600" b="1" u="sng" dirty="0">
              <a:latin typeface="メイリオ" panose="020B0604030504040204" pitchFamily="50" charset="-128"/>
              <a:ea typeface="メイリオ" panose="020B0604030504040204" pitchFamily="50" charset="-128"/>
              <a:cs typeface="Meiryo UI" panose="020B0604030504040204" pitchFamily="50" charset="-128"/>
            </a:endParaRPr>
          </a:p>
          <a:p>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バネが</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つ</a:t>
            </a:r>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いた注射器のような構造になって</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います。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はんだごてで</a:t>
            </a:r>
            <a:r>
              <a:rPr lang="ja-JP" altLang="ja-JP" sz="1400" dirty="0" err="1">
                <a:latin typeface="メイリオ" panose="020B0604030504040204" pitchFamily="50" charset="-128"/>
                <a:ea typeface="メイリオ" panose="020B0604030504040204" pitchFamily="50" charset="-128"/>
                <a:cs typeface="Meiryo UI" panose="020B0604030504040204" pitchFamily="50" charset="-128"/>
              </a:rPr>
              <a:t>溶かしたはんだに</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a:t>
            </a:r>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ピストンを押し下げた</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状態</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の吸い取り器を</a:t>
            </a:r>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近づけ</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a:t>
            </a:r>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ボタンを</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押して</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ピストンが元に戻る</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ときに</a:t>
            </a:r>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空気と一緒に溶けたはんだ</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ja-JP" sz="1400" dirty="0">
                <a:latin typeface="メイリオ" panose="020B0604030504040204" pitchFamily="50" charset="-128"/>
                <a:ea typeface="メイリオ" panose="020B0604030504040204" pitchFamily="50" charset="-128"/>
                <a:cs typeface="Meiryo UI" panose="020B0604030504040204" pitchFamily="50" charset="-128"/>
              </a:rPr>
              <a:t>も吸い込むことではんだを除去します。</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2" name="コンテンツ プレースホルダー 2"/>
          <p:cNvSpPr txBox="1">
            <a:spLocks/>
          </p:cNvSpPr>
          <p:nvPr/>
        </p:nvSpPr>
        <p:spPr>
          <a:xfrm>
            <a:off x="8079347" y="3729556"/>
            <a:ext cx="3003748" cy="77332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ぐらぐらと部品を揺らしたり、無理に上から押さえたり、引き抜いたりすると、ランドがはがれてしまいます。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13" name="図 12"/>
          <p:cNvPicPr/>
          <p:nvPr/>
        </p:nvPicPr>
        <p:blipFill>
          <a:blip r:embed="rId4">
            <a:extLst>
              <a:ext uri="{28A0092B-C50C-407E-A947-70E740481C1C}">
                <a14:useLocalDpi xmlns:a14="http://schemas.microsoft.com/office/drawing/2010/main" val="0"/>
              </a:ext>
            </a:extLst>
          </a:blip>
          <a:srcRect/>
          <a:stretch>
            <a:fillRect/>
          </a:stretch>
        </p:blipFill>
        <p:spPr bwMode="auto">
          <a:xfrm>
            <a:off x="8889217" y="4478512"/>
            <a:ext cx="1537335" cy="965200"/>
          </a:xfrm>
          <a:prstGeom prst="rect">
            <a:avLst/>
          </a:prstGeom>
          <a:noFill/>
          <a:ln>
            <a:noFill/>
          </a:ln>
        </p:spPr>
      </p:pic>
      <p:sp>
        <p:nvSpPr>
          <p:cNvPr id="14" name="コンテンツ プレースホルダー 2"/>
          <p:cNvSpPr txBox="1">
            <a:spLocks/>
          </p:cNvSpPr>
          <p:nvPr/>
        </p:nvSpPr>
        <p:spPr>
          <a:xfrm>
            <a:off x="8242898" y="5527541"/>
            <a:ext cx="3003748" cy="77332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断線すると、電気が流れないので回路は正常に動作しません。</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8" name="テキスト ボックス 27"/>
          <p:cNvSpPr txBox="1"/>
          <p:nvPr/>
        </p:nvSpPr>
        <p:spPr>
          <a:xfrm>
            <a:off x="3200422" y="2665041"/>
            <a:ext cx="296562" cy="259832"/>
          </a:xfrm>
          <a:prstGeom prst="rect">
            <a:avLst/>
          </a:prstGeom>
        </p:spPr>
        <p:txBody>
          <a:bodyPr wrap="none" rtlCol="0">
            <a:noAutofit/>
          </a:bodyPr>
          <a:lstStyle/>
          <a:p>
            <a:pPr marL="0" indent="0">
              <a:buFont typeface="Arial" panose="020B0604020202020204" pitchFamily="34" charset="0"/>
              <a:buNone/>
            </a:pPr>
            <a:r>
              <a:rPr kumimoji="1" lang="ja-JP" altLang="en-US" sz="1100" dirty="0">
                <a:latin typeface="メイリオ" panose="020B0604030504040204" pitchFamily="50" charset="-128"/>
                <a:ea typeface="メイリオ" panose="020B0604030504040204" pitchFamily="50" charset="-128"/>
                <a:cs typeface="Meiryo UI" panose="020B0604030504040204" pitchFamily="50" charset="-128"/>
              </a:rPr>
              <a:t>あ</a:t>
            </a:r>
          </a:p>
        </p:txBody>
      </p:sp>
      <p:sp>
        <p:nvSpPr>
          <p:cNvPr id="29" name="タイトル 28">
            <a:extLst>
              <a:ext uri="{FF2B5EF4-FFF2-40B4-BE49-F238E27FC236}">
                <a16:creationId xmlns:a16="http://schemas.microsoft.com/office/drawing/2014/main" id="{1A4EAA30-A431-8E4B-9403-8CE6E3F2E10E}"/>
              </a:ext>
            </a:extLst>
          </p:cNvPr>
          <p:cNvSpPr>
            <a:spLocks noGrp="1"/>
          </p:cNvSpPr>
          <p:nvPr>
            <p:ph type="title"/>
          </p:nvPr>
        </p:nvSpPr>
        <p:spPr/>
        <p:txBody>
          <a:bodyPr/>
          <a:lstStyle/>
          <a:p>
            <a:r>
              <a:rPr lang="ja-JP" altLang="en-US" dirty="0"/>
              <a:t>はんだづけ（はんだづけに失敗したら）</a:t>
            </a:r>
          </a:p>
        </p:txBody>
      </p:sp>
      <p:sp>
        <p:nvSpPr>
          <p:cNvPr id="2" name="スライド番号プレースホルダー 1">
            <a:extLst>
              <a:ext uri="{FF2B5EF4-FFF2-40B4-BE49-F238E27FC236}">
                <a16:creationId xmlns:a16="http://schemas.microsoft.com/office/drawing/2014/main" id="{3CCF5F1A-19A1-9A3F-894C-0FC8E2440611}"/>
              </a:ext>
            </a:extLst>
          </p:cNvPr>
          <p:cNvSpPr>
            <a:spLocks noGrp="1"/>
          </p:cNvSpPr>
          <p:nvPr>
            <p:ph type="sldNum" sz="quarter" idx="12"/>
          </p:nvPr>
        </p:nvSpPr>
        <p:spPr/>
        <p:txBody>
          <a:bodyPr/>
          <a:lstStyle/>
          <a:p>
            <a:fld id="{8B4C719E-7852-4BEC-83AA-157AE4C29AF4}" type="slidenum">
              <a:rPr kumimoji="1" lang="ja-JP" altLang="en-US" smtClean="0"/>
              <a:t>15</a:t>
            </a:fld>
            <a:endParaRPr kumimoji="1" lang="ja-JP" altLang="en-US" dirty="0"/>
          </a:p>
        </p:txBody>
      </p:sp>
    </p:spTree>
    <p:extLst>
      <p:ext uri="{BB962C8B-B14F-4D97-AF65-F5344CB8AC3E}">
        <p14:creationId xmlns:p14="http://schemas.microsoft.com/office/powerpoint/2010/main" val="4179125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グラフィカル ユーザー インターフェイス&#10;&#10;自動的に生成された説明">
            <a:extLst>
              <a:ext uri="{FF2B5EF4-FFF2-40B4-BE49-F238E27FC236}">
                <a16:creationId xmlns:a16="http://schemas.microsoft.com/office/drawing/2014/main" id="{00A98018-ED8A-C9E7-51E4-E2521B880E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8430" y="2035200"/>
            <a:ext cx="6052100" cy="3851897"/>
          </a:xfrm>
          <a:prstGeom prst="rect">
            <a:avLst/>
          </a:prstGeom>
        </p:spPr>
      </p:pic>
      <p:sp>
        <p:nvSpPr>
          <p:cNvPr id="25" name="正方形/長方形 24"/>
          <p:cNvSpPr/>
          <p:nvPr/>
        </p:nvSpPr>
        <p:spPr>
          <a:xfrm>
            <a:off x="830593" y="1509921"/>
            <a:ext cx="3341746" cy="2670193"/>
          </a:xfrm>
          <a:prstGeom prst="rect">
            <a:avLst/>
          </a:prstGeom>
          <a:solidFill>
            <a:schemeClr val="bg1"/>
          </a:solid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8" name="コンテンツ プレースホルダー 2"/>
          <p:cNvSpPr txBox="1">
            <a:spLocks/>
          </p:cNvSpPr>
          <p:nvPr/>
        </p:nvSpPr>
        <p:spPr>
          <a:xfrm>
            <a:off x="1517156" y="3475112"/>
            <a:ext cx="2204962" cy="251114"/>
          </a:xfrm>
          <a:prstGeom prst="rect">
            <a:avLst/>
          </a:prstGeom>
          <a:solidFill>
            <a:schemeClr val="bg1"/>
          </a:solid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  10kΩ (</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茶黒橙金</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a:t>
            </a:r>
            <a:endParaRPr lang="ja-JP" altLang="en-US" sz="16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4" name="コンテンツ プレースホルダー 2"/>
          <p:cNvSpPr txBox="1">
            <a:spLocks/>
          </p:cNvSpPr>
          <p:nvPr/>
        </p:nvSpPr>
        <p:spPr>
          <a:xfrm>
            <a:off x="2408970" y="1669140"/>
            <a:ext cx="1609034" cy="223467"/>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取りつけ方向なし</a:t>
            </a:r>
          </a:p>
        </p:txBody>
      </p:sp>
      <p:sp>
        <p:nvSpPr>
          <p:cNvPr id="66" name="コンテンツ プレースホルダー 2"/>
          <p:cNvSpPr txBox="1">
            <a:spLocks/>
          </p:cNvSpPr>
          <p:nvPr/>
        </p:nvSpPr>
        <p:spPr>
          <a:xfrm>
            <a:off x="934933" y="3292633"/>
            <a:ext cx="477883" cy="971995"/>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R1</a:t>
            </a:r>
          </a:p>
          <a:p>
            <a:pPr marL="0" indent="0">
              <a:buFont typeface="Arial" panose="020B0604020202020204" pitchFamily="34" charset="0"/>
              <a:buNone/>
            </a:pP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R2</a:t>
            </a:r>
          </a:p>
        </p:txBody>
      </p:sp>
      <p:sp>
        <p:nvSpPr>
          <p:cNvPr id="8" name="右中かっこ 7"/>
          <p:cNvSpPr/>
          <p:nvPr/>
        </p:nvSpPr>
        <p:spPr>
          <a:xfrm>
            <a:off x="1401917" y="3319978"/>
            <a:ext cx="151112" cy="519366"/>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0" name="コンテンツ プレースホルダー 2"/>
          <p:cNvSpPr txBox="1">
            <a:spLocks/>
          </p:cNvSpPr>
          <p:nvPr/>
        </p:nvSpPr>
        <p:spPr>
          <a:xfrm>
            <a:off x="8700628" y="1954611"/>
            <a:ext cx="701958" cy="2698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メイリオ" panose="020B0604030504040204" pitchFamily="50" charset="-128"/>
                <a:ea typeface="メイリオ" panose="020B0604030504040204" pitchFamily="50" charset="-128"/>
                <a:cs typeface="Meiryo UI" panose="020B0604030504040204" pitchFamily="50" charset="-128"/>
              </a:rPr>
              <a:t>抵抗</a:t>
            </a:r>
            <a:endParaRPr lang="en-US" altLang="ja-JP" sz="1600" b="1"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81" name="コンテンツ プレースホルダー 2"/>
          <p:cNvSpPr txBox="1">
            <a:spLocks/>
          </p:cNvSpPr>
          <p:nvPr/>
        </p:nvSpPr>
        <p:spPr>
          <a:xfrm>
            <a:off x="8725074" y="2262270"/>
            <a:ext cx="2545167" cy="5842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電流の流れを制限して、回路にちょうど良い値にします。</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82" name="グループ化 81"/>
          <p:cNvGrpSpPr/>
          <p:nvPr/>
        </p:nvGrpSpPr>
        <p:grpSpPr>
          <a:xfrm>
            <a:off x="10100476" y="3319074"/>
            <a:ext cx="785812" cy="219851"/>
            <a:chOff x="3618219" y="1991779"/>
            <a:chExt cx="785812" cy="219851"/>
          </a:xfrm>
        </p:grpSpPr>
        <p:cxnSp>
          <p:nvCxnSpPr>
            <p:cNvPr id="83" name="直線コネクタ 82"/>
            <p:cNvCxnSpPr/>
            <p:nvPr/>
          </p:nvCxnSpPr>
          <p:spPr>
            <a:xfrm>
              <a:off x="3618219" y="2101704"/>
              <a:ext cx="7858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正方形/長方形 83"/>
            <p:cNvSpPr/>
            <p:nvPr/>
          </p:nvSpPr>
          <p:spPr>
            <a:xfrm>
              <a:off x="3746807" y="1991779"/>
              <a:ext cx="571469" cy="21985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cs typeface="Meiryo UI" panose="020B0604030504040204" pitchFamily="50" charset="-128"/>
              </a:endParaRPr>
            </a:p>
          </p:txBody>
        </p:sp>
      </p:grpSp>
      <p:sp>
        <p:nvSpPr>
          <p:cNvPr id="86" name="コンテンツ プレースホルダー 2"/>
          <p:cNvSpPr txBox="1">
            <a:spLocks/>
          </p:cNvSpPr>
          <p:nvPr/>
        </p:nvSpPr>
        <p:spPr>
          <a:xfrm>
            <a:off x="8817846" y="3297944"/>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回路記号</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87" name="直線コネクタ 86"/>
          <p:cNvCxnSpPr/>
          <p:nvPr/>
        </p:nvCxnSpPr>
        <p:spPr>
          <a:xfrm>
            <a:off x="8537418" y="1469248"/>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8537418" y="1469248"/>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latin typeface="メイリオ" panose="020B0604030504040204" pitchFamily="50" charset="-128"/>
                <a:ea typeface="メイリオ" panose="020B0604030504040204" pitchFamily="50" charset="-128"/>
              </a:rPr>
              <a:t>知っておこう</a:t>
            </a:r>
          </a:p>
        </p:txBody>
      </p:sp>
      <p:sp>
        <p:nvSpPr>
          <p:cNvPr id="65" name="コンテンツ プレースホルダー 2"/>
          <p:cNvSpPr txBox="1">
            <a:spLocks/>
          </p:cNvSpPr>
          <p:nvPr/>
        </p:nvSpPr>
        <p:spPr>
          <a:xfrm>
            <a:off x="2633386" y="2517587"/>
            <a:ext cx="1384618" cy="269458"/>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色で値を表示</a:t>
            </a:r>
          </a:p>
        </p:txBody>
      </p:sp>
      <p:cxnSp>
        <p:nvCxnSpPr>
          <p:cNvPr id="85" name="直線コネクタ 84"/>
          <p:cNvCxnSpPr>
            <a:endCxn id="65" idx="1"/>
          </p:cNvCxnSpPr>
          <p:nvPr/>
        </p:nvCxnSpPr>
        <p:spPr>
          <a:xfrm>
            <a:off x="2269738" y="2504927"/>
            <a:ext cx="363648" cy="147389"/>
          </a:xfrm>
          <a:prstGeom prst="line">
            <a:avLst/>
          </a:prstGeom>
          <a:ln w="19050">
            <a:solidFill>
              <a:schemeClr val="tx1"/>
            </a:solidFill>
            <a:tailEnd type="none"/>
          </a:ln>
        </p:spPr>
        <p:style>
          <a:lnRef idx="1">
            <a:schemeClr val="accent2"/>
          </a:lnRef>
          <a:fillRef idx="0">
            <a:schemeClr val="accent2"/>
          </a:fillRef>
          <a:effectRef idx="0">
            <a:schemeClr val="accent2"/>
          </a:effectRef>
          <a:fontRef idx="minor">
            <a:schemeClr val="tx1"/>
          </a:fontRef>
        </p:style>
      </p:cxnSp>
      <p:sp>
        <p:nvSpPr>
          <p:cNvPr id="94" name="正方形/長方形 93"/>
          <p:cNvSpPr/>
          <p:nvPr/>
        </p:nvSpPr>
        <p:spPr>
          <a:xfrm>
            <a:off x="4770454" y="2240774"/>
            <a:ext cx="1004029" cy="553625"/>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pic>
        <p:nvPicPr>
          <p:cNvPr id="59" name="図 5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501" y="2311963"/>
            <a:ext cx="1915854" cy="190002"/>
          </a:xfrm>
          <a:prstGeom prst="rect">
            <a:avLst/>
          </a:prstGeom>
        </p:spPr>
      </p:pic>
      <p:sp>
        <p:nvSpPr>
          <p:cNvPr id="3" name="タイトル 2">
            <a:extLst>
              <a:ext uri="{FF2B5EF4-FFF2-40B4-BE49-F238E27FC236}">
                <a16:creationId xmlns:a16="http://schemas.microsoft.com/office/drawing/2014/main" id="{135B0CF8-8357-CE71-62F0-6EA821EE9B7C}"/>
              </a:ext>
            </a:extLst>
          </p:cNvPr>
          <p:cNvSpPr>
            <a:spLocks noGrp="1"/>
          </p:cNvSpPr>
          <p:nvPr>
            <p:ph type="title"/>
          </p:nvPr>
        </p:nvSpPr>
        <p:spPr/>
        <p:txBody>
          <a:bodyPr/>
          <a:lstStyle/>
          <a:p>
            <a:r>
              <a:rPr lang="ja-JP" altLang="en-US" dirty="0"/>
              <a:t>はんだづけ</a:t>
            </a:r>
          </a:p>
        </p:txBody>
      </p:sp>
      <p:sp>
        <p:nvSpPr>
          <p:cNvPr id="5" name="テキスト プレースホルダー 4">
            <a:extLst>
              <a:ext uri="{FF2B5EF4-FFF2-40B4-BE49-F238E27FC236}">
                <a16:creationId xmlns:a16="http://schemas.microsoft.com/office/drawing/2014/main" id="{27CAC6CC-811C-13D3-A8CE-F5B6521B9D6D}"/>
              </a:ext>
            </a:extLst>
          </p:cNvPr>
          <p:cNvSpPr>
            <a:spLocks noGrp="1"/>
          </p:cNvSpPr>
          <p:nvPr>
            <p:ph type="body" sz="quarter" idx="13"/>
          </p:nvPr>
        </p:nvSpPr>
        <p:spPr>
          <a:xfrm>
            <a:off x="934933" y="1618268"/>
            <a:ext cx="2549733" cy="271542"/>
          </a:xfrm>
        </p:spPr>
        <p:txBody>
          <a:bodyPr/>
          <a:lstStyle/>
          <a:p>
            <a:r>
              <a:rPr lang="ja-JP" altLang="en-US" dirty="0"/>
              <a:t>① 抵抗</a:t>
            </a:r>
          </a:p>
        </p:txBody>
      </p:sp>
      <p:pic>
        <p:nvPicPr>
          <p:cNvPr id="22" name="図 21">
            <a:extLst>
              <a:ext uri="{FF2B5EF4-FFF2-40B4-BE49-F238E27FC236}">
                <a16:creationId xmlns:a16="http://schemas.microsoft.com/office/drawing/2014/main" id="{84B0E180-579A-A63E-3079-961C377D287D}"/>
              </a:ext>
            </a:extLst>
          </p:cNvPr>
          <p:cNvPicPr>
            <a:picLocks noChangeAspect="1"/>
          </p:cNvPicPr>
          <p:nvPr/>
        </p:nvPicPr>
        <p:blipFill>
          <a:blip r:embed="rId4"/>
          <a:stretch>
            <a:fillRect/>
          </a:stretch>
        </p:blipFill>
        <p:spPr>
          <a:xfrm>
            <a:off x="5118560" y="2593885"/>
            <a:ext cx="579170" cy="140220"/>
          </a:xfrm>
          <a:prstGeom prst="rect">
            <a:avLst/>
          </a:prstGeom>
        </p:spPr>
      </p:pic>
      <p:pic>
        <p:nvPicPr>
          <p:cNvPr id="23" name="図 22">
            <a:extLst>
              <a:ext uri="{FF2B5EF4-FFF2-40B4-BE49-F238E27FC236}">
                <a16:creationId xmlns:a16="http://schemas.microsoft.com/office/drawing/2014/main" id="{82A61D5E-A04F-37CA-924C-B26B62F17D27}"/>
              </a:ext>
            </a:extLst>
          </p:cNvPr>
          <p:cNvPicPr>
            <a:picLocks noChangeAspect="1"/>
          </p:cNvPicPr>
          <p:nvPr/>
        </p:nvPicPr>
        <p:blipFill>
          <a:blip r:embed="rId4"/>
          <a:stretch>
            <a:fillRect/>
          </a:stretch>
        </p:blipFill>
        <p:spPr>
          <a:xfrm>
            <a:off x="5118560" y="2318020"/>
            <a:ext cx="579170" cy="140220"/>
          </a:xfrm>
          <a:prstGeom prst="rect">
            <a:avLst/>
          </a:prstGeom>
        </p:spPr>
      </p:pic>
      <p:cxnSp>
        <p:nvCxnSpPr>
          <p:cNvPr id="24" name="直線コネクタ 67">
            <a:extLst>
              <a:ext uri="{FF2B5EF4-FFF2-40B4-BE49-F238E27FC236}">
                <a16:creationId xmlns:a16="http://schemas.microsoft.com/office/drawing/2014/main" id="{EAA5F1EA-9E8F-B57D-642B-2782449A1BCA}"/>
              </a:ext>
            </a:extLst>
          </p:cNvPr>
          <p:cNvCxnSpPr>
            <a:cxnSpLocks/>
            <a:stCxn id="25" idx="3"/>
            <a:endCxn id="94" idx="1"/>
          </p:cNvCxnSpPr>
          <p:nvPr/>
        </p:nvCxnSpPr>
        <p:spPr>
          <a:xfrm flipV="1">
            <a:off x="4172339" y="2517587"/>
            <a:ext cx="598115" cy="327431"/>
          </a:xfrm>
          <a:prstGeom prst="straightConnector1">
            <a:avLst/>
          </a:prstGeom>
          <a:ln w="28575">
            <a:solidFill>
              <a:schemeClr val="accent4"/>
            </a:solidFill>
            <a:tailEnd type="none"/>
          </a:ln>
        </p:spPr>
        <p:style>
          <a:lnRef idx="1">
            <a:schemeClr val="accent2"/>
          </a:lnRef>
          <a:fillRef idx="0">
            <a:schemeClr val="accent2"/>
          </a:fillRef>
          <a:effectRef idx="0">
            <a:schemeClr val="accent2"/>
          </a:effectRef>
          <a:fontRef idx="minor">
            <a:schemeClr val="tx1"/>
          </a:fontRef>
        </p:style>
      </p:cxnSp>
      <p:sp>
        <p:nvSpPr>
          <p:cNvPr id="2" name="スライド番号プレースホルダー 1">
            <a:extLst>
              <a:ext uri="{FF2B5EF4-FFF2-40B4-BE49-F238E27FC236}">
                <a16:creationId xmlns:a16="http://schemas.microsoft.com/office/drawing/2014/main" id="{E326DC2D-ECEA-4495-6457-7E687B5336F8}"/>
              </a:ext>
            </a:extLst>
          </p:cNvPr>
          <p:cNvSpPr>
            <a:spLocks noGrp="1"/>
          </p:cNvSpPr>
          <p:nvPr>
            <p:ph type="sldNum" sz="quarter" idx="12"/>
          </p:nvPr>
        </p:nvSpPr>
        <p:spPr/>
        <p:txBody>
          <a:bodyPr/>
          <a:lstStyle/>
          <a:p>
            <a:fld id="{8B4C719E-7852-4BEC-83AA-157AE4C29AF4}" type="slidenum">
              <a:rPr kumimoji="1" lang="ja-JP" altLang="en-US" smtClean="0"/>
              <a:t>16</a:t>
            </a:fld>
            <a:endParaRPr kumimoji="1" lang="ja-JP" altLang="en-US" dirty="0"/>
          </a:p>
        </p:txBody>
      </p:sp>
    </p:spTree>
    <p:extLst>
      <p:ext uri="{BB962C8B-B14F-4D97-AF65-F5344CB8AC3E}">
        <p14:creationId xmlns:p14="http://schemas.microsoft.com/office/powerpoint/2010/main" val="2613426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図 14" descr="グラフィカル ユーザー インターフェイス&#10;&#10;自動的に生成された説明">
            <a:extLst>
              <a:ext uri="{FF2B5EF4-FFF2-40B4-BE49-F238E27FC236}">
                <a16:creationId xmlns:a16="http://schemas.microsoft.com/office/drawing/2014/main" id="{F9C787AF-DE2C-5D79-F7B3-60A38AED59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8430" y="2035200"/>
            <a:ext cx="6052100" cy="3851897"/>
          </a:xfrm>
          <a:prstGeom prst="rect">
            <a:avLst/>
          </a:prstGeom>
        </p:spPr>
      </p:pic>
      <p:sp>
        <p:nvSpPr>
          <p:cNvPr id="25" name="正方形/長方形 24"/>
          <p:cNvSpPr/>
          <p:nvPr/>
        </p:nvSpPr>
        <p:spPr>
          <a:xfrm>
            <a:off x="830593" y="1486035"/>
            <a:ext cx="3341746" cy="2777852"/>
          </a:xfrm>
          <a:prstGeom prst="rect">
            <a:avLst/>
          </a:prstGeom>
          <a:solidFill>
            <a:schemeClr val="bg1"/>
          </a:solid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6" name="コンテンツ プレースホルダー 2"/>
          <p:cNvSpPr txBox="1">
            <a:spLocks/>
          </p:cNvSpPr>
          <p:nvPr/>
        </p:nvSpPr>
        <p:spPr>
          <a:xfrm>
            <a:off x="934933" y="3452526"/>
            <a:ext cx="1756234" cy="664771"/>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VR1</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 </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(TUNING)</a:t>
            </a:r>
          </a:p>
          <a:p>
            <a:pPr marL="0" indent="0">
              <a:buFont typeface="Arial" panose="020B0604020202020204" pitchFamily="34" charset="0"/>
              <a:buNone/>
            </a:pP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VR2 (VOLUME)</a:t>
            </a:r>
          </a:p>
        </p:txBody>
      </p:sp>
      <p:sp>
        <p:nvSpPr>
          <p:cNvPr id="80" name="コンテンツ プレースホルダー 2"/>
          <p:cNvSpPr txBox="1">
            <a:spLocks/>
          </p:cNvSpPr>
          <p:nvPr/>
        </p:nvSpPr>
        <p:spPr>
          <a:xfrm>
            <a:off x="8700627" y="1881905"/>
            <a:ext cx="1287433" cy="2698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メイリオ" panose="020B0604030504040204" pitchFamily="50" charset="-128"/>
                <a:ea typeface="メイリオ" panose="020B0604030504040204" pitchFamily="50" charset="-128"/>
                <a:cs typeface="Meiryo UI" panose="020B0604030504040204" pitchFamily="50" charset="-128"/>
              </a:rPr>
              <a:t>ボリューム</a:t>
            </a:r>
            <a:endParaRPr lang="en-US" altLang="ja-JP" sz="1600" b="1"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81" name="コンテンツ プレースホルダー 2"/>
          <p:cNvSpPr txBox="1">
            <a:spLocks/>
          </p:cNvSpPr>
          <p:nvPr/>
        </p:nvSpPr>
        <p:spPr>
          <a:xfrm>
            <a:off x="8725074" y="2189564"/>
            <a:ext cx="2545167" cy="5842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kumimoji="1" lang="ja-JP" altLang="en-US" sz="1200" dirty="0">
                <a:latin typeface="メイリオ" panose="020B0604030504040204" pitchFamily="50" charset="-128"/>
                <a:ea typeface="メイリオ" panose="020B0604030504040204" pitchFamily="50" charset="-128"/>
                <a:cs typeface="Meiryo UI" panose="020B0604030504040204" pitchFamily="50" charset="-128"/>
              </a:rPr>
              <a:t>つまみを回すことで抵抗の値を変えることができる部品です。</a:t>
            </a:r>
            <a:endParaRPr kumimoji="1"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音量の調節などに使われます。</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86" name="コンテンツ プレースホルダー 2"/>
          <p:cNvSpPr txBox="1">
            <a:spLocks/>
          </p:cNvSpPr>
          <p:nvPr/>
        </p:nvSpPr>
        <p:spPr>
          <a:xfrm>
            <a:off x="8817846" y="3225238"/>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回路記号</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87" name="直線コネクタ 86"/>
          <p:cNvCxnSpPr/>
          <p:nvPr/>
        </p:nvCxnSpPr>
        <p:spPr>
          <a:xfrm>
            <a:off x="8537418" y="1363348"/>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8537418" y="1363348"/>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latin typeface="メイリオ" panose="020B0604030504040204" pitchFamily="50" charset="-128"/>
                <a:ea typeface="メイリオ" panose="020B0604030504040204" pitchFamily="50" charset="-128"/>
              </a:rPr>
              <a:t>知っておこう</a:t>
            </a:r>
          </a:p>
        </p:txBody>
      </p:sp>
      <p:sp>
        <p:nvSpPr>
          <p:cNvPr id="94" name="正方形/長方形 93"/>
          <p:cNvSpPr/>
          <p:nvPr/>
        </p:nvSpPr>
        <p:spPr>
          <a:xfrm>
            <a:off x="5999992" y="1798884"/>
            <a:ext cx="2363746" cy="1224015"/>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タイトル 2">
            <a:extLst>
              <a:ext uri="{FF2B5EF4-FFF2-40B4-BE49-F238E27FC236}">
                <a16:creationId xmlns:a16="http://schemas.microsoft.com/office/drawing/2014/main" id="{135B0CF8-8357-CE71-62F0-6EA821EE9B7C}"/>
              </a:ext>
            </a:extLst>
          </p:cNvPr>
          <p:cNvSpPr>
            <a:spLocks noGrp="1"/>
          </p:cNvSpPr>
          <p:nvPr>
            <p:ph type="title"/>
          </p:nvPr>
        </p:nvSpPr>
        <p:spPr/>
        <p:txBody>
          <a:bodyPr/>
          <a:lstStyle/>
          <a:p>
            <a:r>
              <a:rPr lang="ja-JP" altLang="en-US" dirty="0"/>
              <a:t>はんだづけ</a:t>
            </a:r>
          </a:p>
        </p:txBody>
      </p:sp>
      <p:sp>
        <p:nvSpPr>
          <p:cNvPr id="5" name="テキスト プレースホルダー 4">
            <a:extLst>
              <a:ext uri="{FF2B5EF4-FFF2-40B4-BE49-F238E27FC236}">
                <a16:creationId xmlns:a16="http://schemas.microsoft.com/office/drawing/2014/main" id="{0270F892-4BA6-BF10-B58B-6F6D3DDC694B}"/>
              </a:ext>
            </a:extLst>
          </p:cNvPr>
          <p:cNvSpPr>
            <a:spLocks noGrp="1"/>
          </p:cNvSpPr>
          <p:nvPr>
            <p:ph type="body" sz="quarter" idx="13"/>
          </p:nvPr>
        </p:nvSpPr>
        <p:spPr>
          <a:xfrm>
            <a:off x="934933" y="1618268"/>
            <a:ext cx="2549733" cy="271542"/>
          </a:xfrm>
        </p:spPr>
        <p:txBody>
          <a:bodyPr/>
          <a:lstStyle/>
          <a:p>
            <a:r>
              <a:rPr lang="ja-JP" altLang="en-US" dirty="0"/>
              <a:t>② ボリューム</a:t>
            </a:r>
          </a:p>
        </p:txBody>
      </p:sp>
      <p:pic>
        <p:nvPicPr>
          <p:cNvPr id="8" name="図 7" descr="ホイール が含まれている画像&#10;&#10;自動的に生成された説明">
            <a:extLst>
              <a:ext uri="{FF2B5EF4-FFF2-40B4-BE49-F238E27FC236}">
                <a16:creationId xmlns:a16="http://schemas.microsoft.com/office/drawing/2014/main" id="{410E1331-94F0-9DA9-DC29-06C396353B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9142" y="1961136"/>
            <a:ext cx="878371" cy="871959"/>
          </a:xfrm>
          <a:prstGeom prst="rect">
            <a:avLst/>
          </a:prstGeom>
        </p:spPr>
      </p:pic>
      <p:pic>
        <p:nvPicPr>
          <p:cNvPr id="31" name="図 30" descr="ホイール が含まれている画像&#10;&#10;自動的に生成された説明">
            <a:extLst>
              <a:ext uri="{FF2B5EF4-FFF2-40B4-BE49-F238E27FC236}">
                <a16:creationId xmlns:a16="http://schemas.microsoft.com/office/drawing/2014/main" id="{6EC4BA20-929B-A691-218A-136E55BD93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7152" y="1961136"/>
            <a:ext cx="878371" cy="871959"/>
          </a:xfrm>
          <a:prstGeom prst="rect">
            <a:avLst/>
          </a:prstGeom>
        </p:spPr>
      </p:pic>
      <p:pic>
        <p:nvPicPr>
          <p:cNvPr id="14" name="図 13">
            <a:extLst>
              <a:ext uri="{FF2B5EF4-FFF2-40B4-BE49-F238E27FC236}">
                <a16:creationId xmlns:a16="http://schemas.microsoft.com/office/drawing/2014/main" id="{08505A73-9F96-A37E-9CA7-DC710E81EA72}"/>
              </a:ext>
            </a:extLst>
          </p:cNvPr>
          <p:cNvPicPr>
            <a:picLocks noChangeAspect="1"/>
          </p:cNvPicPr>
          <p:nvPr/>
        </p:nvPicPr>
        <p:blipFill>
          <a:blip r:embed="rId4"/>
          <a:stretch>
            <a:fillRect/>
          </a:stretch>
        </p:blipFill>
        <p:spPr>
          <a:xfrm>
            <a:off x="5118560" y="2593885"/>
            <a:ext cx="579170" cy="140220"/>
          </a:xfrm>
          <a:prstGeom prst="rect">
            <a:avLst/>
          </a:prstGeom>
        </p:spPr>
      </p:pic>
      <p:pic>
        <p:nvPicPr>
          <p:cNvPr id="33" name="図 32">
            <a:extLst>
              <a:ext uri="{FF2B5EF4-FFF2-40B4-BE49-F238E27FC236}">
                <a16:creationId xmlns:a16="http://schemas.microsoft.com/office/drawing/2014/main" id="{E8D6C901-B992-C3EF-25B1-D668666FC9EA}"/>
              </a:ext>
            </a:extLst>
          </p:cNvPr>
          <p:cNvPicPr>
            <a:picLocks noChangeAspect="1"/>
          </p:cNvPicPr>
          <p:nvPr/>
        </p:nvPicPr>
        <p:blipFill>
          <a:blip r:embed="rId4"/>
          <a:stretch>
            <a:fillRect/>
          </a:stretch>
        </p:blipFill>
        <p:spPr>
          <a:xfrm>
            <a:off x="5118560" y="2318020"/>
            <a:ext cx="579170" cy="140220"/>
          </a:xfrm>
          <a:prstGeom prst="rect">
            <a:avLst/>
          </a:prstGeom>
        </p:spPr>
      </p:pic>
      <p:cxnSp>
        <p:nvCxnSpPr>
          <p:cNvPr id="20" name="直線コネクタ 67">
            <a:extLst>
              <a:ext uri="{FF2B5EF4-FFF2-40B4-BE49-F238E27FC236}">
                <a16:creationId xmlns:a16="http://schemas.microsoft.com/office/drawing/2014/main" id="{681AC0E8-457B-6BDB-A5E0-AB015A79CEFE}"/>
              </a:ext>
            </a:extLst>
          </p:cNvPr>
          <p:cNvCxnSpPr>
            <a:cxnSpLocks/>
            <a:stCxn id="25" idx="3"/>
            <a:endCxn id="94" idx="1"/>
          </p:cNvCxnSpPr>
          <p:nvPr/>
        </p:nvCxnSpPr>
        <p:spPr>
          <a:xfrm flipV="1">
            <a:off x="4172339" y="2410892"/>
            <a:ext cx="1827653" cy="464069"/>
          </a:xfrm>
          <a:prstGeom prst="straightConnector1">
            <a:avLst/>
          </a:prstGeom>
          <a:ln w="28575">
            <a:solidFill>
              <a:schemeClr val="accent4"/>
            </a:solidFill>
            <a:tailEnd type="none"/>
          </a:ln>
        </p:spPr>
        <p:style>
          <a:lnRef idx="1">
            <a:schemeClr val="accent2"/>
          </a:lnRef>
          <a:fillRef idx="0">
            <a:schemeClr val="accent2"/>
          </a:fillRef>
          <a:effectRef idx="0">
            <a:schemeClr val="accent2"/>
          </a:effectRef>
          <a:fontRef idx="minor">
            <a:schemeClr val="tx1"/>
          </a:fontRef>
        </p:style>
      </p:cxnSp>
      <p:pic>
        <p:nvPicPr>
          <p:cNvPr id="4" name="図 3">
            <a:extLst>
              <a:ext uri="{FF2B5EF4-FFF2-40B4-BE49-F238E27FC236}">
                <a16:creationId xmlns:a16="http://schemas.microsoft.com/office/drawing/2014/main" id="{33C88BEE-09E8-EEC7-9424-9EE42C3C089B}"/>
              </a:ext>
            </a:extLst>
          </p:cNvPr>
          <p:cNvPicPr>
            <a:picLocks noChangeAspect="1"/>
          </p:cNvPicPr>
          <p:nvPr/>
        </p:nvPicPr>
        <p:blipFill>
          <a:blip r:embed="rId5"/>
          <a:stretch>
            <a:fillRect/>
          </a:stretch>
        </p:blipFill>
        <p:spPr>
          <a:xfrm>
            <a:off x="1682603" y="2126785"/>
            <a:ext cx="1253418" cy="1105957"/>
          </a:xfrm>
          <a:prstGeom prst="rect">
            <a:avLst/>
          </a:prstGeom>
        </p:spPr>
      </p:pic>
      <p:sp>
        <p:nvSpPr>
          <p:cNvPr id="2" name="スライド番号プレースホルダー 1">
            <a:extLst>
              <a:ext uri="{FF2B5EF4-FFF2-40B4-BE49-F238E27FC236}">
                <a16:creationId xmlns:a16="http://schemas.microsoft.com/office/drawing/2014/main" id="{A6ABA0A6-DD66-180F-35D0-8023A28A701D}"/>
              </a:ext>
            </a:extLst>
          </p:cNvPr>
          <p:cNvSpPr>
            <a:spLocks noGrp="1"/>
          </p:cNvSpPr>
          <p:nvPr>
            <p:ph type="sldNum" sz="quarter" idx="12"/>
          </p:nvPr>
        </p:nvSpPr>
        <p:spPr/>
        <p:txBody>
          <a:bodyPr/>
          <a:lstStyle/>
          <a:p>
            <a:fld id="{8B4C719E-7852-4BEC-83AA-157AE4C29AF4}" type="slidenum">
              <a:rPr kumimoji="1" lang="ja-JP" altLang="en-US" smtClean="0"/>
              <a:t>17</a:t>
            </a:fld>
            <a:endParaRPr kumimoji="1" lang="ja-JP" altLang="en-US" dirty="0"/>
          </a:p>
        </p:txBody>
      </p:sp>
      <p:grpSp>
        <p:nvGrpSpPr>
          <p:cNvPr id="7" name="グループ化 6">
            <a:extLst>
              <a:ext uri="{FF2B5EF4-FFF2-40B4-BE49-F238E27FC236}">
                <a16:creationId xmlns:a16="http://schemas.microsoft.com/office/drawing/2014/main" id="{6A98A9D1-59A9-D6D7-16F5-F75E92367A8E}"/>
              </a:ext>
            </a:extLst>
          </p:cNvPr>
          <p:cNvGrpSpPr/>
          <p:nvPr/>
        </p:nvGrpSpPr>
        <p:grpSpPr>
          <a:xfrm>
            <a:off x="9831533" y="3005351"/>
            <a:ext cx="785812" cy="439773"/>
            <a:chOff x="9831533" y="3005351"/>
            <a:chExt cx="785812" cy="439773"/>
          </a:xfrm>
        </p:grpSpPr>
        <p:grpSp>
          <p:nvGrpSpPr>
            <p:cNvPr id="22" name="グループ化 21">
              <a:extLst>
                <a:ext uri="{FF2B5EF4-FFF2-40B4-BE49-F238E27FC236}">
                  <a16:creationId xmlns:a16="http://schemas.microsoft.com/office/drawing/2014/main" id="{B5DC48A4-6C89-D3D6-A38D-28154AA81E7B}"/>
                </a:ext>
              </a:extLst>
            </p:cNvPr>
            <p:cNvGrpSpPr/>
            <p:nvPr/>
          </p:nvGrpSpPr>
          <p:grpSpPr>
            <a:xfrm>
              <a:off x="9831533" y="3225273"/>
              <a:ext cx="785812" cy="219851"/>
              <a:chOff x="3618219" y="1991779"/>
              <a:chExt cx="785812" cy="219851"/>
            </a:xfrm>
          </p:grpSpPr>
          <p:cxnSp>
            <p:nvCxnSpPr>
              <p:cNvPr id="27" name="直線コネクタ 26">
                <a:extLst>
                  <a:ext uri="{FF2B5EF4-FFF2-40B4-BE49-F238E27FC236}">
                    <a16:creationId xmlns:a16="http://schemas.microsoft.com/office/drawing/2014/main" id="{BC75EB87-0149-CEF0-AEFC-056CBACA0160}"/>
                  </a:ext>
                </a:extLst>
              </p:cNvPr>
              <p:cNvCxnSpPr/>
              <p:nvPr/>
            </p:nvCxnSpPr>
            <p:spPr>
              <a:xfrm>
                <a:off x="3618219" y="2101704"/>
                <a:ext cx="7858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正方形/長方形 27">
                <a:extLst>
                  <a:ext uri="{FF2B5EF4-FFF2-40B4-BE49-F238E27FC236}">
                    <a16:creationId xmlns:a16="http://schemas.microsoft.com/office/drawing/2014/main" id="{FE9B6053-1463-2625-7472-F202F9198413}"/>
                  </a:ext>
                </a:extLst>
              </p:cNvPr>
              <p:cNvSpPr/>
              <p:nvPr/>
            </p:nvSpPr>
            <p:spPr>
              <a:xfrm>
                <a:off x="3746807" y="1991779"/>
                <a:ext cx="571469" cy="21985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24" name="直線コネクタ 23">
              <a:extLst>
                <a:ext uri="{FF2B5EF4-FFF2-40B4-BE49-F238E27FC236}">
                  <a16:creationId xmlns:a16="http://schemas.microsoft.com/office/drawing/2014/main" id="{0F8689DB-6F4C-4252-E21A-389151F14575}"/>
                </a:ext>
              </a:extLst>
            </p:cNvPr>
            <p:cNvCxnSpPr>
              <a:cxnSpLocks/>
            </p:cNvCxnSpPr>
            <p:nvPr/>
          </p:nvCxnSpPr>
          <p:spPr>
            <a:xfrm>
              <a:off x="10155857" y="3099091"/>
              <a:ext cx="68582" cy="92406"/>
            </a:xfrm>
            <a:prstGeom prst="line">
              <a:avLst/>
            </a:prstGeom>
            <a:ln w="12700"/>
          </p:spPr>
          <p:style>
            <a:lnRef idx="1">
              <a:schemeClr val="dk1"/>
            </a:lnRef>
            <a:fillRef idx="0">
              <a:schemeClr val="dk1"/>
            </a:fillRef>
            <a:effectRef idx="0">
              <a:schemeClr val="dk1"/>
            </a:effectRef>
            <a:fontRef idx="minor">
              <a:schemeClr val="tx1"/>
            </a:fontRef>
          </p:style>
        </p:cxnSp>
        <p:cxnSp>
          <p:nvCxnSpPr>
            <p:cNvPr id="26" name="直線コネクタ 25">
              <a:extLst>
                <a:ext uri="{FF2B5EF4-FFF2-40B4-BE49-F238E27FC236}">
                  <a16:creationId xmlns:a16="http://schemas.microsoft.com/office/drawing/2014/main" id="{1FFA3BA0-9D6D-1368-A959-AECE3572D610}"/>
                </a:ext>
              </a:extLst>
            </p:cNvPr>
            <p:cNvCxnSpPr/>
            <p:nvPr/>
          </p:nvCxnSpPr>
          <p:spPr>
            <a:xfrm flipV="1">
              <a:off x="10224439" y="3005351"/>
              <a:ext cx="0" cy="187480"/>
            </a:xfrm>
            <a:prstGeom prst="line">
              <a:avLst/>
            </a:prstGeom>
            <a:ln w="12700"/>
          </p:spPr>
          <p:style>
            <a:lnRef idx="1">
              <a:schemeClr val="dk1"/>
            </a:lnRef>
            <a:fillRef idx="0">
              <a:schemeClr val="dk1"/>
            </a:fillRef>
            <a:effectRef idx="0">
              <a:schemeClr val="dk1"/>
            </a:effectRef>
            <a:fontRef idx="minor">
              <a:schemeClr val="tx1"/>
            </a:fontRef>
          </p:style>
        </p:cxnSp>
        <p:cxnSp>
          <p:nvCxnSpPr>
            <p:cNvPr id="29" name="直線コネクタ 28">
              <a:extLst>
                <a:ext uri="{FF2B5EF4-FFF2-40B4-BE49-F238E27FC236}">
                  <a16:creationId xmlns:a16="http://schemas.microsoft.com/office/drawing/2014/main" id="{26D79235-B651-864C-0AC6-439241599CF6}"/>
                </a:ext>
              </a:extLst>
            </p:cNvPr>
            <p:cNvCxnSpPr>
              <a:cxnSpLocks/>
            </p:cNvCxnSpPr>
            <p:nvPr/>
          </p:nvCxnSpPr>
          <p:spPr>
            <a:xfrm flipH="1">
              <a:off x="10224439" y="3097757"/>
              <a:ext cx="68582" cy="92406"/>
            </a:xfrm>
            <a:prstGeom prst="line">
              <a:avLst/>
            </a:prstGeom>
            <a:ln w="12700"/>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11273797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図 26" descr="グラフィカル ユーザー インターフェイス&#10;&#10;自動的に生成された説明">
            <a:extLst>
              <a:ext uri="{FF2B5EF4-FFF2-40B4-BE49-F238E27FC236}">
                <a16:creationId xmlns:a16="http://schemas.microsoft.com/office/drawing/2014/main" id="{D01A9DFE-DEB6-BBEF-E41F-FEEBE4BA1B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8430" y="2035200"/>
            <a:ext cx="6052100" cy="3851897"/>
          </a:xfrm>
          <a:prstGeom prst="rect">
            <a:avLst/>
          </a:prstGeom>
        </p:spPr>
      </p:pic>
      <p:pic>
        <p:nvPicPr>
          <p:cNvPr id="28" name="図 27" descr="ホイール が含まれている画像&#10;&#10;自動的に生成された説明">
            <a:extLst>
              <a:ext uri="{FF2B5EF4-FFF2-40B4-BE49-F238E27FC236}">
                <a16:creationId xmlns:a16="http://schemas.microsoft.com/office/drawing/2014/main" id="{C9A2DF09-53B0-F1A4-0C19-A3CD051FDA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9142" y="1961136"/>
            <a:ext cx="878371" cy="871959"/>
          </a:xfrm>
          <a:prstGeom prst="rect">
            <a:avLst/>
          </a:prstGeom>
        </p:spPr>
      </p:pic>
      <p:pic>
        <p:nvPicPr>
          <p:cNvPr id="29" name="図 28" descr="ホイール が含まれている画像&#10;&#10;自動的に生成された説明">
            <a:extLst>
              <a:ext uri="{FF2B5EF4-FFF2-40B4-BE49-F238E27FC236}">
                <a16:creationId xmlns:a16="http://schemas.microsoft.com/office/drawing/2014/main" id="{3A61F7D2-B3FA-E08B-CD32-0CDC1C1EB9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7152" y="1961136"/>
            <a:ext cx="878371" cy="871959"/>
          </a:xfrm>
          <a:prstGeom prst="rect">
            <a:avLst/>
          </a:prstGeom>
        </p:spPr>
      </p:pic>
      <p:pic>
        <p:nvPicPr>
          <p:cNvPr id="30" name="図 29">
            <a:extLst>
              <a:ext uri="{FF2B5EF4-FFF2-40B4-BE49-F238E27FC236}">
                <a16:creationId xmlns:a16="http://schemas.microsoft.com/office/drawing/2014/main" id="{3D417723-B173-ED6A-486C-C81EB0332E45}"/>
              </a:ext>
            </a:extLst>
          </p:cNvPr>
          <p:cNvPicPr>
            <a:picLocks noChangeAspect="1"/>
          </p:cNvPicPr>
          <p:nvPr/>
        </p:nvPicPr>
        <p:blipFill>
          <a:blip r:embed="rId4"/>
          <a:stretch>
            <a:fillRect/>
          </a:stretch>
        </p:blipFill>
        <p:spPr>
          <a:xfrm>
            <a:off x="5118560" y="2593885"/>
            <a:ext cx="579170" cy="140220"/>
          </a:xfrm>
          <a:prstGeom prst="rect">
            <a:avLst/>
          </a:prstGeom>
        </p:spPr>
      </p:pic>
      <p:pic>
        <p:nvPicPr>
          <p:cNvPr id="31" name="図 30">
            <a:extLst>
              <a:ext uri="{FF2B5EF4-FFF2-40B4-BE49-F238E27FC236}">
                <a16:creationId xmlns:a16="http://schemas.microsoft.com/office/drawing/2014/main" id="{59085C29-A735-A543-E440-1D7859F20FF0}"/>
              </a:ext>
            </a:extLst>
          </p:cNvPr>
          <p:cNvPicPr>
            <a:picLocks noChangeAspect="1"/>
          </p:cNvPicPr>
          <p:nvPr/>
        </p:nvPicPr>
        <p:blipFill>
          <a:blip r:embed="rId4"/>
          <a:stretch>
            <a:fillRect/>
          </a:stretch>
        </p:blipFill>
        <p:spPr>
          <a:xfrm>
            <a:off x="5118560" y="2318020"/>
            <a:ext cx="579170" cy="140220"/>
          </a:xfrm>
          <a:prstGeom prst="rect">
            <a:avLst/>
          </a:prstGeom>
        </p:spPr>
      </p:pic>
      <p:sp>
        <p:nvSpPr>
          <p:cNvPr id="25" name="正方形/長方形 24"/>
          <p:cNvSpPr/>
          <p:nvPr/>
        </p:nvSpPr>
        <p:spPr>
          <a:xfrm>
            <a:off x="830593" y="1484348"/>
            <a:ext cx="3341746" cy="2444149"/>
          </a:xfrm>
          <a:prstGeom prst="rect">
            <a:avLst/>
          </a:prstGeom>
          <a:solidFill>
            <a:schemeClr val="bg1"/>
          </a:solid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9" name="正方形/長方形 58"/>
          <p:cNvSpPr/>
          <p:nvPr/>
        </p:nvSpPr>
        <p:spPr>
          <a:xfrm>
            <a:off x="6604722" y="3440133"/>
            <a:ext cx="571790" cy="488364"/>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7" name="直線コネクタ 86"/>
          <p:cNvCxnSpPr>
            <a:cxnSpLocks/>
          </p:cNvCxnSpPr>
          <p:nvPr/>
        </p:nvCxnSpPr>
        <p:spPr>
          <a:xfrm>
            <a:off x="8537418" y="1475726"/>
            <a:ext cx="0" cy="452314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8537418" y="1475726"/>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latin typeface="メイリオ" panose="020B0604030504040204" pitchFamily="50" charset="-128"/>
                <a:ea typeface="メイリオ" panose="020B0604030504040204" pitchFamily="50" charset="-128"/>
              </a:rPr>
              <a:t>知っておこう</a:t>
            </a:r>
          </a:p>
        </p:txBody>
      </p:sp>
      <p:sp>
        <p:nvSpPr>
          <p:cNvPr id="92" name="コンテンツ プレースホルダー 2"/>
          <p:cNvSpPr txBox="1">
            <a:spLocks/>
          </p:cNvSpPr>
          <p:nvPr/>
        </p:nvSpPr>
        <p:spPr>
          <a:xfrm>
            <a:off x="8618654" y="1979677"/>
            <a:ext cx="2344098"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メイリオ" panose="020B0604030504040204" pitchFamily="50" charset="-128"/>
                <a:ea typeface="メイリオ" panose="020B0604030504040204" pitchFamily="50" charset="-128"/>
                <a:cs typeface="Meiryo UI" panose="020B0604030504040204" pitchFamily="50" charset="-128"/>
              </a:rPr>
              <a:t>セラミックコンデンサ</a:t>
            </a:r>
            <a:endParaRPr lang="en-US" altLang="ja-JP" sz="1600" b="1"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3" name="コンテンツ プレースホルダー 2"/>
          <p:cNvSpPr txBox="1">
            <a:spLocks/>
          </p:cNvSpPr>
          <p:nvPr/>
        </p:nvSpPr>
        <p:spPr>
          <a:xfrm>
            <a:off x="8618655" y="2324220"/>
            <a:ext cx="2489947" cy="5931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電気を貯めることができる部品。</a:t>
            </a:r>
            <a:br>
              <a:rPr lang="en-US" altLang="ja-JP" sz="1200" dirty="0">
                <a:latin typeface="メイリオ" panose="020B0604030504040204" pitchFamily="50" charset="-128"/>
                <a:ea typeface="メイリオ" panose="020B0604030504040204" pitchFamily="50" charset="-128"/>
                <a:cs typeface="Meiryo UI" panose="020B0604030504040204" pitchFamily="50" charset="-128"/>
              </a:rPr>
            </a:b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電源の安定や、電気信号を遅延させたいときなどに使われます。</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94" name="グループ化 93"/>
          <p:cNvGrpSpPr/>
          <p:nvPr/>
        </p:nvGrpSpPr>
        <p:grpSpPr>
          <a:xfrm>
            <a:off x="9788539" y="3130725"/>
            <a:ext cx="373723" cy="197612"/>
            <a:chOff x="3886774" y="4175435"/>
            <a:chExt cx="373723" cy="197612"/>
          </a:xfrm>
        </p:grpSpPr>
        <p:cxnSp>
          <p:nvCxnSpPr>
            <p:cNvPr id="95" name="直線コネクタ 94"/>
            <p:cNvCxnSpPr/>
            <p:nvPr/>
          </p:nvCxnSpPr>
          <p:spPr>
            <a:xfrm>
              <a:off x="4032541" y="4175435"/>
              <a:ext cx="0" cy="1976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線コネクタ 95"/>
            <p:cNvCxnSpPr/>
            <p:nvPr/>
          </p:nvCxnSpPr>
          <p:spPr>
            <a:xfrm>
              <a:off x="4102093" y="4175435"/>
              <a:ext cx="0" cy="1976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直線コネクタ 96"/>
            <p:cNvCxnSpPr/>
            <p:nvPr/>
          </p:nvCxnSpPr>
          <p:spPr>
            <a:xfrm flipH="1" flipV="1">
              <a:off x="3886774" y="4273358"/>
              <a:ext cx="149538" cy="1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線コネクタ 97"/>
            <p:cNvCxnSpPr/>
            <p:nvPr/>
          </p:nvCxnSpPr>
          <p:spPr>
            <a:xfrm flipH="1" flipV="1">
              <a:off x="4110959" y="4273358"/>
              <a:ext cx="149538" cy="1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9" name="コンテンツ プレースホルダー 2"/>
          <p:cNvSpPr txBox="1">
            <a:spLocks/>
          </p:cNvSpPr>
          <p:nvPr/>
        </p:nvSpPr>
        <p:spPr>
          <a:xfrm>
            <a:off x="8701717" y="3149177"/>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回路記号</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110" name="直線コネクタ 67"/>
          <p:cNvCxnSpPr>
            <a:cxnSpLocks/>
            <a:stCxn id="25" idx="3"/>
            <a:endCxn id="59" idx="1"/>
          </p:cNvCxnSpPr>
          <p:nvPr/>
        </p:nvCxnSpPr>
        <p:spPr>
          <a:xfrm>
            <a:off x="4172339" y="2706423"/>
            <a:ext cx="2432383" cy="977892"/>
          </a:xfrm>
          <a:prstGeom prst="straightConnector1">
            <a:avLst/>
          </a:prstGeom>
          <a:ln w="28575">
            <a:solidFill>
              <a:schemeClr val="accent4"/>
            </a:solidFill>
            <a:tailEnd type="none"/>
          </a:ln>
        </p:spPr>
        <p:style>
          <a:lnRef idx="1">
            <a:schemeClr val="accent2"/>
          </a:lnRef>
          <a:fillRef idx="0">
            <a:schemeClr val="accent2"/>
          </a:fillRef>
          <a:effectRef idx="0">
            <a:schemeClr val="accent2"/>
          </a:effectRef>
          <a:fontRef idx="minor">
            <a:schemeClr val="tx1"/>
          </a:fontRef>
        </p:style>
      </p:cxnSp>
      <p:sp>
        <p:nvSpPr>
          <p:cNvPr id="5" name="タイトル 4">
            <a:extLst>
              <a:ext uri="{FF2B5EF4-FFF2-40B4-BE49-F238E27FC236}">
                <a16:creationId xmlns:a16="http://schemas.microsoft.com/office/drawing/2014/main" id="{0686CB96-BB4C-E290-7B3A-0FDF673A81AF}"/>
              </a:ext>
            </a:extLst>
          </p:cNvPr>
          <p:cNvSpPr>
            <a:spLocks noGrp="1"/>
          </p:cNvSpPr>
          <p:nvPr>
            <p:ph type="title"/>
          </p:nvPr>
        </p:nvSpPr>
        <p:spPr/>
        <p:txBody>
          <a:bodyPr/>
          <a:lstStyle/>
          <a:p>
            <a:r>
              <a:rPr lang="ja-JP" altLang="en-US" dirty="0"/>
              <a:t>はんだづけ</a:t>
            </a:r>
          </a:p>
        </p:txBody>
      </p:sp>
      <p:sp>
        <p:nvSpPr>
          <p:cNvPr id="8" name="テキスト プレースホルダー 7">
            <a:extLst>
              <a:ext uri="{FF2B5EF4-FFF2-40B4-BE49-F238E27FC236}">
                <a16:creationId xmlns:a16="http://schemas.microsoft.com/office/drawing/2014/main" id="{5CA3A315-9958-F513-13C5-C91B0060B29F}"/>
              </a:ext>
            </a:extLst>
          </p:cNvPr>
          <p:cNvSpPr>
            <a:spLocks noGrp="1"/>
          </p:cNvSpPr>
          <p:nvPr>
            <p:ph type="body" sz="quarter" idx="13"/>
          </p:nvPr>
        </p:nvSpPr>
        <p:spPr>
          <a:xfrm>
            <a:off x="934933" y="1618268"/>
            <a:ext cx="3076589" cy="271542"/>
          </a:xfrm>
        </p:spPr>
        <p:txBody>
          <a:bodyPr/>
          <a:lstStyle/>
          <a:p>
            <a:r>
              <a:rPr lang="ja-JP" altLang="en-US" dirty="0"/>
              <a:t>③ セラミックコンデンサ</a:t>
            </a:r>
          </a:p>
        </p:txBody>
      </p:sp>
      <p:pic>
        <p:nvPicPr>
          <p:cNvPr id="6" name="図 5">
            <a:extLst>
              <a:ext uri="{FF2B5EF4-FFF2-40B4-BE49-F238E27FC236}">
                <a16:creationId xmlns:a16="http://schemas.microsoft.com/office/drawing/2014/main" id="{219DDDFA-8187-8BF8-74F5-22AF96C250F7}"/>
              </a:ext>
            </a:extLst>
          </p:cNvPr>
          <p:cNvPicPr>
            <a:picLocks noChangeAspect="1"/>
          </p:cNvPicPr>
          <p:nvPr/>
        </p:nvPicPr>
        <p:blipFill>
          <a:blip r:embed="rId5"/>
          <a:stretch>
            <a:fillRect/>
          </a:stretch>
        </p:blipFill>
        <p:spPr>
          <a:xfrm>
            <a:off x="6703549" y="3614054"/>
            <a:ext cx="374137" cy="140522"/>
          </a:xfrm>
          <a:prstGeom prst="rect">
            <a:avLst/>
          </a:prstGeom>
        </p:spPr>
      </p:pic>
      <p:pic>
        <p:nvPicPr>
          <p:cNvPr id="3" name="図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5400000">
            <a:off x="1685320" y="2244301"/>
            <a:ext cx="844985" cy="903549"/>
          </a:xfrm>
          <a:prstGeom prst="rect">
            <a:avLst/>
          </a:prstGeom>
        </p:spPr>
      </p:pic>
      <p:sp>
        <p:nvSpPr>
          <p:cNvPr id="34" name="コンテンツ プレースホルダー 2"/>
          <p:cNvSpPr txBox="1">
            <a:spLocks/>
          </p:cNvSpPr>
          <p:nvPr/>
        </p:nvSpPr>
        <p:spPr>
          <a:xfrm>
            <a:off x="2373917" y="1994301"/>
            <a:ext cx="1788074"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取りつけ方向なし</a:t>
            </a:r>
          </a:p>
        </p:txBody>
      </p:sp>
      <p:sp>
        <p:nvSpPr>
          <p:cNvPr id="66" name="コンテンツ プレースホルダー 2"/>
          <p:cNvSpPr txBox="1">
            <a:spLocks/>
          </p:cNvSpPr>
          <p:nvPr/>
        </p:nvSpPr>
        <p:spPr>
          <a:xfrm>
            <a:off x="938627" y="3289177"/>
            <a:ext cx="477883" cy="351627"/>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C1</a:t>
            </a:r>
            <a:endParaRPr lang="ja-JP" altLang="en-US" sz="16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89" name="コンテンツ プレースホルダー 2"/>
          <p:cNvSpPr txBox="1">
            <a:spLocks/>
          </p:cNvSpPr>
          <p:nvPr/>
        </p:nvSpPr>
        <p:spPr>
          <a:xfrm>
            <a:off x="1675550" y="3299461"/>
            <a:ext cx="2008782" cy="25111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0.1μF(104</a:t>
            </a: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と表示</a:t>
            </a: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a:t>
            </a:r>
            <a:endParaRPr lang="ja-JP" altLang="en-US" sz="16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07" name="コンテンツ プレースホルダー 2"/>
          <p:cNvSpPr txBox="1">
            <a:spLocks/>
          </p:cNvSpPr>
          <p:nvPr/>
        </p:nvSpPr>
        <p:spPr>
          <a:xfrm>
            <a:off x="2896475" y="2487202"/>
            <a:ext cx="571881"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表示</a:t>
            </a:r>
          </a:p>
        </p:txBody>
      </p:sp>
      <p:cxnSp>
        <p:nvCxnSpPr>
          <p:cNvPr id="56" name="直線コネクタ 55"/>
          <p:cNvCxnSpPr>
            <a:cxnSpLocks/>
            <a:stCxn id="107" idx="1"/>
          </p:cNvCxnSpPr>
          <p:nvPr/>
        </p:nvCxnSpPr>
        <p:spPr>
          <a:xfrm flipH="1">
            <a:off x="2280492" y="2606394"/>
            <a:ext cx="615983" cy="1000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a:extLst>
              <a:ext uri="{FF2B5EF4-FFF2-40B4-BE49-F238E27FC236}">
                <a16:creationId xmlns:a16="http://schemas.microsoft.com/office/drawing/2014/main" id="{75D8DDE1-0A01-D93E-1DF0-3CB479A635B7}"/>
              </a:ext>
            </a:extLst>
          </p:cNvPr>
          <p:cNvSpPr>
            <a:spLocks noGrp="1"/>
          </p:cNvSpPr>
          <p:nvPr>
            <p:ph type="sldNum" sz="quarter" idx="12"/>
          </p:nvPr>
        </p:nvSpPr>
        <p:spPr/>
        <p:txBody>
          <a:bodyPr/>
          <a:lstStyle/>
          <a:p>
            <a:fld id="{8B4C719E-7852-4BEC-83AA-157AE4C29AF4}" type="slidenum">
              <a:rPr kumimoji="1" lang="ja-JP" altLang="en-US" smtClean="0"/>
              <a:t>18</a:t>
            </a:fld>
            <a:endParaRPr kumimoji="1" lang="ja-JP" altLang="en-US" dirty="0"/>
          </a:p>
        </p:txBody>
      </p:sp>
    </p:spTree>
    <p:extLst>
      <p:ext uri="{BB962C8B-B14F-4D97-AF65-F5344CB8AC3E}">
        <p14:creationId xmlns:p14="http://schemas.microsoft.com/office/powerpoint/2010/main" val="16777900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descr="グラフィカル ユーザー インターフェイス&#10;&#10;自動的に生成された説明">
            <a:extLst>
              <a:ext uri="{FF2B5EF4-FFF2-40B4-BE49-F238E27FC236}">
                <a16:creationId xmlns:a16="http://schemas.microsoft.com/office/drawing/2014/main" id="{AB936B09-9B21-9B06-B50A-FC9B122B4B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8430" y="2035200"/>
            <a:ext cx="6052100" cy="3851897"/>
          </a:xfrm>
          <a:prstGeom prst="rect">
            <a:avLst/>
          </a:prstGeom>
        </p:spPr>
      </p:pic>
      <p:sp>
        <p:nvSpPr>
          <p:cNvPr id="58" name="正方形/長方形 57"/>
          <p:cNvSpPr/>
          <p:nvPr/>
        </p:nvSpPr>
        <p:spPr>
          <a:xfrm>
            <a:off x="844134" y="1511384"/>
            <a:ext cx="3341746" cy="4660815"/>
          </a:xfrm>
          <a:prstGeom prst="rect">
            <a:avLst/>
          </a:prstGeom>
          <a:solidFill>
            <a:schemeClr val="bg1"/>
          </a:solid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3" name="正方形/長方形 62"/>
          <p:cNvSpPr/>
          <p:nvPr/>
        </p:nvSpPr>
        <p:spPr>
          <a:xfrm>
            <a:off x="5712980" y="4613472"/>
            <a:ext cx="1630055" cy="508976"/>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87" name="直線コネクタ 86"/>
          <p:cNvCxnSpPr/>
          <p:nvPr/>
        </p:nvCxnSpPr>
        <p:spPr>
          <a:xfrm>
            <a:off x="8537418" y="1511385"/>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8537418" y="1511385"/>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メイリオ" panose="020B0604030504040204" pitchFamily="50" charset="-128"/>
                <a:ea typeface="メイリオ" panose="020B0604030504040204" pitchFamily="50" charset="-128"/>
              </a:rPr>
              <a:t>知っておこう</a:t>
            </a:r>
          </a:p>
        </p:txBody>
      </p:sp>
      <p:sp>
        <p:nvSpPr>
          <p:cNvPr id="77" name="コンテンツ プレースホルダー 2"/>
          <p:cNvSpPr txBox="1">
            <a:spLocks/>
          </p:cNvSpPr>
          <p:nvPr/>
        </p:nvSpPr>
        <p:spPr>
          <a:xfrm>
            <a:off x="2148430" y="1636745"/>
            <a:ext cx="1974826" cy="302479"/>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取りつけ方向あり</a:t>
            </a:r>
          </a:p>
        </p:txBody>
      </p:sp>
      <p:sp>
        <p:nvSpPr>
          <p:cNvPr id="79" name="コンテンツ プレースホルダー 2"/>
          <p:cNvSpPr txBox="1">
            <a:spLocks/>
          </p:cNvSpPr>
          <p:nvPr/>
        </p:nvSpPr>
        <p:spPr>
          <a:xfrm>
            <a:off x="1028206" y="3976715"/>
            <a:ext cx="762411" cy="25111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U1</a:t>
            </a:r>
            <a:endParaRPr lang="ja-JP" altLang="en-US" sz="1600" dirty="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81" name="図 8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2568" y="2035200"/>
            <a:ext cx="219581" cy="484473"/>
          </a:xfrm>
          <a:prstGeom prst="rect">
            <a:avLst/>
          </a:prstGeom>
        </p:spPr>
      </p:pic>
      <p:grpSp>
        <p:nvGrpSpPr>
          <p:cNvPr id="82" name="グループ化 81"/>
          <p:cNvGrpSpPr/>
          <p:nvPr/>
        </p:nvGrpSpPr>
        <p:grpSpPr>
          <a:xfrm>
            <a:off x="1445444" y="2069879"/>
            <a:ext cx="2631573" cy="430763"/>
            <a:chOff x="1245282" y="4257480"/>
            <a:chExt cx="2211258" cy="430763"/>
          </a:xfrm>
        </p:grpSpPr>
        <p:sp>
          <p:nvSpPr>
            <p:cNvPr id="83" name="正方形/長方形 82"/>
            <p:cNvSpPr/>
            <p:nvPr/>
          </p:nvSpPr>
          <p:spPr>
            <a:xfrm>
              <a:off x="1245282" y="4257480"/>
              <a:ext cx="2211258" cy="43076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コンテンツ プレースホルダー 2"/>
            <p:cNvSpPr txBox="1">
              <a:spLocks/>
            </p:cNvSpPr>
            <p:nvPr/>
          </p:nvSpPr>
          <p:spPr>
            <a:xfrm>
              <a:off x="1436813" y="4342243"/>
              <a:ext cx="1900705"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目印の向きをチェック！</a:t>
              </a:r>
            </a:p>
          </p:txBody>
        </p:sp>
      </p:grpSp>
      <p:pic>
        <p:nvPicPr>
          <p:cNvPr id="3" name="図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708177" y="2544423"/>
            <a:ext cx="1633550" cy="1442390"/>
          </a:xfrm>
          <a:prstGeom prst="rect">
            <a:avLst/>
          </a:prstGeom>
        </p:spPr>
      </p:pic>
      <p:sp>
        <p:nvSpPr>
          <p:cNvPr id="4" name="タイトル 3">
            <a:extLst>
              <a:ext uri="{FF2B5EF4-FFF2-40B4-BE49-F238E27FC236}">
                <a16:creationId xmlns:a16="http://schemas.microsoft.com/office/drawing/2014/main" id="{E6310ACD-1911-D6A4-E6E8-B67066680F4B}"/>
              </a:ext>
            </a:extLst>
          </p:cNvPr>
          <p:cNvSpPr>
            <a:spLocks noGrp="1"/>
          </p:cNvSpPr>
          <p:nvPr>
            <p:ph type="title"/>
          </p:nvPr>
        </p:nvSpPr>
        <p:spPr/>
        <p:txBody>
          <a:bodyPr/>
          <a:lstStyle/>
          <a:p>
            <a:r>
              <a:rPr lang="ja-JP" altLang="en-US" dirty="0"/>
              <a:t>はんだづけ</a:t>
            </a:r>
          </a:p>
        </p:txBody>
      </p:sp>
      <p:sp>
        <p:nvSpPr>
          <p:cNvPr id="21" name="テキスト プレースホルダー 20">
            <a:extLst>
              <a:ext uri="{FF2B5EF4-FFF2-40B4-BE49-F238E27FC236}">
                <a16:creationId xmlns:a16="http://schemas.microsoft.com/office/drawing/2014/main" id="{6608B9C6-8D40-0C98-6918-E1DFF0BA1D17}"/>
              </a:ext>
            </a:extLst>
          </p:cNvPr>
          <p:cNvSpPr>
            <a:spLocks noGrp="1"/>
          </p:cNvSpPr>
          <p:nvPr>
            <p:ph type="body" sz="quarter" idx="13"/>
          </p:nvPr>
        </p:nvSpPr>
        <p:spPr/>
        <p:txBody>
          <a:bodyPr/>
          <a:lstStyle/>
          <a:p>
            <a:r>
              <a:rPr lang="ja-JP" altLang="en-US" dirty="0"/>
              <a:t>④ </a:t>
            </a:r>
            <a:r>
              <a:rPr lang="en-US" altLang="ja-JP" dirty="0"/>
              <a:t>IC</a:t>
            </a:r>
            <a:endParaRPr lang="ja-JP" altLang="en-US" dirty="0"/>
          </a:p>
        </p:txBody>
      </p:sp>
      <p:pic>
        <p:nvPicPr>
          <p:cNvPr id="6" name="図 5">
            <a:extLst>
              <a:ext uri="{FF2B5EF4-FFF2-40B4-BE49-F238E27FC236}">
                <a16:creationId xmlns:a16="http://schemas.microsoft.com/office/drawing/2014/main" id="{0C738D80-2A74-6231-E1E9-8812CAF4E9D1}"/>
              </a:ext>
            </a:extLst>
          </p:cNvPr>
          <p:cNvPicPr>
            <a:picLocks noChangeAspect="1"/>
          </p:cNvPicPr>
          <p:nvPr/>
        </p:nvPicPr>
        <p:blipFill>
          <a:blip r:embed="rId5"/>
          <a:stretch>
            <a:fillRect/>
          </a:stretch>
        </p:blipFill>
        <p:spPr>
          <a:xfrm rot="10800000">
            <a:off x="5882654" y="4768037"/>
            <a:ext cx="1276560" cy="199845"/>
          </a:xfrm>
          <a:prstGeom prst="rect">
            <a:avLst/>
          </a:prstGeom>
        </p:spPr>
      </p:pic>
      <p:sp>
        <p:nvSpPr>
          <p:cNvPr id="86" name="円/楕円 85"/>
          <p:cNvSpPr/>
          <p:nvPr/>
        </p:nvSpPr>
        <p:spPr>
          <a:xfrm>
            <a:off x="6927254" y="4713658"/>
            <a:ext cx="298765" cy="29876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cxnSp>
        <p:nvCxnSpPr>
          <p:cNvPr id="91" name="直線コネクタ 67"/>
          <p:cNvCxnSpPr>
            <a:cxnSpLocks/>
            <a:stCxn id="83" idx="3"/>
            <a:endCxn id="86" idx="2"/>
          </p:cNvCxnSpPr>
          <p:nvPr/>
        </p:nvCxnSpPr>
        <p:spPr>
          <a:xfrm>
            <a:off x="4077017" y="2285261"/>
            <a:ext cx="2850237" cy="2577780"/>
          </a:xfrm>
          <a:prstGeom prst="straightConnector1">
            <a:avLst/>
          </a:prstGeom>
          <a:ln w="25400">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23" name="直線コネクタ 67">
            <a:extLst>
              <a:ext uri="{FF2B5EF4-FFF2-40B4-BE49-F238E27FC236}">
                <a16:creationId xmlns:a16="http://schemas.microsoft.com/office/drawing/2014/main" id="{A44B1CE8-2758-A7FA-2974-89ABC2644030}"/>
              </a:ext>
            </a:extLst>
          </p:cNvPr>
          <p:cNvCxnSpPr>
            <a:cxnSpLocks/>
            <a:stCxn id="58" idx="3"/>
            <a:endCxn id="63" idx="1"/>
          </p:cNvCxnSpPr>
          <p:nvPr/>
        </p:nvCxnSpPr>
        <p:spPr>
          <a:xfrm>
            <a:off x="4185880" y="3841792"/>
            <a:ext cx="1527100" cy="1026168"/>
          </a:xfrm>
          <a:prstGeom prst="straightConnector1">
            <a:avLst/>
          </a:prstGeom>
          <a:ln w="28575">
            <a:solidFill>
              <a:schemeClr val="accent4"/>
            </a:solidFill>
            <a:tailEnd type="none"/>
          </a:ln>
        </p:spPr>
        <p:style>
          <a:lnRef idx="1">
            <a:schemeClr val="accent2"/>
          </a:lnRef>
          <a:fillRef idx="0">
            <a:schemeClr val="accent2"/>
          </a:fillRef>
          <a:effectRef idx="0">
            <a:schemeClr val="accent2"/>
          </a:effectRef>
          <a:fontRef idx="minor">
            <a:schemeClr val="tx1"/>
          </a:fontRef>
        </p:style>
      </p:cxnSp>
      <p:sp>
        <p:nvSpPr>
          <p:cNvPr id="25" name="コンテンツ プレースホルダー 2">
            <a:extLst>
              <a:ext uri="{FF2B5EF4-FFF2-40B4-BE49-F238E27FC236}">
                <a16:creationId xmlns:a16="http://schemas.microsoft.com/office/drawing/2014/main" id="{55B1F6E1-CCD7-6B47-732D-DA2AE757FBE1}"/>
              </a:ext>
            </a:extLst>
          </p:cNvPr>
          <p:cNvSpPr txBox="1">
            <a:spLocks/>
          </p:cNvSpPr>
          <p:nvPr/>
        </p:nvSpPr>
        <p:spPr>
          <a:xfrm>
            <a:off x="1358616" y="4642312"/>
            <a:ext cx="2332672" cy="27141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はんだブリッジに注意。</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10" name="図 9" descr="ダイアグラム, 概略図&#10;&#10;自動的に生成された説明">
            <a:extLst>
              <a:ext uri="{FF2B5EF4-FFF2-40B4-BE49-F238E27FC236}">
                <a16:creationId xmlns:a16="http://schemas.microsoft.com/office/drawing/2014/main" id="{781D6B79-8304-CCEE-82E5-4F851A2C30A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567682" y="4950276"/>
            <a:ext cx="1836367" cy="1073426"/>
          </a:xfrm>
          <a:prstGeom prst="rect">
            <a:avLst/>
          </a:prstGeom>
          <a:ln>
            <a:noFill/>
          </a:ln>
          <a:effectLst>
            <a:softEdge rad="112500"/>
          </a:effectLst>
        </p:spPr>
      </p:pic>
      <p:sp>
        <p:nvSpPr>
          <p:cNvPr id="26" name="正方形/長方形 25">
            <a:extLst>
              <a:ext uri="{FF2B5EF4-FFF2-40B4-BE49-F238E27FC236}">
                <a16:creationId xmlns:a16="http://schemas.microsoft.com/office/drawing/2014/main" id="{4649E3B4-35FB-A9BD-03A3-B3CFB27A233D}"/>
              </a:ext>
            </a:extLst>
          </p:cNvPr>
          <p:cNvSpPr/>
          <p:nvPr/>
        </p:nvSpPr>
        <p:spPr>
          <a:xfrm>
            <a:off x="1592286" y="5249814"/>
            <a:ext cx="1737323" cy="455247"/>
          </a:xfrm>
          <a:prstGeom prst="rect">
            <a:avLst/>
          </a:pr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27" name="直線コネクタ 67">
            <a:extLst>
              <a:ext uri="{FF2B5EF4-FFF2-40B4-BE49-F238E27FC236}">
                <a16:creationId xmlns:a16="http://schemas.microsoft.com/office/drawing/2014/main" id="{378C39DE-BF50-A5B4-FCB0-8718BC2F674A}"/>
              </a:ext>
            </a:extLst>
          </p:cNvPr>
          <p:cNvCxnSpPr>
            <a:cxnSpLocks/>
            <a:stCxn id="26" idx="0"/>
            <a:endCxn id="25" idx="2"/>
          </p:cNvCxnSpPr>
          <p:nvPr/>
        </p:nvCxnSpPr>
        <p:spPr>
          <a:xfrm flipV="1">
            <a:off x="2460948" y="4913728"/>
            <a:ext cx="64004" cy="336086"/>
          </a:xfrm>
          <a:prstGeom prst="straightConnector1">
            <a:avLst/>
          </a:prstGeom>
          <a:ln w="25400">
            <a:solidFill>
              <a:srgbClr val="C00000"/>
            </a:solidFill>
            <a:tailEnd type="none"/>
          </a:ln>
        </p:spPr>
        <p:style>
          <a:lnRef idx="1">
            <a:schemeClr val="accent2"/>
          </a:lnRef>
          <a:fillRef idx="0">
            <a:schemeClr val="accent2"/>
          </a:fillRef>
          <a:effectRef idx="0">
            <a:schemeClr val="accent2"/>
          </a:effectRef>
          <a:fontRef idx="minor">
            <a:schemeClr val="tx1"/>
          </a:fontRef>
        </p:style>
      </p:cxnSp>
      <p:pic>
        <p:nvPicPr>
          <p:cNvPr id="44" name="図 43">
            <a:extLst>
              <a:ext uri="{FF2B5EF4-FFF2-40B4-BE49-F238E27FC236}">
                <a16:creationId xmlns:a16="http://schemas.microsoft.com/office/drawing/2014/main" id="{63D9D203-0965-C286-9B1F-2F55B86BE1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2568" y="4512516"/>
            <a:ext cx="219581" cy="484473"/>
          </a:xfrm>
          <a:prstGeom prst="rect">
            <a:avLst/>
          </a:prstGeom>
        </p:spPr>
      </p:pic>
      <p:sp>
        <p:nvSpPr>
          <p:cNvPr id="28" name="コンテンツ プレースホルダー 2">
            <a:extLst>
              <a:ext uri="{FF2B5EF4-FFF2-40B4-BE49-F238E27FC236}">
                <a16:creationId xmlns:a16="http://schemas.microsoft.com/office/drawing/2014/main" id="{1BCB7FAB-6440-2AB9-8A9C-6ECB2F0BAA81}"/>
              </a:ext>
            </a:extLst>
          </p:cNvPr>
          <p:cNvSpPr txBox="1">
            <a:spLocks/>
          </p:cNvSpPr>
          <p:nvPr/>
        </p:nvSpPr>
        <p:spPr>
          <a:xfrm>
            <a:off x="8618654" y="1979677"/>
            <a:ext cx="2344098"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b="1" dirty="0">
                <a:latin typeface="メイリオ" panose="020B0604030504040204" pitchFamily="50" charset="-128"/>
                <a:ea typeface="メイリオ" panose="020B0604030504040204" pitchFamily="50" charset="-128"/>
                <a:cs typeface="Meiryo UI" panose="020B0604030504040204" pitchFamily="50" charset="-128"/>
              </a:rPr>
              <a:t>IC</a:t>
            </a:r>
          </a:p>
        </p:txBody>
      </p:sp>
      <p:sp>
        <p:nvSpPr>
          <p:cNvPr id="29" name="コンテンツ プレースホルダー 2">
            <a:extLst>
              <a:ext uri="{FF2B5EF4-FFF2-40B4-BE49-F238E27FC236}">
                <a16:creationId xmlns:a16="http://schemas.microsoft.com/office/drawing/2014/main" id="{5EF4BC01-F3DE-3DD1-0D5A-826C3B8C88F0}"/>
              </a:ext>
            </a:extLst>
          </p:cNvPr>
          <p:cNvSpPr txBox="1">
            <a:spLocks/>
          </p:cNvSpPr>
          <p:nvPr/>
        </p:nvSpPr>
        <p:spPr>
          <a:xfrm>
            <a:off x="8618655" y="2324220"/>
            <a:ext cx="2489947" cy="204160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集積回路（</a:t>
            </a:r>
            <a:r>
              <a:rPr lang="en-US" altLang="ja-JP" sz="1200" dirty="0">
                <a:latin typeface="メイリオ" panose="020B0604030504040204" pitchFamily="50" charset="-128"/>
                <a:ea typeface="メイリオ" panose="020B0604030504040204" pitchFamily="50" charset="-128"/>
                <a:cs typeface="Meiryo UI" panose="020B0604030504040204" pitchFamily="50" charset="-128"/>
              </a:rPr>
              <a:t>Integrated Circuit</a:t>
            </a: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）の頭文字をとって</a:t>
            </a:r>
            <a:r>
              <a:rPr lang="en-US" altLang="ja-JP" sz="1200" dirty="0">
                <a:latin typeface="メイリオ" panose="020B0604030504040204" pitchFamily="50" charset="-128"/>
                <a:ea typeface="メイリオ" panose="020B0604030504040204" pitchFamily="50" charset="-128"/>
                <a:cs typeface="Meiryo UI" panose="020B0604030504040204" pitchFamily="50" charset="-128"/>
              </a:rPr>
              <a:t>IC</a:t>
            </a: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と言われます。</a:t>
            </a:r>
          </a:p>
          <a:p>
            <a:pPr marL="0" indent="0">
              <a:buFont typeface="Arial" panose="020B0604020202020204" pitchFamily="34" charset="0"/>
              <a:buNone/>
            </a:pP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集積回路とは、トランジスタやコンデンサ、抵抗を超小型化して、これを小さな基板にまとめて、目的の機能として働くようにしたものです。</a:t>
            </a:r>
          </a:p>
          <a:p>
            <a:pPr marL="0" indent="0">
              <a:buFont typeface="Arial" panose="020B0604020202020204" pitchFamily="34" charset="0"/>
              <a:buNone/>
            </a:pP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ここで使っている</a:t>
            </a:r>
            <a:r>
              <a:rPr lang="en-US" altLang="ja-JP" sz="1200" dirty="0">
                <a:latin typeface="メイリオ" panose="020B0604030504040204" pitchFamily="50" charset="-128"/>
                <a:ea typeface="メイリオ" panose="020B0604030504040204" pitchFamily="50" charset="-128"/>
                <a:cs typeface="Meiryo UI" panose="020B0604030504040204" pitchFamily="50" charset="-128"/>
              </a:rPr>
              <a:t>IC</a:t>
            </a: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は、信号を増幅するパワーアンプの働きをする</a:t>
            </a:r>
            <a:r>
              <a:rPr lang="en-US" altLang="ja-JP" sz="1200" dirty="0">
                <a:latin typeface="メイリオ" panose="020B0604030504040204" pitchFamily="50" charset="-128"/>
                <a:ea typeface="メイリオ" panose="020B0604030504040204" pitchFamily="50" charset="-128"/>
                <a:cs typeface="Meiryo UI" panose="020B0604030504040204" pitchFamily="50" charset="-128"/>
              </a:rPr>
              <a:t>IC</a:t>
            </a: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です。</a:t>
            </a:r>
          </a:p>
        </p:txBody>
      </p:sp>
      <p:sp>
        <p:nvSpPr>
          <p:cNvPr id="30" name="コンテンツ プレースホルダー 2">
            <a:extLst>
              <a:ext uri="{FF2B5EF4-FFF2-40B4-BE49-F238E27FC236}">
                <a16:creationId xmlns:a16="http://schemas.microsoft.com/office/drawing/2014/main" id="{DF8F9774-F6A8-AA41-4649-151CD01A14D4}"/>
              </a:ext>
            </a:extLst>
          </p:cNvPr>
          <p:cNvSpPr txBox="1">
            <a:spLocks/>
          </p:cNvSpPr>
          <p:nvPr/>
        </p:nvSpPr>
        <p:spPr>
          <a:xfrm>
            <a:off x="8701717" y="4593167"/>
            <a:ext cx="1341853"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回路図中の記号</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13" name="グループ化 12">
            <a:extLst>
              <a:ext uri="{FF2B5EF4-FFF2-40B4-BE49-F238E27FC236}">
                <a16:creationId xmlns:a16="http://schemas.microsoft.com/office/drawing/2014/main" id="{E5E132D6-A3F8-881C-45D4-00485FA43543}"/>
              </a:ext>
            </a:extLst>
          </p:cNvPr>
          <p:cNvGrpSpPr/>
          <p:nvPr/>
        </p:nvGrpSpPr>
        <p:grpSpPr>
          <a:xfrm>
            <a:off x="9945608" y="4642312"/>
            <a:ext cx="1179112" cy="1036767"/>
            <a:chOff x="9245046" y="4916407"/>
            <a:chExt cx="1401124" cy="1231977"/>
          </a:xfrm>
        </p:grpSpPr>
        <p:sp>
          <p:nvSpPr>
            <p:cNvPr id="2" name="二等辺三角形 1">
              <a:extLst>
                <a:ext uri="{FF2B5EF4-FFF2-40B4-BE49-F238E27FC236}">
                  <a16:creationId xmlns:a16="http://schemas.microsoft.com/office/drawing/2014/main" id="{675D78AA-C52E-46AF-4F42-42C2248B4DE6}"/>
                </a:ext>
              </a:extLst>
            </p:cNvPr>
            <p:cNvSpPr/>
            <p:nvPr/>
          </p:nvSpPr>
          <p:spPr>
            <a:xfrm rot="5400000">
              <a:off x="9535804" y="5130025"/>
              <a:ext cx="819608" cy="804455"/>
            </a:xfrm>
            <a:prstGeom prst="triangl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 name="直線コネクタ 6">
              <a:extLst>
                <a:ext uri="{FF2B5EF4-FFF2-40B4-BE49-F238E27FC236}">
                  <a16:creationId xmlns:a16="http://schemas.microsoft.com/office/drawing/2014/main" id="{BA6CCD39-FB39-FED1-4C3D-21600A6C1D3C}"/>
                </a:ext>
              </a:extLst>
            </p:cNvPr>
            <p:cNvCxnSpPr/>
            <p:nvPr/>
          </p:nvCxnSpPr>
          <p:spPr>
            <a:xfrm>
              <a:off x="9245046" y="5342576"/>
              <a:ext cx="298334" cy="0"/>
            </a:xfrm>
            <a:prstGeom prst="line">
              <a:avLst/>
            </a:prstGeom>
            <a:ln w="9525"/>
          </p:spPr>
          <p:style>
            <a:lnRef idx="1">
              <a:schemeClr val="dk1"/>
            </a:lnRef>
            <a:fillRef idx="0">
              <a:schemeClr val="dk1"/>
            </a:fillRef>
            <a:effectRef idx="0">
              <a:schemeClr val="dk1"/>
            </a:effectRef>
            <a:fontRef idx="minor">
              <a:schemeClr val="tx1"/>
            </a:fontRef>
          </p:style>
        </p:cxnSp>
        <p:cxnSp>
          <p:nvCxnSpPr>
            <p:cNvPr id="9" name="直線コネクタ 8">
              <a:extLst>
                <a:ext uri="{FF2B5EF4-FFF2-40B4-BE49-F238E27FC236}">
                  <a16:creationId xmlns:a16="http://schemas.microsoft.com/office/drawing/2014/main" id="{2CC8377F-F9DB-1860-73DA-80259AA4603A}"/>
                </a:ext>
              </a:extLst>
            </p:cNvPr>
            <p:cNvCxnSpPr/>
            <p:nvPr/>
          </p:nvCxnSpPr>
          <p:spPr>
            <a:xfrm>
              <a:off x="9742766" y="4916407"/>
              <a:ext cx="0" cy="308148"/>
            </a:xfrm>
            <a:prstGeom prst="line">
              <a:avLst/>
            </a:prstGeom>
            <a:ln w="9525"/>
          </p:spPr>
          <p:style>
            <a:lnRef idx="1">
              <a:schemeClr val="dk1"/>
            </a:lnRef>
            <a:fillRef idx="0">
              <a:schemeClr val="dk1"/>
            </a:fillRef>
            <a:effectRef idx="0">
              <a:schemeClr val="dk1"/>
            </a:effectRef>
            <a:fontRef idx="minor">
              <a:schemeClr val="tx1"/>
            </a:fontRef>
          </p:style>
        </p:cxnSp>
        <p:cxnSp>
          <p:nvCxnSpPr>
            <p:cNvPr id="34" name="直線コネクタ 33">
              <a:extLst>
                <a:ext uri="{FF2B5EF4-FFF2-40B4-BE49-F238E27FC236}">
                  <a16:creationId xmlns:a16="http://schemas.microsoft.com/office/drawing/2014/main" id="{37AC76D4-0CD6-1710-FCBB-7838EDB95D30}"/>
                </a:ext>
              </a:extLst>
            </p:cNvPr>
            <p:cNvCxnSpPr/>
            <p:nvPr/>
          </p:nvCxnSpPr>
          <p:spPr>
            <a:xfrm>
              <a:off x="9245046" y="5714051"/>
              <a:ext cx="298334"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5" name="直線コネクタ 34">
              <a:extLst>
                <a:ext uri="{FF2B5EF4-FFF2-40B4-BE49-F238E27FC236}">
                  <a16:creationId xmlns:a16="http://schemas.microsoft.com/office/drawing/2014/main" id="{2B2BCD6A-B07E-C063-B381-197405AB9ACD}"/>
                </a:ext>
              </a:extLst>
            </p:cNvPr>
            <p:cNvCxnSpPr/>
            <p:nvPr/>
          </p:nvCxnSpPr>
          <p:spPr>
            <a:xfrm>
              <a:off x="10347836" y="5532252"/>
              <a:ext cx="298334" cy="0"/>
            </a:xfrm>
            <a:prstGeom prst="line">
              <a:avLst/>
            </a:prstGeom>
            <a:ln w="9525"/>
          </p:spPr>
          <p:style>
            <a:lnRef idx="1">
              <a:schemeClr val="dk1"/>
            </a:lnRef>
            <a:fillRef idx="0">
              <a:schemeClr val="dk1"/>
            </a:fillRef>
            <a:effectRef idx="0">
              <a:schemeClr val="dk1"/>
            </a:effectRef>
            <a:fontRef idx="minor">
              <a:schemeClr val="tx1"/>
            </a:fontRef>
          </p:style>
        </p:cxnSp>
        <p:cxnSp>
          <p:nvCxnSpPr>
            <p:cNvPr id="36" name="直線コネクタ 35">
              <a:extLst>
                <a:ext uri="{FF2B5EF4-FFF2-40B4-BE49-F238E27FC236}">
                  <a16:creationId xmlns:a16="http://schemas.microsoft.com/office/drawing/2014/main" id="{6A18E988-9532-474A-B178-21938C8DBF27}"/>
                </a:ext>
              </a:extLst>
            </p:cNvPr>
            <p:cNvCxnSpPr/>
            <p:nvPr/>
          </p:nvCxnSpPr>
          <p:spPr>
            <a:xfrm>
              <a:off x="9742766" y="5840236"/>
              <a:ext cx="0" cy="308148"/>
            </a:xfrm>
            <a:prstGeom prst="line">
              <a:avLst/>
            </a:prstGeom>
            <a:ln w="9525"/>
          </p:spPr>
          <p:style>
            <a:lnRef idx="1">
              <a:schemeClr val="dk1"/>
            </a:lnRef>
            <a:fillRef idx="0">
              <a:schemeClr val="dk1"/>
            </a:fillRef>
            <a:effectRef idx="0">
              <a:schemeClr val="dk1"/>
            </a:effectRef>
            <a:fontRef idx="minor">
              <a:schemeClr val="tx1"/>
            </a:fontRef>
          </p:style>
        </p:cxnSp>
        <p:cxnSp>
          <p:nvCxnSpPr>
            <p:cNvPr id="37" name="直線コネクタ 36">
              <a:extLst>
                <a:ext uri="{FF2B5EF4-FFF2-40B4-BE49-F238E27FC236}">
                  <a16:creationId xmlns:a16="http://schemas.microsoft.com/office/drawing/2014/main" id="{0E145D13-3E3F-20F9-3E22-93E7FEBC7372}"/>
                </a:ext>
              </a:extLst>
            </p:cNvPr>
            <p:cNvCxnSpPr>
              <a:cxnSpLocks/>
            </p:cNvCxnSpPr>
            <p:nvPr/>
          </p:nvCxnSpPr>
          <p:spPr>
            <a:xfrm>
              <a:off x="9952316" y="5733023"/>
              <a:ext cx="0" cy="415361"/>
            </a:xfrm>
            <a:prstGeom prst="line">
              <a:avLst/>
            </a:prstGeom>
            <a:ln w="9525"/>
          </p:spPr>
          <p:style>
            <a:lnRef idx="1">
              <a:schemeClr val="dk1"/>
            </a:lnRef>
            <a:fillRef idx="0">
              <a:schemeClr val="dk1"/>
            </a:fillRef>
            <a:effectRef idx="0">
              <a:schemeClr val="dk1"/>
            </a:effectRef>
            <a:fontRef idx="minor">
              <a:schemeClr val="tx1"/>
            </a:fontRef>
          </p:style>
        </p:cxnSp>
      </p:grpSp>
      <p:sp>
        <p:nvSpPr>
          <p:cNvPr id="40" name="円/楕円 85">
            <a:extLst>
              <a:ext uri="{FF2B5EF4-FFF2-40B4-BE49-F238E27FC236}">
                <a16:creationId xmlns:a16="http://schemas.microsoft.com/office/drawing/2014/main" id="{52F41C6C-7F24-2CCE-C906-FA4974F0C64D}"/>
              </a:ext>
            </a:extLst>
          </p:cNvPr>
          <p:cNvSpPr/>
          <p:nvPr/>
        </p:nvSpPr>
        <p:spPr>
          <a:xfrm>
            <a:off x="2002028" y="3156141"/>
            <a:ext cx="298765" cy="29876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5" name="スライド番号プレースホルダー 4">
            <a:extLst>
              <a:ext uri="{FF2B5EF4-FFF2-40B4-BE49-F238E27FC236}">
                <a16:creationId xmlns:a16="http://schemas.microsoft.com/office/drawing/2014/main" id="{F84F14AA-E1EE-1D46-EDB9-44D5C3E76D06}"/>
              </a:ext>
            </a:extLst>
          </p:cNvPr>
          <p:cNvSpPr>
            <a:spLocks noGrp="1"/>
          </p:cNvSpPr>
          <p:nvPr>
            <p:ph type="sldNum" sz="quarter" idx="12"/>
          </p:nvPr>
        </p:nvSpPr>
        <p:spPr/>
        <p:txBody>
          <a:bodyPr/>
          <a:lstStyle/>
          <a:p>
            <a:fld id="{8B4C719E-7852-4BEC-83AA-157AE4C29AF4}" type="slidenum">
              <a:rPr kumimoji="1" lang="ja-JP" altLang="en-US" smtClean="0"/>
              <a:t>19</a:t>
            </a:fld>
            <a:endParaRPr kumimoji="1" lang="ja-JP" altLang="en-US" dirty="0"/>
          </a:p>
        </p:txBody>
      </p:sp>
      <p:cxnSp>
        <p:nvCxnSpPr>
          <p:cNvPr id="38" name="直線コネクタ 67">
            <a:extLst>
              <a:ext uri="{FF2B5EF4-FFF2-40B4-BE49-F238E27FC236}">
                <a16:creationId xmlns:a16="http://schemas.microsoft.com/office/drawing/2014/main" id="{AAA5DAF6-2CB5-18D9-0F21-628488A001F2}"/>
              </a:ext>
            </a:extLst>
          </p:cNvPr>
          <p:cNvCxnSpPr>
            <a:cxnSpLocks/>
          </p:cNvCxnSpPr>
          <p:nvPr/>
        </p:nvCxnSpPr>
        <p:spPr>
          <a:xfrm>
            <a:off x="1790617" y="2500642"/>
            <a:ext cx="357813" cy="655499"/>
          </a:xfrm>
          <a:prstGeom prst="straightConnector1">
            <a:avLst/>
          </a:prstGeom>
          <a:ln w="25400">
            <a:solidFill>
              <a:srgbClr val="FF0000"/>
            </a:solidFill>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0564530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4"/>
            </a:solidFill>
            <a:ln>
              <a:solidFill>
                <a:schemeClr val="accent4"/>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solidFill>
              <a:srgbClr val="FFC000"/>
            </a:solidFill>
            <a:ln>
              <a:solidFill>
                <a:srgbClr val="FFC000"/>
              </a:solidFill>
            </a:ln>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3" name="表 2"/>
          <p:cNvGraphicFramePr>
            <a:graphicFrameLocks noGrp="1"/>
          </p:cNvGraphicFramePr>
          <p:nvPr>
            <p:extLst>
              <p:ext uri="{D42A27DB-BD31-4B8C-83A1-F6EECF244321}">
                <p14:modId xmlns:p14="http://schemas.microsoft.com/office/powerpoint/2010/main" val="1893450573"/>
              </p:ext>
            </p:extLst>
          </p:nvPr>
        </p:nvGraphicFramePr>
        <p:xfrm>
          <a:off x="838200" y="1572717"/>
          <a:ext cx="10513541" cy="4070763"/>
        </p:xfrm>
        <a:graphic>
          <a:graphicData uri="http://schemas.openxmlformats.org/drawingml/2006/table">
            <a:tbl>
              <a:tblPr firstRow="1" bandRow="1">
                <a:tableStyleId>{00A15C55-8517-42AA-B614-E9B94910E393}</a:tableStyleId>
              </a:tblPr>
              <a:tblGrid>
                <a:gridCol w="2136112">
                  <a:extLst>
                    <a:ext uri="{9D8B030D-6E8A-4147-A177-3AD203B41FA5}">
                      <a16:colId xmlns:a16="http://schemas.microsoft.com/office/drawing/2014/main" val="20000"/>
                    </a:ext>
                  </a:extLst>
                </a:gridCol>
                <a:gridCol w="2610942">
                  <a:extLst>
                    <a:ext uri="{9D8B030D-6E8A-4147-A177-3AD203B41FA5}">
                      <a16:colId xmlns:a16="http://schemas.microsoft.com/office/drawing/2014/main" val="20001"/>
                    </a:ext>
                  </a:extLst>
                </a:gridCol>
                <a:gridCol w="1886465">
                  <a:extLst>
                    <a:ext uri="{9D8B030D-6E8A-4147-A177-3AD203B41FA5}">
                      <a16:colId xmlns:a16="http://schemas.microsoft.com/office/drawing/2014/main" val="20002"/>
                    </a:ext>
                  </a:extLst>
                </a:gridCol>
                <a:gridCol w="3880022">
                  <a:extLst>
                    <a:ext uri="{9D8B030D-6E8A-4147-A177-3AD203B41FA5}">
                      <a16:colId xmlns:a16="http://schemas.microsoft.com/office/drawing/2014/main" val="20003"/>
                    </a:ext>
                  </a:extLst>
                </a:gridCol>
              </a:tblGrid>
              <a:tr h="433819">
                <a:tc>
                  <a:txBody>
                    <a:bodyPr/>
                    <a:lstStyle/>
                    <a:p>
                      <a:pPr algn="ctr"/>
                      <a:r>
                        <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rPr>
                        <a:t>狙い</a:t>
                      </a:r>
                    </a:p>
                  </a:txBody>
                  <a:tcPr anchor="ctr"/>
                </a:tc>
                <a:tc>
                  <a:txBody>
                    <a:bodyPr/>
                    <a:lstStyle/>
                    <a:p>
                      <a:pPr algn="ctr"/>
                      <a:r>
                        <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rPr>
                        <a:t>推測</a:t>
                      </a:r>
                    </a:p>
                  </a:txBody>
                  <a:tcPr anchor="ctr"/>
                </a:tc>
                <a:tc>
                  <a:txBody>
                    <a:bodyPr/>
                    <a:lstStyle/>
                    <a:p>
                      <a:pPr algn="ctr"/>
                      <a:r>
                        <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rPr>
                        <a:t>確認</a:t>
                      </a:r>
                    </a:p>
                  </a:txBody>
                  <a:tcPr anchor="ctr"/>
                </a:tc>
                <a:tc>
                  <a:txBody>
                    <a:bodyPr/>
                    <a:lstStyle/>
                    <a:p>
                      <a:pPr algn="ctr"/>
                      <a:r>
                        <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rPr>
                        <a:t>まとめ</a:t>
                      </a:r>
                    </a:p>
                  </a:txBody>
                  <a:tcPr anchor="ctr"/>
                </a:tc>
                <a:extLst>
                  <a:ext uri="{0D108BD9-81ED-4DB2-BD59-A6C34878D82A}">
                    <a16:rowId xmlns:a16="http://schemas.microsoft.com/office/drawing/2014/main" val="10000"/>
                  </a:ext>
                </a:extLst>
              </a:tr>
              <a:tr h="1818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生活の中で利用されている電波について、その基本的な特徴を知る</a:t>
                      </a:r>
                    </a:p>
                  </a:txBody>
                  <a:tcPr anchor="ctr"/>
                </a:tc>
                <a:tc>
                  <a:txBody>
                    <a:bodyPr/>
                    <a:lstStyle/>
                    <a:p>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●身の回りにある電波を探してみよう</a:t>
                      </a:r>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●電波の種類を知る</a:t>
                      </a:r>
                    </a:p>
                    <a:p>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txBody>
                  <a:tcPr anchor="ctr"/>
                </a:tc>
                <a:tc>
                  <a:txBody>
                    <a:bodyPr/>
                    <a:lstStyle/>
                    <a:p>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rPr>
                        <a:t>5</a:t>
                      </a: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～８ページ）</a:t>
                      </a:r>
                    </a:p>
                  </a:txBody>
                  <a:tcPr anchor="ctr"/>
                </a:tc>
                <a:tc>
                  <a:txBody>
                    <a:bodyPr/>
                    <a:lstStyle/>
                    <a:p>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●電磁波を含む電波は、生活の中で多く使われており、利便性向上に欠かせないものになっていることを知る</a:t>
                      </a:r>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●電波が電磁波の一種であることを知り、電磁波の基本的な特徴などを知る</a:t>
                      </a:r>
                    </a:p>
                  </a:txBody>
                  <a:tcPr anchor="ctr"/>
                </a:tc>
                <a:extLst>
                  <a:ext uri="{0D108BD9-81ED-4DB2-BD59-A6C34878D82A}">
                    <a16:rowId xmlns:a16="http://schemas.microsoft.com/office/drawing/2014/main" val="10001"/>
                  </a:ext>
                </a:extLst>
              </a:tr>
              <a:tr h="1818472">
                <a:tc>
                  <a:txBody>
                    <a:bodyPr/>
                    <a:lstStyle/>
                    <a:p>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ラジオの電波について知る</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dirty="0">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1400" b="0" dirty="0">
                          <a:latin typeface="メイリオ" panose="020B0604030504040204" pitchFamily="50" charset="-128"/>
                          <a:ea typeface="メイリオ" panose="020B0604030504040204" pitchFamily="50" charset="-128"/>
                          <a:cs typeface="Meiryo UI" panose="020B0604030504040204" pitchFamily="50" charset="-128"/>
                        </a:rPr>
                        <a:t>FM</a:t>
                      </a:r>
                      <a:r>
                        <a:rPr kumimoji="1" lang="ja-JP" altLang="en-US" sz="1400" b="0" dirty="0">
                          <a:latin typeface="メイリオ" panose="020B0604030504040204" pitchFamily="50" charset="-128"/>
                          <a:ea typeface="メイリオ" panose="020B0604030504040204" pitchFamily="50" charset="-128"/>
                          <a:cs typeface="Meiryo UI" panose="020B0604030504040204" pitchFamily="50" charset="-128"/>
                        </a:rPr>
                        <a:t>と</a:t>
                      </a:r>
                      <a:r>
                        <a:rPr kumimoji="1" lang="en-US" altLang="ja-JP" sz="1400" b="0" dirty="0">
                          <a:latin typeface="メイリオ" panose="020B0604030504040204" pitchFamily="50" charset="-128"/>
                          <a:ea typeface="メイリオ" panose="020B0604030504040204" pitchFamily="50" charset="-128"/>
                          <a:cs typeface="Meiryo UI" panose="020B0604030504040204" pitchFamily="50" charset="-128"/>
                        </a:rPr>
                        <a:t>AM</a:t>
                      </a:r>
                      <a:r>
                        <a:rPr kumimoji="1" lang="ja-JP" altLang="en-US" sz="1400" b="0" dirty="0">
                          <a:latin typeface="メイリオ" panose="020B0604030504040204" pitchFamily="50" charset="-128"/>
                          <a:ea typeface="メイリオ" panose="020B0604030504040204" pitchFamily="50" charset="-128"/>
                          <a:cs typeface="Meiryo UI" panose="020B0604030504040204" pitchFamily="50" charset="-128"/>
                        </a:rPr>
                        <a:t>の違いを知る</a:t>
                      </a:r>
                      <a:endParaRPr kumimoji="1" lang="en-US" altLang="ja-JP" sz="1400" b="0" dirty="0">
                        <a:latin typeface="メイリオ" panose="020B0604030504040204" pitchFamily="50" charset="-128"/>
                        <a:ea typeface="メイリオ"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dirty="0">
                          <a:latin typeface="メイリオ" panose="020B0604030504040204" pitchFamily="50" charset="-128"/>
                          <a:ea typeface="メイリオ" panose="020B0604030504040204" pitchFamily="50" charset="-128"/>
                          <a:cs typeface="Meiryo UI" panose="020B0604030504040204" pitchFamily="50" charset="-128"/>
                        </a:rPr>
                        <a:t>●ワイド</a:t>
                      </a:r>
                      <a:r>
                        <a:rPr kumimoji="1" lang="en-US" altLang="ja-JP" sz="1400" b="0" dirty="0">
                          <a:latin typeface="メイリオ" panose="020B0604030504040204" pitchFamily="50" charset="-128"/>
                          <a:ea typeface="メイリオ" panose="020B0604030504040204" pitchFamily="50" charset="-128"/>
                          <a:cs typeface="Meiryo UI" panose="020B0604030504040204" pitchFamily="50" charset="-128"/>
                        </a:rPr>
                        <a:t>FM</a:t>
                      </a:r>
                      <a:r>
                        <a:rPr kumimoji="1" lang="ja-JP" altLang="en-US" sz="1400" b="0" dirty="0">
                          <a:latin typeface="メイリオ" panose="020B0604030504040204" pitchFamily="50" charset="-128"/>
                          <a:ea typeface="メイリオ" panose="020B0604030504040204" pitchFamily="50" charset="-128"/>
                          <a:cs typeface="Meiryo UI" panose="020B0604030504040204" pitchFamily="50" charset="-128"/>
                        </a:rPr>
                        <a:t>について知る</a:t>
                      </a:r>
                      <a:endParaRPr kumimoji="1" lang="en-US" altLang="ja-JP" sz="1400" b="0" dirty="0">
                        <a:latin typeface="メイリオ" panose="020B0604030504040204" pitchFamily="50" charset="-128"/>
                        <a:ea typeface="メイリオ" panose="020B0604030504040204" pitchFamily="50" charset="-128"/>
                        <a:cs typeface="Meiryo UI"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（９～</a:t>
                      </a:r>
                      <a:r>
                        <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rPr>
                        <a:t>11</a:t>
                      </a: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ページ）</a:t>
                      </a:r>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txBody>
                  <a:tcPr anchor="ctr"/>
                </a:tc>
                <a:tc>
                  <a:txBody>
                    <a:bodyPr/>
                    <a:lstStyle/>
                    <a:p>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rPr>
                        <a:t>AM</a:t>
                      </a: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放送と、</a:t>
                      </a:r>
                      <a:r>
                        <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rPr>
                        <a:t>FM</a:t>
                      </a: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放送の</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基礎的情報を知る。</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●ワイド</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FM</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について知る</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txBody>
                  <a:tcPr anchor="ctr"/>
                </a:tc>
                <a:extLst>
                  <a:ext uri="{0D108BD9-81ED-4DB2-BD59-A6C34878D82A}">
                    <a16:rowId xmlns:a16="http://schemas.microsoft.com/office/drawing/2014/main" val="10002"/>
                  </a:ext>
                </a:extLst>
              </a:tr>
            </a:tbl>
          </a:graphicData>
        </a:graphic>
      </p:graphicFrame>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10" name="右矢印 9"/>
          <p:cNvSpPr/>
          <p:nvPr/>
        </p:nvSpPr>
        <p:spPr>
          <a:xfrm rot="10800000">
            <a:off x="514864" y="5986847"/>
            <a:ext cx="329514" cy="255373"/>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p:nvSpPr>
        <p:spPr>
          <a:xfrm>
            <a:off x="838200" y="5946686"/>
            <a:ext cx="6336323" cy="335694"/>
          </a:xfrm>
          <a:prstGeom prst="rect">
            <a:avLst/>
          </a:prstGeom>
        </p:spPr>
        <p:txBody>
          <a:bodyPr wrap="square" rtlCol="0">
            <a:noAutofit/>
          </a:bodyPr>
          <a:lstStyle/>
          <a:p>
            <a:pPr marL="0" indent="0">
              <a:buFont typeface="Arial" panose="020B0604020202020204" pitchFamily="34" charset="0"/>
              <a:buNone/>
            </a:pPr>
            <a:r>
              <a:rPr kumimoji="1" lang="ja-JP" altLang="en-US" sz="900" dirty="0">
                <a:latin typeface="メイリオ" panose="020B0604030504040204" pitchFamily="50" charset="-128"/>
                <a:ea typeface="メイリオ" panose="020B0604030504040204" pitchFamily="50" charset="-128"/>
                <a:cs typeface="Meiryo UI" panose="020B0604030504040204" pitchFamily="50" charset="-128"/>
              </a:rPr>
              <a:t>授業等でこのパワーポイントを使用する際、このマークがあるページは先生のみでご利用いただいてもよいページです。</a:t>
            </a:r>
            <a:endParaRPr lang="en-US" altLang="ja-JP" sz="9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kumimoji="1" lang="ja-JP" altLang="en-US" sz="900" dirty="0">
                <a:latin typeface="メイリオ" panose="020B0604030504040204" pitchFamily="50" charset="-128"/>
                <a:ea typeface="メイリオ" panose="020B0604030504040204" pitchFamily="50" charset="-128"/>
                <a:cs typeface="Meiryo UI" panose="020B0604030504040204" pitchFamily="50" charset="-128"/>
              </a:rPr>
              <a:t>生徒へ表示しなくてもよい場合は。パワーポイントで非表示スライドに設定してください。</a:t>
            </a:r>
            <a:endParaRPr kumimoji="1" lang="en-US" altLang="ja-JP" sz="9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1" name="タイトル 20">
            <a:extLst>
              <a:ext uri="{FF2B5EF4-FFF2-40B4-BE49-F238E27FC236}">
                <a16:creationId xmlns:a16="http://schemas.microsoft.com/office/drawing/2014/main" id="{0662C317-904A-B749-FD83-67D4776B0907}"/>
              </a:ext>
            </a:extLst>
          </p:cNvPr>
          <p:cNvSpPr>
            <a:spLocks noGrp="1"/>
          </p:cNvSpPr>
          <p:nvPr>
            <p:ph type="title"/>
          </p:nvPr>
        </p:nvSpPr>
        <p:spPr/>
        <p:txBody>
          <a:bodyPr/>
          <a:lstStyle/>
          <a:p>
            <a:r>
              <a:rPr lang="ja-JP" altLang="en-US" dirty="0"/>
              <a:t>学習の狙い</a:t>
            </a:r>
          </a:p>
        </p:txBody>
      </p:sp>
      <p:sp>
        <p:nvSpPr>
          <p:cNvPr id="2" name="スライド番号プレースホルダー 1">
            <a:extLst>
              <a:ext uri="{FF2B5EF4-FFF2-40B4-BE49-F238E27FC236}">
                <a16:creationId xmlns:a16="http://schemas.microsoft.com/office/drawing/2014/main" id="{5B3F2E3A-C5A1-D976-7AF4-392C494550D3}"/>
              </a:ext>
            </a:extLst>
          </p:cNvPr>
          <p:cNvSpPr>
            <a:spLocks noGrp="1"/>
          </p:cNvSpPr>
          <p:nvPr>
            <p:ph type="sldNum" sz="quarter" idx="12"/>
          </p:nvPr>
        </p:nvSpPr>
        <p:spPr/>
        <p:txBody>
          <a:bodyPr/>
          <a:lstStyle/>
          <a:p>
            <a:fld id="{8B4C719E-7852-4BEC-83AA-157AE4C29AF4}" type="slidenum">
              <a:rPr kumimoji="1" lang="ja-JP" altLang="en-US" smtClean="0"/>
              <a:t>2</a:t>
            </a:fld>
            <a:endParaRPr kumimoji="1" lang="ja-JP" altLang="en-US" dirty="0"/>
          </a:p>
        </p:txBody>
      </p:sp>
    </p:spTree>
    <p:extLst>
      <p:ext uri="{BB962C8B-B14F-4D97-AF65-F5344CB8AC3E}">
        <p14:creationId xmlns:p14="http://schemas.microsoft.com/office/powerpoint/2010/main" val="33127813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図 38" descr="グラフィカル ユーザー インターフェイス&#10;&#10;自動的に生成された説明">
            <a:extLst>
              <a:ext uri="{FF2B5EF4-FFF2-40B4-BE49-F238E27FC236}">
                <a16:creationId xmlns:a16="http://schemas.microsoft.com/office/drawing/2014/main" id="{94F7A8C6-42E4-1A4D-86E0-F8BF4540A9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8430" y="2035200"/>
            <a:ext cx="6052100" cy="3851897"/>
          </a:xfrm>
          <a:prstGeom prst="rect">
            <a:avLst/>
          </a:prstGeom>
        </p:spPr>
      </p:pic>
      <p:sp>
        <p:nvSpPr>
          <p:cNvPr id="74" name="正方形/長方形 73"/>
          <p:cNvSpPr/>
          <p:nvPr/>
        </p:nvSpPr>
        <p:spPr>
          <a:xfrm>
            <a:off x="846761" y="1507367"/>
            <a:ext cx="3699795" cy="3851897"/>
          </a:xfrm>
          <a:prstGeom prst="rect">
            <a:avLst/>
          </a:prstGeom>
          <a:solidFill>
            <a:schemeClr val="bg1"/>
          </a:solid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3" name="図 2">
            <a:extLst>
              <a:ext uri="{FF2B5EF4-FFF2-40B4-BE49-F238E27FC236}">
                <a16:creationId xmlns:a16="http://schemas.microsoft.com/office/drawing/2014/main" id="{851C939C-1FD0-EC57-7923-DD92FCE6B216}"/>
              </a:ext>
            </a:extLst>
          </p:cNvPr>
          <p:cNvPicPr>
            <a:picLocks noChangeAspect="1"/>
          </p:cNvPicPr>
          <p:nvPr/>
        </p:nvPicPr>
        <p:blipFill>
          <a:blip r:embed="rId3"/>
          <a:stretch>
            <a:fillRect/>
          </a:stretch>
        </p:blipFill>
        <p:spPr>
          <a:xfrm>
            <a:off x="959318" y="2496930"/>
            <a:ext cx="2644654" cy="998120"/>
          </a:xfrm>
          <a:prstGeom prst="rect">
            <a:avLst/>
          </a:prstGeom>
        </p:spPr>
      </p:pic>
      <p:cxnSp>
        <p:nvCxnSpPr>
          <p:cNvPr id="87" name="直線コネクタ 86"/>
          <p:cNvCxnSpPr/>
          <p:nvPr/>
        </p:nvCxnSpPr>
        <p:spPr>
          <a:xfrm>
            <a:off x="8537418" y="1506046"/>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8537418" y="1506046"/>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メイリオ" panose="020B0604030504040204" pitchFamily="50" charset="-128"/>
                <a:ea typeface="メイリオ" panose="020B0604030504040204" pitchFamily="50" charset="-128"/>
              </a:rPr>
              <a:t>知っておこう</a:t>
            </a:r>
          </a:p>
        </p:txBody>
      </p:sp>
      <p:sp>
        <p:nvSpPr>
          <p:cNvPr id="72" name="正方形/長方形 71"/>
          <p:cNvSpPr/>
          <p:nvPr/>
        </p:nvSpPr>
        <p:spPr>
          <a:xfrm>
            <a:off x="5798186" y="5015393"/>
            <a:ext cx="569230" cy="801886"/>
          </a:xfrm>
          <a:prstGeom prst="rect">
            <a:avLst/>
          </a:prstGeom>
          <a:noFill/>
          <a:ln w="28575">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77" name="コンテンツ プレースホルダー 2"/>
          <p:cNvSpPr txBox="1">
            <a:spLocks/>
          </p:cNvSpPr>
          <p:nvPr/>
        </p:nvSpPr>
        <p:spPr>
          <a:xfrm>
            <a:off x="1284954" y="2049158"/>
            <a:ext cx="2034546" cy="254455"/>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取りつけ方向あり</a:t>
            </a:r>
          </a:p>
        </p:txBody>
      </p:sp>
      <p:cxnSp>
        <p:nvCxnSpPr>
          <p:cNvPr id="78" name="直線コネクタ 67"/>
          <p:cNvCxnSpPr>
            <a:cxnSpLocks/>
            <a:stCxn id="69" idx="3"/>
            <a:endCxn id="72" idx="1"/>
          </p:cNvCxnSpPr>
          <p:nvPr/>
        </p:nvCxnSpPr>
        <p:spPr>
          <a:xfrm>
            <a:off x="2714838" y="4767208"/>
            <a:ext cx="3083348" cy="649128"/>
          </a:xfrm>
          <a:prstGeom prst="straightConnector1">
            <a:avLst/>
          </a:prstGeom>
          <a:ln w="28575">
            <a:solidFill>
              <a:schemeClr val="accent6"/>
            </a:solidFill>
            <a:tailEnd type="none"/>
          </a:ln>
        </p:spPr>
        <p:style>
          <a:lnRef idx="1">
            <a:schemeClr val="accent2"/>
          </a:lnRef>
          <a:fillRef idx="0">
            <a:schemeClr val="accent2"/>
          </a:fillRef>
          <a:effectRef idx="0">
            <a:schemeClr val="accent2"/>
          </a:effectRef>
          <a:fontRef idx="minor">
            <a:schemeClr val="tx1"/>
          </a:fontRef>
        </p:style>
      </p:cxnSp>
      <p:sp>
        <p:nvSpPr>
          <p:cNvPr id="79" name="コンテンツ プレースホルダー 2"/>
          <p:cNvSpPr txBox="1">
            <a:spLocks/>
          </p:cNvSpPr>
          <p:nvPr/>
        </p:nvSpPr>
        <p:spPr>
          <a:xfrm>
            <a:off x="934933" y="3752490"/>
            <a:ext cx="684902" cy="1063539"/>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C2</a:t>
            </a:r>
            <a:br>
              <a:rPr lang="en-US" altLang="ja-JP" sz="1600" dirty="0">
                <a:latin typeface="メイリオ" panose="020B0604030504040204" pitchFamily="50" charset="-128"/>
                <a:ea typeface="メイリオ" panose="020B0604030504040204" pitchFamily="50" charset="-128"/>
                <a:cs typeface="Meiryo UI" panose="020B0604030504040204" pitchFamily="50" charset="-128"/>
              </a:rPr>
            </a:b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C3</a:t>
            </a:r>
            <a:br>
              <a:rPr lang="en-US" altLang="ja-JP" sz="1600" dirty="0">
                <a:latin typeface="メイリオ" panose="020B0604030504040204" pitchFamily="50" charset="-128"/>
                <a:ea typeface="メイリオ" panose="020B0604030504040204" pitchFamily="50" charset="-128"/>
                <a:cs typeface="Meiryo UI" panose="020B0604030504040204" pitchFamily="50" charset="-128"/>
              </a:rPr>
            </a:b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C4</a:t>
            </a:r>
            <a:br>
              <a:rPr lang="en-US" altLang="ja-JP" sz="1600" dirty="0">
                <a:latin typeface="メイリオ" panose="020B0604030504040204" pitchFamily="50" charset="-128"/>
                <a:ea typeface="メイリオ" panose="020B0604030504040204" pitchFamily="50" charset="-128"/>
                <a:cs typeface="Meiryo UI" panose="020B0604030504040204" pitchFamily="50" charset="-128"/>
              </a:rPr>
            </a:br>
            <a:br>
              <a:rPr lang="en-US" altLang="ja-JP" sz="1600" dirty="0">
                <a:latin typeface="メイリオ" panose="020B0604030504040204" pitchFamily="50" charset="-128"/>
                <a:ea typeface="メイリオ" panose="020B0604030504040204" pitchFamily="50" charset="-128"/>
                <a:cs typeface="Meiryo UI" panose="020B0604030504040204" pitchFamily="50" charset="-128"/>
              </a:rPr>
            </a:b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C5</a:t>
            </a:r>
          </a:p>
        </p:txBody>
      </p:sp>
      <p:pic>
        <p:nvPicPr>
          <p:cNvPr id="81" name="図 8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6776" y="1947891"/>
            <a:ext cx="173898" cy="383680"/>
          </a:xfrm>
          <a:prstGeom prst="rect">
            <a:avLst/>
          </a:prstGeom>
        </p:spPr>
      </p:pic>
      <p:sp>
        <p:nvSpPr>
          <p:cNvPr id="59" name="コンテンツ プレースホルダー 2"/>
          <p:cNvSpPr txBox="1">
            <a:spLocks/>
          </p:cNvSpPr>
          <p:nvPr/>
        </p:nvSpPr>
        <p:spPr>
          <a:xfrm>
            <a:off x="2396422" y="2369277"/>
            <a:ext cx="1560868" cy="2765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足の長い方が＋</a:t>
            </a:r>
          </a:p>
        </p:txBody>
      </p:sp>
      <p:sp>
        <p:nvSpPr>
          <p:cNvPr id="60" name="コンテンツ プレースホルダー 2"/>
          <p:cNvSpPr txBox="1">
            <a:spLocks/>
          </p:cNvSpPr>
          <p:nvPr/>
        </p:nvSpPr>
        <p:spPr>
          <a:xfrm>
            <a:off x="1709688" y="3175360"/>
            <a:ext cx="2771088" cy="56999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線の入っている方</a:t>
            </a:r>
            <a:br>
              <a:rPr lang="en-US" altLang="ja-JP" sz="1400" dirty="0">
                <a:latin typeface="メイリオ" panose="020B0604030504040204" pitchFamily="50" charset="-128"/>
                <a:ea typeface="メイリオ" panose="020B0604030504040204" pitchFamily="50" charset="-128"/>
                <a:cs typeface="Meiryo UI" panose="020B0604030504040204" pitchFamily="50" charset="-128"/>
              </a:rPr>
            </a:b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マイナスマークがある方）がー</a:t>
            </a:r>
          </a:p>
        </p:txBody>
      </p:sp>
      <p:sp>
        <p:nvSpPr>
          <p:cNvPr id="65" name="正方形/長方形 64"/>
          <p:cNvSpPr/>
          <p:nvPr/>
        </p:nvSpPr>
        <p:spPr>
          <a:xfrm>
            <a:off x="6097091" y="3858066"/>
            <a:ext cx="1128503" cy="760157"/>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6" name="正方形/長方形 65"/>
          <p:cNvSpPr/>
          <p:nvPr/>
        </p:nvSpPr>
        <p:spPr>
          <a:xfrm>
            <a:off x="6456071" y="5021579"/>
            <a:ext cx="555554" cy="795699"/>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9" name="正方形/長方形 68"/>
          <p:cNvSpPr/>
          <p:nvPr/>
        </p:nvSpPr>
        <p:spPr>
          <a:xfrm>
            <a:off x="934933" y="4618223"/>
            <a:ext cx="1779905" cy="297970"/>
          </a:xfrm>
          <a:prstGeom prst="rect">
            <a:avLst/>
          </a:prstGeom>
          <a:noFill/>
          <a:ln w="28575">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71" name="コンテンツ プレースホルダー 2"/>
          <p:cNvSpPr txBox="1">
            <a:spLocks/>
          </p:cNvSpPr>
          <p:nvPr/>
        </p:nvSpPr>
        <p:spPr>
          <a:xfrm>
            <a:off x="1755271" y="3984114"/>
            <a:ext cx="852152" cy="104612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100μF</a:t>
            </a:r>
            <a:br>
              <a:rPr lang="en-US" altLang="ja-JP" sz="1600" dirty="0">
                <a:latin typeface="メイリオ" panose="020B0604030504040204" pitchFamily="50" charset="-128"/>
                <a:ea typeface="メイリオ" panose="020B0604030504040204" pitchFamily="50" charset="-128"/>
                <a:cs typeface="Meiryo UI" panose="020B0604030504040204" pitchFamily="50" charset="-128"/>
              </a:rPr>
            </a:br>
            <a:br>
              <a:rPr lang="en-US" altLang="ja-JP" sz="1600" dirty="0">
                <a:latin typeface="メイリオ" panose="020B0604030504040204" pitchFamily="50" charset="-128"/>
                <a:ea typeface="メイリオ" panose="020B0604030504040204" pitchFamily="50" charset="-128"/>
                <a:cs typeface="Meiryo UI" panose="020B0604030504040204" pitchFamily="50" charset="-128"/>
              </a:rPr>
            </a:br>
            <a:br>
              <a:rPr lang="en-US" altLang="ja-JP" sz="1600" dirty="0">
                <a:latin typeface="メイリオ" panose="020B0604030504040204" pitchFamily="50" charset="-128"/>
                <a:ea typeface="メイリオ" panose="020B0604030504040204" pitchFamily="50" charset="-128"/>
                <a:cs typeface="Meiryo UI" panose="020B0604030504040204" pitchFamily="50" charset="-128"/>
              </a:rPr>
            </a:b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470μF</a:t>
            </a:r>
          </a:p>
        </p:txBody>
      </p:sp>
      <p:sp>
        <p:nvSpPr>
          <p:cNvPr id="73" name="正方形/長方形 72"/>
          <p:cNvSpPr/>
          <p:nvPr/>
        </p:nvSpPr>
        <p:spPr>
          <a:xfrm>
            <a:off x="934933" y="3748256"/>
            <a:ext cx="1779905" cy="704608"/>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75" name="右中かっこ 74"/>
          <p:cNvSpPr/>
          <p:nvPr/>
        </p:nvSpPr>
        <p:spPr>
          <a:xfrm>
            <a:off x="1453883" y="3826384"/>
            <a:ext cx="133012" cy="548353"/>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cxnSp>
        <p:nvCxnSpPr>
          <p:cNvPr id="85" name="直線コネクタ 67"/>
          <p:cNvCxnSpPr>
            <a:cxnSpLocks/>
            <a:stCxn id="73" idx="3"/>
            <a:endCxn id="66" idx="0"/>
          </p:cNvCxnSpPr>
          <p:nvPr/>
        </p:nvCxnSpPr>
        <p:spPr>
          <a:xfrm>
            <a:off x="2714838" y="4100560"/>
            <a:ext cx="4019010" cy="921019"/>
          </a:xfrm>
          <a:prstGeom prst="straightConnector1">
            <a:avLst/>
          </a:prstGeom>
          <a:ln w="28575">
            <a:solidFill>
              <a:schemeClr val="accent4"/>
            </a:solidFill>
            <a:tailEnd type="none"/>
          </a:ln>
        </p:spPr>
        <p:style>
          <a:lnRef idx="1">
            <a:schemeClr val="accent2"/>
          </a:lnRef>
          <a:fillRef idx="0">
            <a:schemeClr val="accent2"/>
          </a:fillRef>
          <a:effectRef idx="0">
            <a:schemeClr val="accent2"/>
          </a:effectRef>
          <a:fontRef idx="minor">
            <a:schemeClr val="tx1"/>
          </a:fontRef>
        </p:style>
      </p:cxnSp>
      <p:cxnSp>
        <p:nvCxnSpPr>
          <p:cNvPr id="89" name="直線コネクタ 67"/>
          <p:cNvCxnSpPr>
            <a:cxnSpLocks/>
            <a:stCxn id="73" idx="3"/>
            <a:endCxn id="65" idx="1"/>
          </p:cNvCxnSpPr>
          <p:nvPr/>
        </p:nvCxnSpPr>
        <p:spPr>
          <a:xfrm>
            <a:off x="2714838" y="4100560"/>
            <a:ext cx="3382253" cy="137585"/>
          </a:xfrm>
          <a:prstGeom prst="straightConnector1">
            <a:avLst/>
          </a:prstGeom>
          <a:ln w="28575">
            <a:solidFill>
              <a:schemeClr val="accent4"/>
            </a:solidFill>
            <a:tailEnd type="none"/>
          </a:ln>
        </p:spPr>
        <p:style>
          <a:lnRef idx="1">
            <a:schemeClr val="accent2"/>
          </a:lnRef>
          <a:fillRef idx="0">
            <a:schemeClr val="accent2"/>
          </a:fillRef>
          <a:effectRef idx="0">
            <a:schemeClr val="accent2"/>
          </a:effectRef>
          <a:fontRef idx="minor">
            <a:schemeClr val="tx1"/>
          </a:fontRef>
        </p:style>
      </p:cxnSp>
      <p:sp>
        <p:nvSpPr>
          <p:cNvPr id="4" name="タイトル 3">
            <a:extLst>
              <a:ext uri="{FF2B5EF4-FFF2-40B4-BE49-F238E27FC236}">
                <a16:creationId xmlns:a16="http://schemas.microsoft.com/office/drawing/2014/main" id="{425CDB11-776A-6059-C4C9-8B11D567F649}"/>
              </a:ext>
            </a:extLst>
          </p:cNvPr>
          <p:cNvSpPr>
            <a:spLocks noGrp="1"/>
          </p:cNvSpPr>
          <p:nvPr>
            <p:ph type="title"/>
          </p:nvPr>
        </p:nvSpPr>
        <p:spPr/>
        <p:txBody>
          <a:bodyPr/>
          <a:lstStyle/>
          <a:p>
            <a:r>
              <a:rPr lang="ja-JP" altLang="en-US" dirty="0"/>
              <a:t>はんだづけ</a:t>
            </a:r>
          </a:p>
        </p:txBody>
      </p:sp>
      <p:sp>
        <p:nvSpPr>
          <p:cNvPr id="5" name="テキスト プレースホルダー 4">
            <a:extLst>
              <a:ext uri="{FF2B5EF4-FFF2-40B4-BE49-F238E27FC236}">
                <a16:creationId xmlns:a16="http://schemas.microsoft.com/office/drawing/2014/main" id="{4AF1C52C-92C6-13C5-80E1-0BFFF8CC21B6}"/>
              </a:ext>
            </a:extLst>
          </p:cNvPr>
          <p:cNvSpPr>
            <a:spLocks noGrp="1"/>
          </p:cNvSpPr>
          <p:nvPr>
            <p:ph type="body" sz="quarter" idx="13"/>
          </p:nvPr>
        </p:nvSpPr>
        <p:spPr>
          <a:xfrm>
            <a:off x="934933" y="1618268"/>
            <a:ext cx="2549733" cy="271542"/>
          </a:xfrm>
        </p:spPr>
        <p:txBody>
          <a:bodyPr/>
          <a:lstStyle/>
          <a:p>
            <a:r>
              <a:rPr lang="ja-JP" altLang="en-US" dirty="0"/>
              <a:t>⑤ 電解コンデンサ</a:t>
            </a:r>
          </a:p>
        </p:txBody>
      </p:sp>
      <p:sp>
        <p:nvSpPr>
          <p:cNvPr id="34" name="コンテンツ プレースホルダー 2">
            <a:extLst>
              <a:ext uri="{FF2B5EF4-FFF2-40B4-BE49-F238E27FC236}">
                <a16:creationId xmlns:a16="http://schemas.microsoft.com/office/drawing/2014/main" id="{F1A83A51-9D86-1EDE-E773-9BB95C5F8B8B}"/>
              </a:ext>
            </a:extLst>
          </p:cNvPr>
          <p:cNvSpPr txBox="1">
            <a:spLocks/>
          </p:cNvSpPr>
          <p:nvPr/>
        </p:nvSpPr>
        <p:spPr>
          <a:xfrm>
            <a:off x="8618654" y="1979677"/>
            <a:ext cx="1801486"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メイリオ" panose="020B0604030504040204" pitchFamily="50" charset="-128"/>
                <a:ea typeface="メイリオ" panose="020B0604030504040204" pitchFamily="50" charset="-128"/>
                <a:cs typeface="Meiryo UI" panose="020B0604030504040204" pitchFamily="50" charset="-128"/>
              </a:rPr>
              <a:t>電解コンデンサ</a:t>
            </a:r>
            <a:endParaRPr lang="en-US" altLang="ja-JP" sz="1600" b="1"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5" name="コンテンツ プレースホルダー 2">
            <a:extLst>
              <a:ext uri="{FF2B5EF4-FFF2-40B4-BE49-F238E27FC236}">
                <a16:creationId xmlns:a16="http://schemas.microsoft.com/office/drawing/2014/main" id="{0349B687-4672-74AC-091E-BB1A6B94C73E}"/>
              </a:ext>
            </a:extLst>
          </p:cNvPr>
          <p:cNvSpPr txBox="1">
            <a:spLocks/>
          </p:cNvSpPr>
          <p:nvPr/>
        </p:nvSpPr>
        <p:spPr>
          <a:xfrm>
            <a:off x="8618655" y="2324220"/>
            <a:ext cx="2489947" cy="5931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セラミックコンデンサと同じように電気を貯めることができる部品。</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br>
              <a:rPr lang="en-US" altLang="ja-JP" sz="1200" dirty="0">
                <a:latin typeface="メイリオ" panose="020B0604030504040204" pitchFamily="50" charset="-128"/>
                <a:ea typeface="メイリオ" panose="020B0604030504040204" pitchFamily="50" charset="-128"/>
                <a:cs typeface="Meiryo UI" panose="020B0604030504040204" pitchFamily="50" charset="-128"/>
              </a:rPr>
            </a:b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電気をためる材料によって、セラミックコンデンサや電解コンデンサ、フィルムコンデンサなどのいろいろな種類があります。</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2" name="コンテンツ プレースホルダー 2">
            <a:extLst>
              <a:ext uri="{FF2B5EF4-FFF2-40B4-BE49-F238E27FC236}">
                <a16:creationId xmlns:a16="http://schemas.microsoft.com/office/drawing/2014/main" id="{8793633A-D3BA-02D1-FEB2-52665093F8B9}"/>
              </a:ext>
            </a:extLst>
          </p:cNvPr>
          <p:cNvSpPr txBox="1">
            <a:spLocks/>
          </p:cNvSpPr>
          <p:nvPr/>
        </p:nvSpPr>
        <p:spPr>
          <a:xfrm>
            <a:off x="8701717" y="3938533"/>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回路記号</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6" name="グループ化 5">
            <a:extLst>
              <a:ext uri="{FF2B5EF4-FFF2-40B4-BE49-F238E27FC236}">
                <a16:creationId xmlns:a16="http://schemas.microsoft.com/office/drawing/2014/main" id="{1572884E-53DD-0505-4F85-72F78B9BEBD5}"/>
              </a:ext>
            </a:extLst>
          </p:cNvPr>
          <p:cNvGrpSpPr/>
          <p:nvPr/>
        </p:nvGrpSpPr>
        <p:grpSpPr>
          <a:xfrm>
            <a:off x="9635298" y="3745359"/>
            <a:ext cx="526964" cy="372334"/>
            <a:chOff x="9635298" y="3745359"/>
            <a:chExt cx="526964" cy="372334"/>
          </a:xfrm>
        </p:grpSpPr>
        <p:grpSp>
          <p:nvGrpSpPr>
            <p:cNvPr id="36" name="グループ化 35">
              <a:extLst>
                <a:ext uri="{FF2B5EF4-FFF2-40B4-BE49-F238E27FC236}">
                  <a16:creationId xmlns:a16="http://schemas.microsoft.com/office/drawing/2014/main" id="{8CEB19B7-BC78-DE84-B1E2-A8372FDF8568}"/>
                </a:ext>
              </a:extLst>
            </p:cNvPr>
            <p:cNvGrpSpPr/>
            <p:nvPr/>
          </p:nvGrpSpPr>
          <p:grpSpPr>
            <a:xfrm>
              <a:off x="9788539" y="3920081"/>
              <a:ext cx="373723" cy="197612"/>
              <a:chOff x="3886774" y="4175435"/>
              <a:chExt cx="373723" cy="197612"/>
            </a:xfrm>
          </p:grpSpPr>
          <p:cxnSp>
            <p:nvCxnSpPr>
              <p:cNvPr id="37" name="直線コネクタ 36">
                <a:extLst>
                  <a:ext uri="{FF2B5EF4-FFF2-40B4-BE49-F238E27FC236}">
                    <a16:creationId xmlns:a16="http://schemas.microsoft.com/office/drawing/2014/main" id="{2FEA8232-3612-A3FA-04BE-85FB7FAD7E08}"/>
                  </a:ext>
                </a:extLst>
              </p:cNvPr>
              <p:cNvCxnSpPr/>
              <p:nvPr/>
            </p:nvCxnSpPr>
            <p:spPr>
              <a:xfrm>
                <a:off x="4032541" y="4175435"/>
                <a:ext cx="0" cy="1976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0AF3FB27-13A1-60BB-8822-D0096E29FB13}"/>
                  </a:ext>
                </a:extLst>
              </p:cNvPr>
              <p:cNvCxnSpPr/>
              <p:nvPr/>
            </p:nvCxnSpPr>
            <p:spPr>
              <a:xfrm>
                <a:off x="4102093" y="4175435"/>
                <a:ext cx="0" cy="1976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線コネクタ 39">
                <a:extLst>
                  <a:ext uri="{FF2B5EF4-FFF2-40B4-BE49-F238E27FC236}">
                    <a16:creationId xmlns:a16="http://schemas.microsoft.com/office/drawing/2014/main" id="{13231F84-90FD-FB14-72E9-A2D3D045998F}"/>
                  </a:ext>
                </a:extLst>
              </p:cNvPr>
              <p:cNvCxnSpPr/>
              <p:nvPr/>
            </p:nvCxnSpPr>
            <p:spPr>
              <a:xfrm flipH="1" flipV="1">
                <a:off x="3886774" y="4273358"/>
                <a:ext cx="149538" cy="1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線コネクタ 40">
                <a:extLst>
                  <a:ext uri="{FF2B5EF4-FFF2-40B4-BE49-F238E27FC236}">
                    <a16:creationId xmlns:a16="http://schemas.microsoft.com/office/drawing/2014/main" id="{718B6CBC-DB81-F550-F44D-564C816DD347}"/>
                  </a:ext>
                </a:extLst>
              </p:cNvPr>
              <p:cNvCxnSpPr/>
              <p:nvPr/>
            </p:nvCxnSpPr>
            <p:spPr>
              <a:xfrm flipH="1" flipV="1">
                <a:off x="4110959" y="4273358"/>
                <a:ext cx="149538" cy="1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テキスト ボックス 1">
              <a:extLst>
                <a:ext uri="{FF2B5EF4-FFF2-40B4-BE49-F238E27FC236}">
                  <a16:creationId xmlns:a16="http://schemas.microsoft.com/office/drawing/2014/main" id="{4C1E75AD-8F1D-7A22-3B08-F4620D3033CC}"/>
                </a:ext>
              </a:extLst>
            </p:cNvPr>
            <p:cNvSpPr txBox="1"/>
            <p:nvPr/>
          </p:nvSpPr>
          <p:spPr>
            <a:xfrm>
              <a:off x="9635298" y="3745359"/>
              <a:ext cx="368560" cy="304423"/>
            </a:xfrm>
            <a:prstGeom prst="rect">
              <a:avLst/>
            </a:prstGeom>
          </p:spPr>
          <p:txBody>
            <a:bodyPr wrap="none" rtlCol="0">
              <a:noAutofit/>
            </a:bodyPr>
            <a:lstStyle/>
            <a:p>
              <a:pPr marL="0" indent="0">
                <a:buFont typeface="Arial" panose="020B0604020202020204" pitchFamily="34" charset="0"/>
                <a:buNone/>
              </a:pP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a:t>
              </a:r>
            </a:p>
          </p:txBody>
        </p:sp>
      </p:grpSp>
      <p:sp>
        <p:nvSpPr>
          <p:cNvPr id="7" name="スライド番号プレースホルダー 6">
            <a:extLst>
              <a:ext uri="{FF2B5EF4-FFF2-40B4-BE49-F238E27FC236}">
                <a16:creationId xmlns:a16="http://schemas.microsoft.com/office/drawing/2014/main" id="{D81C710D-7A2E-10D3-CE15-DD2DD9A6BCF4}"/>
              </a:ext>
            </a:extLst>
          </p:cNvPr>
          <p:cNvSpPr>
            <a:spLocks noGrp="1"/>
          </p:cNvSpPr>
          <p:nvPr>
            <p:ph type="sldNum" sz="quarter" idx="12"/>
          </p:nvPr>
        </p:nvSpPr>
        <p:spPr/>
        <p:txBody>
          <a:bodyPr/>
          <a:lstStyle/>
          <a:p>
            <a:fld id="{8B4C719E-7852-4BEC-83AA-157AE4C29AF4}" type="slidenum">
              <a:rPr kumimoji="1" lang="ja-JP" altLang="en-US" smtClean="0"/>
              <a:t>20</a:t>
            </a:fld>
            <a:endParaRPr kumimoji="1" lang="ja-JP" altLang="en-US" dirty="0"/>
          </a:p>
        </p:txBody>
      </p:sp>
    </p:spTree>
    <p:extLst>
      <p:ext uri="{BB962C8B-B14F-4D97-AF65-F5344CB8AC3E}">
        <p14:creationId xmlns:p14="http://schemas.microsoft.com/office/powerpoint/2010/main" val="32616374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図 26" descr="グラフィカル ユーザー インターフェイス&#10;&#10;自動的に生成された説明">
            <a:extLst>
              <a:ext uri="{FF2B5EF4-FFF2-40B4-BE49-F238E27FC236}">
                <a16:creationId xmlns:a16="http://schemas.microsoft.com/office/drawing/2014/main" id="{EE79E354-CF6E-50F7-CF8B-89918D62F2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8430" y="2035200"/>
            <a:ext cx="6052100" cy="3851897"/>
          </a:xfrm>
          <a:prstGeom prst="rect">
            <a:avLst/>
          </a:prstGeom>
        </p:spPr>
      </p:pic>
      <p:sp>
        <p:nvSpPr>
          <p:cNvPr id="34" name="コンテンツ プレースホルダー 2"/>
          <p:cNvSpPr txBox="1">
            <a:spLocks/>
          </p:cNvSpPr>
          <p:nvPr/>
        </p:nvSpPr>
        <p:spPr>
          <a:xfrm>
            <a:off x="2801316" y="1662787"/>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取りつけ方向なし</a:t>
            </a:r>
          </a:p>
        </p:txBody>
      </p:sp>
      <p:cxnSp>
        <p:nvCxnSpPr>
          <p:cNvPr id="87" name="直線コネクタ 86"/>
          <p:cNvCxnSpPr/>
          <p:nvPr/>
        </p:nvCxnSpPr>
        <p:spPr>
          <a:xfrm>
            <a:off x="8537418" y="1503740"/>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8537418" y="1503740"/>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メイリオ" panose="020B0604030504040204" pitchFamily="50" charset="-128"/>
                <a:ea typeface="メイリオ" panose="020B0604030504040204" pitchFamily="50" charset="-128"/>
              </a:rPr>
              <a:t>知っておこう</a:t>
            </a:r>
          </a:p>
        </p:txBody>
      </p:sp>
      <p:sp>
        <p:nvSpPr>
          <p:cNvPr id="72" name="正方形/長方形 71"/>
          <p:cNvSpPr/>
          <p:nvPr/>
        </p:nvSpPr>
        <p:spPr>
          <a:xfrm>
            <a:off x="7422348" y="4614510"/>
            <a:ext cx="697083" cy="1070194"/>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74" name="正方形/長方形 73"/>
          <p:cNvSpPr/>
          <p:nvPr/>
        </p:nvSpPr>
        <p:spPr>
          <a:xfrm>
            <a:off x="799883" y="1473684"/>
            <a:ext cx="3341746" cy="3691473"/>
          </a:xfrm>
          <a:prstGeom prst="rect">
            <a:avLst/>
          </a:prstGeom>
          <a:solidFill>
            <a:schemeClr val="bg1"/>
          </a:solid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78" name="直線コネクタ 67"/>
          <p:cNvCxnSpPr>
            <a:cxnSpLocks/>
            <a:stCxn id="74" idx="3"/>
            <a:endCxn id="72" idx="1"/>
          </p:cNvCxnSpPr>
          <p:nvPr/>
        </p:nvCxnSpPr>
        <p:spPr>
          <a:xfrm>
            <a:off x="4141629" y="3319421"/>
            <a:ext cx="3280719" cy="1830186"/>
          </a:xfrm>
          <a:prstGeom prst="straightConnector1">
            <a:avLst/>
          </a:prstGeom>
          <a:ln w="28575">
            <a:solidFill>
              <a:schemeClr val="accent4"/>
            </a:solidFill>
            <a:tailEnd type="none"/>
          </a:ln>
        </p:spPr>
        <p:style>
          <a:lnRef idx="1">
            <a:schemeClr val="accent2"/>
          </a:lnRef>
          <a:fillRef idx="0">
            <a:schemeClr val="accent2"/>
          </a:fillRef>
          <a:effectRef idx="0">
            <a:schemeClr val="accent2"/>
          </a:effectRef>
          <a:fontRef idx="minor">
            <a:schemeClr val="tx1"/>
          </a:fontRef>
        </p:style>
      </p:cxnSp>
      <p:sp>
        <p:nvSpPr>
          <p:cNvPr id="111" name="コンテンツ プレースホルダー 2"/>
          <p:cNvSpPr txBox="1">
            <a:spLocks/>
          </p:cNvSpPr>
          <p:nvPr/>
        </p:nvSpPr>
        <p:spPr>
          <a:xfrm>
            <a:off x="993696" y="3014228"/>
            <a:ext cx="1030331" cy="25111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SWITCH</a:t>
            </a:r>
            <a:endParaRPr lang="ja-JP" altLang="en-US" sz="1600" dirty="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8740" y="1945689"/>
            <a:ext cx="1063416" cy="1069746"/>
          </a:xfrm>
          <a:prstGeom prst="rect">
            <a:avLst/>
          </a:prstGeom>
        </p:spPr>
      </p:pic>
      <p:grpSp>
        <p:nvGrpSpPr>
          <p:cNvPr id="17" name="グループ化 16"/>
          <p:cNvGrpSpPr/>
          <p:nvPr/>
        </p:nvGrpSpPr>
        <p:grpSpPr>
          <a:xfrm>
            <a:off x="9860657" y="3269547"/>
            <a:ext cx="837102" cy="340727"/>
            <a:chOff x="9270460" y="3897125"/>
            <a:chExt cx="837102" cy="340727"/>
          </a:xfrm>
        </p:grpSpPr>
        <p:sp>
          <p:nvSpPr>
            <p:cNvPr id="8" name="円/楕円 7"/>
            <p:cNvSpPr/>
            <p:nvPr/>
          </p:nvSpPr>
          <p:spPr>
            <a:xfrm>
              <a:off x="9270460" y="3951658"/>
              <a:ext cx="161954" cy="16195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59" name="円/楕円 58"/>
            <p:cNvSpPr/>
            <p:nvPr/>
          </p:nvSpPr>
          <p:spPr>
            <a:xfrm>
              <a:off x="9608034" y="3951658"/>
              <a:ext cx="161954" cy="16195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60" name="円/楕円 59"/>
            <p:cNvSpPr/>
            <p:nvPr/>
          </p:nvSpPr>
          <p:spPr>
            <a:xfrm>
              <a:off x="9945608" y="3951658"/>
              <a:ext cx="161954" cy="16195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cxnSp>
          <p:nvCxnSpPr>
            <p:cNvPr id="66" name="直線コネクタ 65"/>
            <p:cNvCxnSpPr/>
            <p:nvPr/>
          </p:nvCxnSpPr>
          <p:spPr>
            <a:xfrm>
              <a:off x="10026585" y="4113612"/>
              <a:ext cx="0" cy="1242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p:nvCxnSpPr>
          <p:spPr>
            <a:xfrm>
              <a:off x="9351437" y="3897125"/>
              <a:ext cx="3411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p:cNvCxnSpPr/>
            <p:nvPr/>
          </p:nvCxnSpPr>
          <p:spPr>
            <a:xfrm>
              <a:off x="9692793" y="4113612"/>
              <a:ext cx="0" cy="1242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線コネクタ 69"/>
            <p:cNvCxnSpPr/>
            <p:nvPr/>
          </p:nvCxnSpPr>
          <p:spPr>
            <a:xfrm>
              <a:off x="9351437" y="4113612"/>
              <a:ext cx="0" cy="1242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1" name="コンテンツ プレースホルダー 2"/>
          <p:cNvSpPr txBox="1">
            <a:spLocks/>
          </p:cNvSpPr>
          <p:nvPr/>
        </p:nvSpPr>
        <p:spPr>
          <a:xfrm>
            <a:off x="8734736" y="3319421"/>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回路記号</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73" name="コンテンツ プレースホルダー 2"/>
          <p:cNvSpPr txBox="1">
            <a:spLocks/>
          </p:cNvSpPr>
          <p:nvPr/>
        </p:nvSpPr>
        <p:spPr>
          <a:xfrm>
            <a:off x="8562632" y="1968263"/>
            <a:ext cx="1973173"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メイリオ" panose="020B0604030504040204" pitchFamily="50" charset="-128"/>
                <a:ea typeface="メイリオ" panose="020B0604030504040204" pitchFamily="50" charset="-128"/>
                <a:cs typeface="Meiryo UI" panose="020B0604030504040204" pitchFamily="50" charset="-128"/>
              </a:rPr>
              <a:t>スイッチ</a:t>
            </a:r>
            <a:endParaRPr lang="en-US" altLang="ja-JP" sz="1600" b="1"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75" name="コンテンツ プレースホルダー 2"/>
          <p:cNvSpPr txBox="1">
            <a:spLocks/>
          </p:cNvSpPr>
          <p:nvPr/>
        </p:nvSpPr>
        <p:spPr>
          <a:xfrm>
            <a:off x="8562633" y="2312806"/>
            <a:ext cx="2489947" cy="5931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電流、電圧や信号の流れを切り替えるための部品。</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ここでは電池の電源の</a:t>
            </a:r>
            <a:r>
              <a:rPr lang="en-US" altLang="ja-JP" sz="1200" dirty="0">
                <a:latin typeface="メイリオ" panose="020B0604030504040204" pitchFamily="50" charset="-128"/>
                <a:ea typeface="メイリオ" panose="020B0604030504040204" pitchFamily="50" charset="-128"/>
                <a:cs typeface="Meiryo UI" panose="020B0604030504040204" pitchFamily="50" charset="-128"/>
              </a:rPr>
              <a:t>ON/OFF</a:t>
            </a: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に使われています。</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 name="タイトル 3">
            <a:extLst>
              <a:ext uri="{FF2B5EF4-FFF2-40B4-BE49-F238E27FC236}">
                <a16:creationId xmlns:a16="http://schemas.microsoft.com/office/drawing/2014/main" id="{E6310ACD-1911-D6A4-E6E8-B67066680F4B}"/>
              </a:ext>
            </a:extLst>
          </p:cNvPr>
          <p:cNvSpPr>
            <a:spLocks noGrp="1"/>
          </p:cNvSpPr>
          <p:nvPr>
            <p:ph type="title"/>
          </p:nvPr>
        </p:nvSpPr>
        <p:spPr/>
        <p:txBody>
          <a:bodyPr/>
          <a:lstStyle/>
          <a:p>
            <a:r>
              <a:rPr lang="ja-JP" altLang="en-US" dirty="0"/>
              <a:t>はんだづけ</a:t>
            </a:r>
          </a:p>
        </p:txBody>
      </p:sp>
      <p:sp>
        <p:nvSpPr>
          <p:cNvPr id="14" name="テキスト プレースホルダー 13">
            <a:extLst>
              <a:ext uri="{FF2B5EF4-FFF2-40B4-BE49-F238E27FC236}">
                <a16:creationId xmlns:a16="http://schemas.microsoft.com/office/drawing/2014/main" id="{1157AC7A-FC4B-4414-D475-3AE63EE5AAC6}"/>
              </a:ext>
            </a:extLst>
          </p:cNvPr>
          <p:cNvSpPr>
            <a:spLocks noGrp="1"/>
          </p:cNvSpPr>
          <p:nvPr>
            <p:ph type="body" sz="quarter" idx="13"/>
          </p:nvPr>
        </p:nvSpPr>
        <p:spPr/>
        <p:txBody>
          <a:bodyPr/>
          <a:lstStyle/>
          <a:p>
            <a:r>
              <a:rPr lang="ja-JP" altLang="en-US" dirty="0"/>
              <a:t>⑥ スイッチ</a:t>
            </a:r>
          </a:p>
        </p:txBody>
      </p:sp>
      <p:sp>
        <p:nvSpPr>
          <p:cNvPr id="37" name="コンテンツ プレースホルダー 2">
            <a:extLst>
              <a:ext uri="{FF2B5EF4-FFF2-40B4-BE49-F238E27FC236}">
                <a16:creationId xmlns:a16="http://schemas.microsoft.com/office/drawing/2014/main" id="{761504E0-361F-AEF9-3402-390D7CB7D200}"/>
              </a:ext>
            </a:extLst>
          </p:cNvPr>
          <p:cNvSpPr txBox="1">
            <a:spLocks/>
          </p:cNvSpPr>
          <p:nvPr/>
        </p:nvSpPr>
        <p:spPr>
          <a:xfrm>
            <a:off x="1253112" y="3829634"/>
            <a:ext cx="2332672" cy="27141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はんだブリッジ</a:t>
            </a:r>
            <a:br>
              <a:rPr lang="en-US" altLang="ja-JP" sz="1400" dirty="0">
                <a:latin typeface="メイリオ" panose="020B0604030504040204" pitchFamily="50" charset="-128"/>
                <a:ea typeface="メイリオ" panose="020B0604030504040204" pitchFamily="50" charset="-128"/>
                <a:cs typeface="Meiryo UI" panose="020B0604030504040204" pitchFamily="50" charset="-128"/>
              </a:rPr>
            </a:b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に注意。</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38" name="図 37">
            <a:extLst>
              <a:ext uri="{FF2B5EF4-FFF2-40B4-BE49-F238E27FC236}">
                <a16:creationId xmlns:a16="http://schemas.microsoft.com/office/drawing/2014/main" id="{9E310F27-0110-4750-9970-57B1E620874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7616" y="3773931"/>
            <a:ext cx="219581" cy="484473"/>
          </a:xfrm>
          <a:prstGeom prst="rect">
            <a:avLst/>
          </a:prstGeom>
        </p:spPr>
      </p:pic>
      <p:pic>
        <p:nvPicPr>
          <p:cNvPr id="5" name="図 4">
            <a:extLst>
              <a:ext uri="{FF2B5EF4-FFF2-40B4-BE49-F238E27FC236}">
                <a16:creationId xmlns:a16="http://schemas.microsoft.com/office/drawing/2014/main" id="{A6C264C5-C633-8001-E964-018A84714F28}"/>
              </a:ext>
            </a:extLst>
          </p:cNvPr>
          <p:cNvPicPr>
            <a:picLocks noChangeAspect="1"/>
          </p:cNvPicPr>
          <p:nvPr/>
        </p:nvPicPr>
        <p:blipFill>
          <a:blip r:embed="rId5"/>
          <a:stretch>
            <a:fillRect/>
          </a:stretch>
        </p:blipFill>
        <p:spPr>
          <a:xfrm rot="5400000">
            <a:off x="2606769" y="3742971"/>
            <a:ext cx="1639966" cy="1012024"/>
          </a:xfrm>
          <a:prstGeom prst="rect">
            <a:avLst/>
          </a:prstGeom>
          <a:ln>
            <a:noFill/>
          </a:ln>
          <a:effectLst>
            <a:softEdge rad="112500"/>
          </a:effectLst>
        </p:spPr>
      </p:pic>
      <p:sp>
        <p:nvSpPr>
          <p:cNvPr id="89" name="正方形/長方形 88"/>
          <p:cNvSpPr/>
          <p:nvPr/>
        </p:nvSpPr>
        <p:spPr>
          <a:xfrm>
            <a:off x="3207496" y="3763764"/>
            <a:ext cx="438511" cy="978939"/>
          </a:xfrm>
          <a:prstGeom prst="rect">
            <a:avLst/>
          </a:pr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0" name="直線コネクタ 67"/>
          <p:cNvCxnSpPr>
            <a:cxnSpLocks/>
            <a:stCxn id="89" idx="1"/>
            <a:endCxn id="37" idx="2"/>
          </p:cNvCxnSpPr>
          <p:nvPr/>
        </p:nvCxnSpPr>
        <p:spPr>
          <a:xfrm flipH="1" flipV="1">
            <a:off x="2419448" y="4101050"/>
            <a:ext cx="788048" cy="152184"/>
          </a:xfrm>
          <a:prstGeom prst="straightConnector1">
            <a:avLst/>
          </a:prstGeom>
          <a:ln w="25400">
            <a:solidFill>
              <a:srgbClr val="C00000"/>
            </a:solidFill>
            <a:tailEnd type="none"/>
          </a:ln>
        </p:spPr>
        <p:style>
          <a:lnRef idx="1">
            <a:schemeClr val="accent2"/>
          </a:lnRef>
          <a:fillRef idx="0">
            <a:schemeClr val="accent2"/>
          </a:fillRef>
          <a:effectRef idx="0">
            <a:schemeClr val="accent2"/>
          </a:effectRef>
          <a:fontRef idx="minor">
            <a:schemeClr val="tx1"/>
          </a:fontRef>
        </p:style>
      </p:cxnSp>
      <p:sp>
        <p:nvSpPr>
          <p:cNvPr id="2" name="スライド番号プレースホルダー 1">
            <a:extLst>
              <a:ext uri="{FF2B5EF4-FFF2-40B4-BE49-F238E27FC236}">
                <a16:creationId xmlns:a16="http://schemas.microsoft.com/office/drawing/2014/main" id="{5A4F2FA2-0AFE-BC22-9918-7345AAA39811}"/>
              </a:ext>
            </a:extLst>
          </p:cNvPr>
          <p:cNvSpPr>
            <a:spLocks noGrp="1"/>
          </p:cNvSpPr>
          <p:nvPr>
            <p:ph type="sldNum" sz="quarter" idx="12"/>
          </p:nvPr>
        </p:nvSpPr>
        <p:spPr/>
        <p:txBody>
          <a:bodyPr/>
          <a:lstStyle/>
          <a:p>
            <a:fld id="{8B4C719E-7852-4BEC-83AA-157AE4C29AF4}" type="slidenum">
              <a:rPr kumimoji="1" lang="ja-JP" altLang="en-US" smtClean="0"/>
              <a:t>21</a:t>
            </a:fld>
            <a:endParaRPr kumimoji="1" lang="ja-JP" altLang="en-US" dirty="0"/>
          </a:p>
        </p:txBody>
      </p:sp>
    </p:spTree>
    <p:extLst>
      <p:ext uri="{BB962C8B-B14F-4D97-AF65-F5344CB8AC3E}">
        <p14:creationId xmlns:p14="http://schemas.microsoft.com/office/powerpoint/2010/main" val="3070673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正方形/長方形 73"/>
          <p:cNvSpPr/>
          <p:nvPr/>
        </p:nvSpPr>
        <p:spPr>
          <a:xfrm>
            <a:off x="837988" y="1503741"/>
            <a:ext cx="3341746" cy="3735992"/>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11" name="コンテンツ プレースホルダー 2"/>
          <p:cNvSpPr txBox="1">
            <a:spLocks/>
          </p:cNvSpPr>
          <p:nvPr/>
        </p:nvSpPr>
        <p:spPr>
          <a:xfrm>
            <a:off x="934933" y="4456641"/>
            <a:ext cx="684902" cy="25111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CN1</a:t>
            </a:r>
          </a:p>
          <a:p>
            <a:pPr marL="0" indent="0">
              <a:buFont typeface="Arial" panose="020B0604020202020204" pitchFamily="34" charset="0"/>
              <a:buNone/>
            </a:pPr>
            <a:r>
              <a:rPr lang="en-US" altLang="ja-JP" sz="1600" dirty="0">
                <a:latin typeface="メイリオ" panose="020B0604030504040204" pitchFamily="50" charset="-128"/>
                <a:ea typeface="メイリオ" panose="020B0604030504040204" pitchFamily="50" charset="-128"/>
                <a:cs typeface="Meiryo UI" panose="020B0604030504040204" pitchFamily="50" charset="-128"/>
              </a:rPr>
              <a:t>CN2</a:t>
            </a:r>
            <a:endParaRPr lang="ja-JP" altLang="en-US" sz="16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 name="タイトル 3">
            <a:extLst>
              <a:ext uri="{FF2B5EF4-FFF2-40B4-BE49-F238E27FC236}">
                <a16:creationId xmlns:a16="http://schemas.microsoft.com/office/drawing/2014/main" id="{E6310ACD-1911-D6A4-E6E8-B67066680F4B}"/>
              </a:ext>
            </a:extLst>
          </p:cNvPr>
          <p:cNvSpPr>
            <a:spLocks noGrp="1"/>
          </p:cNvSpPr>
          <p:nvPr>
            <p:ph type="title"/>
          </p:nvPr>
        </p:nvSpPr>
        <p:spPr/>
        <p:txBody>
          <a:bodyPr/>
          <a:lstStyle/>
          <a:p>
            <a:r>
              <a:rPr lang="ja-JP" altLang="en-US" dirty="0"/>
              <a:t>はんだづけ</a:t>
            </a:r>
          </a:p>
        </p:txBody>
      </p:sp>
      <p:sp>
        <p:nvSpPr>
          <p:cNvPr id="2" name="テキスト プレースホルダー 1">
            <a:extLst>
              <a:ext uri="{FF2B5EF4-FFF2-40B4-BE49-F238E27FC236}">
                <a16:creationId xmlns:a16="http://schemas.microsoft.com/office/drawing/2014/main" id="{0927417E-F351-0EF4-A69B-5E629D376CB0}"/>
              </a:ext>
            </a:extLst>
          </p:cNvPr>
          <p:cNvSpPr>
            <a:spLocks noGrp="1"/>
          </p:cNvSpPr>
          <p:nvPr>
            <p:ph type="body" sz="quarter" idx="13"/>
          </p:nvPr>
        </p:nvSpPr>
        <p:spPr>
          <a:xfrm>
            <a:off x="934933" y="1618268"/>
            <a:ext cx="2549733" cy="271542"/>
          </a:xfrm>
        </p:spPr>
        <p:txBody>
          <a:bodyPr/>
          <a:lstStyle/>
          <a:p>
            <a:r>
              <a:rPr lang="ja-JP" altLang="en-US" dirty="0"/>
              <a:t>⑦ コネクター</a:t>
            </a:r>
          </a:p>
        </p:txBody>
      </p:sp>
      <p:grpSp>
        <p:nvGrpSpPr>
          <p:cNvPr id="27" name="グループ化 26">
            <a:extLst>
              <a:ext uri="{FF2B5EF4-FFF2-40B4-BE49-F238E27FC236}">
                <a16:creationId xmlns:a16="http://schemas.microsoft.com/office/drawing/2014/main" id="{AD28EC41-CD14-D1F6-E120-538139EAE985}"/>
              </a:ext>
            </a:extLst>
          </p:cNvPr>
          <p:cNvGrpSpPr/>
          <p:nvPr/>
        </p:nvGrpSpPr>
        <p:grpSpPr>
          <a:xfrm>
            <a:off x="1264043" y="1975392"/>
            <a:ext cx="2713873" cy="430763"/>
            <a:chOff x="1245282" y="4257480"/>
            <a:chExt cx="2211258" cy="430763"/>
          </a:xfrm>
        </p:grpSpPr>
        <p:sp>
          <p:nvSpPr>
            <p:cNvPr id="28" name="正方形/長方形 27">
              <a:extLst>
                <a:ext uri="{FF2B5EF4-FFF2-40B4-BE49-F238E27FC236}">
                  <a16:creationId xmlns:a16="http://schemas.microsoft.com/office/drawing/2014/main" id="{CF1A5D06-07AD-A3D7-D547-8775F0466BCB}"/>
                </a:ext>
              </a:extLst>
            </p:cNvPr>
            <p:cNvSpPr/>
            <p:nvPr/>
          </p:nvSpPr>
          <p:spPr>
            <a:xfrm>
              <a:off x="1245282" y="4257480"/>
              <a:ext cx="2211258" cy="43076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29" name="コンテンツ プレースホルダー 2">
              <a:extLst>
                <a:ext uri="{FF2B5EF4-FFF2-40B4-BE49-F238E27FC236}">
                  <a16:creationId xmlns:a16="http://schemas.microsoft.com/office/drawing/2014/main" id="{6E5BE28D-4601-20D6-9384-A805645A3FCB}"/>
                </a:ext>
              </a:extLst>
            </p:cNvPr>
            <p:cNvSpPr txBox="1">
              <a:spLocks/>
            </p:cNvSpPr>
            <p:nvPr/>
          </p:nvSpPr>
          <p:spPr>
            <a:xfrm>
              <a:off x="1436813" y="4342243"/>
              <a:ext cx="1900705"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目印の向きをチェック！</a:t>
              </a:r>
            </a:p>
          </p:txBody>
        </p:sp>
      </p:grpSp>
      <p:pic>
        <p:nvPicPr>
          <p:cNvPr id="3" name="図 2" descr="グラフィカル ユーザー インターフェイス, アプリケーション&#10;&#10;自動的に生成された説明">
            <a:extLst>
              <a:ext uri="{FF2B5EF4-FFF2-40B4-BE49-F238E27FC236}">
                <a16:creationId xmlns:a16="http://schemas.microsoft.com/office/drawing/2014/main" id="{EBED469E-EF49-7F72-A8B5-7604004D3E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54806" y="1968263"/>
            <a:ext cx="6080999" cy="3866472"/>
          </a:xfrm>
          <a:prstGeom prst="rect">
            <a:avLst/>
          </a:prstGeom>
        </p:spPr>
      </p:pic>
      <p:grpSp>
        <p:nvGrpSpPr>
          <p:cNvPr id="35" name="グループ化 34">
            <a:extLst>
              <a:ext uri="{FF2B5EF4-FFF2-40B4-BE49-F238E27FC236}">
                <a16:creationId xmlns:a16="http://schemas.microsoft.com/office/drawing/2014/main" id="{60FE4861-903C-BB07-05C6-6A5CEF4DF93C}"/>
              </a:ext>
            </a:extLst>
          </p:cNvPr>
          <p:cNvGrpSpPr/>
          <p:nvPr/>
        </p:nvGrpSpPr>
        <p:grpSpPr>
          <a:xfrm>
            <a:off x="1277670" y="2475145"/>
            <a:ext cx="2713873" cy="430763"/>
            <a:chOff x="1245282" y="4257480"/>
            <a:chExt cx="2211258" cy="430763"/>
          </a:xfrm>
        </p:grpSpPr>
        <p:sp>
          <p:nvSpPr>
            <p:cNvPr id="36" name="正方形/長方形 35">
              <a:extLst>
                <a:ext uri="{FF2B5EF4-FFF2-40B4-BE49-F238E27FC236}">
                  <a16:creationId xmlns:a16="http://schemas.microsoft.com/office/drawing/2014/main" id="{86C131F1-8DD9-3BA9-9EA5-72E86DD429D9}"/>
                </a:ext>
              </a:extLst>
            </p:cNvPr>
            <p:cNvSpPr/>
            <p:nvPr/>
          </p:nvSpPr>
          <p:spPr>
            <a:xfrm>
              <a:off x="1245282" y="4257480"/>
              <a:ext cx="2211258" cy="43076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37" name="コンテンツ プレースホルダー 2">
              <a:extLst>
                <a:ext uri="{FF2B5EF4-FFF2-40B4-BE49-F238E27FC236}">
                  <a16:creationId xmlns:a16="http://schemas.microsoft.com/office/drawing/2014/main" id="{66111FD7-D51C-4B60-489A-F004225E6C38}"/>
                </a:ext>
              </a:extLst>
            </p:cNvPr>
            <p:cNvSpPr txBox="1">
              <a:spLocks/>
            </p:cNvSpPr>
            <p:nvPr/>
          </p:nvSpPr>
          <p:spPr>
            <a:xfrm>
              <a:off x="1436813" y="4342243"/>
              <a:ext cx="1900705"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基板ウラ面に取り付け！</a:t>
              </a:r>
            </a:p>
          </p:txBody>
        </p:sp>
      </p:grpSp>
      <p:pic>
        <p:nvPicPr>
          <p:cNvPr id="38" name="図 37">
            <a:extLst>
              <a:ext uri="{FF2B5EF4-FFF2-40B4-BE49-F238E27FC236}">
                <a16:creationId xmlns:a16="http://schemas.microsoft.com/office/drawing/2014/main" id="{6C05253D-19EE-321A-DAC9-1772AB63C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4683" y="1952828"/>
            <a:ext cx="173898" cy="383680"/>
          </a:xfrm>
          <a:prstGeom prst="rect">
            <a:avLst/>
          </a:prstGeom>
        </p:spPr>
      </p:pic>
      <p:pic>
        <p:nvPicPr>
          <p:cNvPr id="39" name="図 38">
            <a:extLst>
              <a:ext uri="{FF2B5EF4-FFF2-40B4-BE49-F238E27FC236}">
                <a16:creationId xmlns:a16="http://schemas.microsoft.com/office/drawing/2014/main" id="{9C162B38-0B7F-6749-4773-1D277DEE95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4683" y="2477671"/>
            <a:ext cx="173898" cy="383680"/>
          </a:xfrm>
          <a:prstGeom prst="rect">
            <a:avLst/>
          </a:prstGeom>
        </p:spPr>
      </p:pic>
      <p:sp>
        <p:nvSpPr>
          <p:cNvPr id="40" name="正方形/長方形 39">
            <a:extLst>
              <a:ext uri="{FF2B5EF4-FFF2-40B4-BE49-F238E27FC236}">
                <a16:creationId xmlns:a16="http://schemas.microsoft.com/office/drawing/2014/main" id="{06813A10-98C6-E276-ADFB-1BDBD8A86E58}"/>
              </a:ext>
            </a:extLst>
          </p:cNvPr>
          <p:cNvSpPr/>
          <p:nvPr/>
        </p:nvSpPr>
        <p:spPr>
          <a:xfrm>
            <a:off x="5001660" y="2734450"/>
            <a:ext cx="2467768" cy="751584"/>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41" name="直線コネクタ 67">
            <a:extLst>
              <a:ext uri="{FF2B5EF4-FFF2-40B4-BE49-F238E27FC236}">
                <a16:creationId xmlns:a16="http://schemas.microsoft.com/office/drawing/2014/main" id="{E05932BE-804A-13CE-6E9C-F2CA7641441C}"/>
              </a:ext>
            </a:extLst>
          </p:cNvPr>
          <p:cNvCxnSpPr>
            <a:cxnSpLocks/>
            <a:stCxn id="74" idx="3"/>
            <a:endCxn id="40" idx="1"/>
          </p:cNvCxnSpPr>
          <p:nvPr/>
        </p:nvCxnSpPr>
        <p:spPr>
          <a:xfrm flipV="1">
            <a:off x="4179734" y="3110242"/>
            <a:ext cx="821926" cy="261495"/>
          </a:xfrm>
          <a:prstGeom prst="straightConnector1">
            <a:avLst/>
          </a:prstGeom>
          <a:ln w="28575">
            <a:solidFill>
              <a:schemeClr val="accent4"/>
            </a:solidFill>
            <a:tailEnd type="none"/>
          </a:ln>
        </p:spPr>
        <p:style>
          <a:lnRef idx="1">
            <a:schemeClr val="accent2"/>
          </a:lnRef>
          <a:fillRef idx="0">
            <a:schemeClr val="accent2"/>
          </a:fillRef>
          <a:effectRef idx="0">
            <a:schemeClr val="accent2"/>
          </a:effectRef>
          <a:fontRef idx="minor">
            <a:schemeClr val="tx1"/>
          </a:fontRef>
        </p:style>
      </p:cxnSp>
      <p:sp>
        <p:nvSpPr>
          <p:cNvPr id="45" name="円/楕円 85">
            <a:extLst>
              <a:ext uri="{FF2B5EF4-FFF2-40B4-BE49-F238E27FC236}">
                <a16:creationId xmlns:a16="http://schemas.microsoft.com/office/drawing/2014/main" id="{76AD8631-6350-221F-CB1B-5C3B6F243C45}"/>
              </a:ext>
            </a:extLst>
          </p:cNvPr>
          <p:cNvSpPr/>
          <p:nvPr/>
        </p:nvSpPr>
        <p:spPr>
          <a:xfrm>
            <a:off x="5059533" y="2960859"/>
            <a:ext cx="298765" cy="29876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cxnSp>
        <p:nvCxnSpPr>
          <p:cNvPr id="46" name="直線コネクタ 67">
            <a:extLst>
              <a:ext uri="{FF2B5EF4-FFF2-40B4-BE49-F238E27FC236}">
                <a16:creationId xmlns:a16="http://schemas.microsoft.com/office/drawing/2014/main" id="{A685A3F0-D515-5C13-87D7-020A54A09BE3}"/>
              </a:ext>
            </a:extLst>
          </p:cNvPr>
          <p:cNvCxnSpPr>
            <a:cxnSpLocks/>
            <a:stCxn id="28" idx="3"/>
            <a:endCxn id="45" idx="1"/>
          </p:cNvCxnSpPr>
          <p:nvPr/>
        </p:nvCxnSpPr>
        <p:spPr>
          <a:xfrm>
            <a:off x="3977916" y="2190774"/>
            <a:ext cx="1125370" cy="813838"/>
          </a:xfrm>
          <a:prstGeom prst="straightConnector1">
            <a:avLst/>
          </a:prstGeom>
          <a:ln w="25400">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48" name="直線コネクタ 67">
            <a:extLst>
              <a:ext uri="{FF2B5EF4-FFF2-40B4-BE49-F238E27FC236}">
                <a16:creationId xmlns:a16="http://schemas.microsoft.com/office/drawing/2014/main" id="{9895A48E-126D-B8B4-7FFD-E915EBBAA82E}"/>
              </a:ext>
            </a:extLst>
          </p:cNvPr>
          <p:cNvCxnSpPr>
            <a:cxnSpLocks/>
            <a:stCxn id="28" idx="3"/>
            <a:endCxn id="51" idx="1"/>
          </p:cNvCxnSpPr>
          <p:nvPr/>
        </p:nvCxnSpPr>
        <p:spPr>
          <a:xfrm>
            <a:off x="3977916" y="2190774"/>
            <a:ext cx="2736806" cy="799686"/>
          </a:xfrm>
          <a:prstGeom prst="straightConnector1">
            <a:avLst/>
          </a:prstGeom>
          <a:ln w="25400">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51" name="円/楕円 85">
            <a:extLst>
              <a:ext uri="{FF2B5EF4-FFF2-40B4-BE49-F238E27FC236}">
                <a16:creationId xmlns:a16="http://schemas.microsoft.com/office/drawing/2014/main" id="{B57C2A9C-B0F4-74D7-8EA6-F571AF501635}"/>
              </a:ext>
            </a:extLst>
          </p:cNvPr>
          <p:cNvSpPr/>
          <p:nvPr/>
        </p:nvSpPr>
        <p:spPr>
          <a:xfrm>
            <a:off x="6670969" y="2946707"/>
            <a:ext cx="298765" cy="29876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pic>
        <p:nvPicPr>
          <p:cNvPr id="6" name="図 5">
            <a:extLst>
              <a:ext uri="{FF2B5EF4-FFF2-40B4-BE49-F238E27FC236}">
                <a16:creationId xmlns:a16="http://schemas.microsoft.com/office/drawing/2014/main" id="{7EBDB0F4-B88A-3081-96B2-1B084A6BE1FC}"/>
              </a:ext>
            </a:extLst>
          </p:cNvPr>
          <p:cNvPicPr>
            <a:picLocks noChangeAspect="1"/>
          </p:cNvPicPr>
          <p:nvPr/>
        </p:nvPicPr>
        <p:blipFill>
          <a:blip r:embed="rId4"/>
          <a:stretch>
            <a:fillRect/>
          </a:stretch>
        </p:blipFill>
        <p:spPr>
          <a:xfrm flipH="1">
            <a:off x="2064733" y="3085798"/>
            <a:ext cx="1319407" cy="1353826"/>
          </a:xfrm>
          <a:prstGeom prst="rect">
            <a:avLst/>
          </a:prstGeom>
        </p:spPr>
      </p:pic>
      <p:cxnSp>
        <p:nvCxnSpPr>
          <p:cNvPr id="42" name="直線コネクタ 67">
            <a:extLst>
              <a:ext uri="{FF2B5EF4-FFF2-40B4-BE49-F238E27FC236}">
                <a16:creationId xmlns:a16="http://schemas.microsoft.com/office/drawing/2014/main" id="{3481A0CC-F7EC-1720-4869-BF65F3A8285A}"/>
              </a:ext>
            </a:extLst>
          </p:cNvPr>
          <p:cNvCxnSpPr>
            <a:cxnSpLocks/>
            <a:endCxn id="43" idx="3"/>
          </p:cNvCxnSpPr>
          <p:nvPr/>
        </p:nvCxnSpPr>
        <p:spPr>
          <a:xfrm flipV="1">
            <a:off x="1789661" y="3688528"/>
            <a:ext cx="457207" cy="263565"/>
          </a:xfrm>
          <a:prstGeom prst="straightConnector1">
            <a:avLst/>
          </a:prstGeom>
          <a:ln w="25400">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43" name="円/楕円 85">
            <a:extLst>
              <a:ext uri="{FF2B5EF4-FFF2-40B4-BE49-F238E27FC236}">
                <a16:creationId xmlns:a16="http://schemas.microsoft.com/office/drawing/2014/main" id="{D3CB2DAA-90BA-08CD-AC3D-46E883B77610}"/>
              </a:ext>
            </a:extLst>
          </p:cNvPr>
          <p:cNvSpPr/>
          <p:nvPr/>
        </p:nvSpPr>
        <p:spPr>
          <a:xfrm rot="1709994">
            <a:off x="2165340" y="3518657"/>
            <a:ext cx="758023" cy="36727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44" name="コンテンツ プレースホルダー 2">
            <a:extLst>
              <a:ext uri="{FF2B5EF4-FFF2-40B4-BE49-F238E27FC236}">
                <a16:creationId xmlns:a16="http://schemas.microsoft.com/office/drawing/2014/main" id="{AB6456B2-6262-E1FF-B9DF-743BB7115D68}"/>
              </a:ext>
            </a:extLst>
          </p:cNvPr>
          <p:cNvSpPr txBox="1">
            <a:spLocks/>
          </p:cNvSpPr>
          <p:nvPr/>
        </p:nvSpPr>
        <p:spPr>
          <a:xfrm>
            <a:off x="1242295" y="3871093"/>
            <a:ext cx="684902" cy="25111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目印</a:t>
            </a:r>
          </a:p>
        </p:txBody>
      </p:sp>
      <p:sp>
        <p:nvSpPr>
          <p:cNvPr id="5" name="スライド番号プレースホルダー 4">
            <a:extLst>
              <a:ext uri="{FF2B5EF4-FFF2-40B4-BE49-F238E27FC236}">
                <a16:creationId xmlns:a16="http://schemas.microsoft.com/office/drawing/2014/main" id="{AA230754-0C24-764C-F694-5AD1FF58A82D}"/>
              </a:ext>
            </a:extLst>
          </p:cNvPr>
          <p:cNvSpPr>
            <a:spLocks noGrp="1"/>
          </p:cNvSpPr>
          <p:nvPr>
            <p:ph type="sldNum" sz="quarter" idx="12"/>
          </p:nvPr>
        </p:nvSpPr>
        <p:spPr/>
        <p:txBody>
          <a:bodyPr/>
          <a:lstStyle/>
          <a:p>
            <a:fld id="{8B4C719E-7852-4BEC-83AA-157AE4C29AF4}" type="slidenum">
              <a:rPr kumimoji="1" lang="ja-JP" altLang="en-US" smtClean="0"/>
              <a:t>22</a:t>
            </a:fld>
            <a:endParaRPr kumimoji="1" lang="ja-JP" altLang="en-US" dirty="0"/>
          </a:p>
        </p:txBody>
      </p:sp>
    </p:spTree>
    <p:extLst>
      <p:ext uri="{BB962C8B-B14F-4D97-AF65-F5344CB8AC3E}">
        <p14:creationId xmlns:p14="http://schemas.microsoft.com/office/powerpoint/2010/main" val="19153674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ダイアグラム&#10;&#10;自動的に生成された説明">
            <a:extLst>
              <a:ext uri="{FF2B5EF4-FFF2-40B4-BE49-F238E27FC236}">
                <a16:creationId xmlns:a16="http://schemas.microsoft.com/office/drawing/2014/main" id="{9A2B23EA-4709-2B6F-A0CC-E3A2F648EF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1487" y="1902636"/>
            <a:ext cx="4022509" cy="4421216"/>
          </a:xfrm>
          <a:prstGeom prst="rect">
            <a:avLst/>
          </a:prstGeom>
        </p:spPr>
      </p:pic>
      <p:sp>
        <p:nvSpPr>
          <p:cNvPr id="29" name="フリーフォーム: 図形 28">
            <a:extLst>
              <a:ext uri="{FF2B5EF4-FFF2-40B4-BE49-F238E27FC236}">
                <a16:creationId xmlns:a16="http://schemas.microsoft.com/office/drawing/2014/main" id="{3E9C8D1C-2EEE-E4D1-CAA9-F908D70FC91F}"/>
              </a:ext>
            </a:extLst>
          </p:cNvPr>
          <p:cNvSpPr/>
          <p:nvPr/>
        </p:nvSpPr>
        <p:spPr>
          <a:xfrm rot="4065848">
            <a:off x="1357426" y="1209473"/>
            <a:ext cx="3721469" cy="5360215"/>
          </a:xfrm>
          <a:custGeom>
            <a:avLst/>
            <a:gdLst>
              <a:gd name="connsiteX0" fmla="*/ 1261380 w 3721469"/>
              <a:gd name="connsiteY0" fmla="*/ 0 h 5360215"/>
              <a:gd name="connsiteX1" fmla="*/ 1500969 w 3721469"/>
              <a:gd name="connsiteY1" fmla="*/ 2216191 h 5360215"/>
              <a:gd name="connsiteX2" fmla="*/ 3611230 w 3721469"/>
              <a:gd name="connsiteY2" fmla="*/ 3078913 h 5360215"/>
              <a:gd name="connsiteX3" fmla="*/ 3708239 w 3721469"/>
              <a:gd name="connsiteY3" fmla="*/ 3310095 h 5360215"/>
              <a:gd name="connsiteX4" fmla="*/ 2915171 w 3721469"/>
              <a:gd name="connsiteY4" fmla="*/ 5249976 h 5360215"/>
              <a:gd name="connsiteX5" fmla="*/ 2683990 w 3721469"/>
              <a:gd name="connsiteY5" fmla="*/ 5346986 h 5360215"/>
              <a:gd name="connsiteX6" fmla="*/ 110239 w 3721469"/>
              <a:gd name="connsiteY6" fmla="*/ 4294777 h 5360215"/>
              <a:gd name="connsiteX7" fmla="*/ 13229 w 3721469"/>
              <a:gd name="connsiteY7" fmla="*/ 4063596 h 5360215"/>
              <a:gd name="connsiteX8" fmla="*/ 806297 w 3721469"/>
              <a:gd name="connsiteY8" fmla="*/ 2123715 h 5360215"/>
              <a:gd name="connsiteX9" fmla="*/ 1037479 w 3721469"/>
              <a:gd name="connsiteY9" fmla="*/ 2026705 h 5360215"/>
              <a:gd name="connsiteX10" fmla="*/ 1261380 w 3721469"/>
              <a:gd name="connsiteY10" fmla="*/ 2118241 h 5360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1469" h="5360215">
                <a:moveTo>
                  <a:pt x="1261380" y="0"/>
                </a:moveTo>
                <a:lnTo>
                  <a:pt x="1500969" y="2216191"/>
                </a:lnTo>
                <a:lnTo>
                  <a:pt x="3611230" y="3078913"/>
                </a:lnTo>
                <a:cubicBezTo>
                  <a:pt x="3701857" y="3115964"/>
                  <a:pt x="3745290" y="3219468"/>
                  <a:pt x="3708239" y="3310095"/>
                </a:cubicBezTo>
                <a:lnTo>
                  <a:pt x="2915171" y="5249976"/>
                </a:lnTo>
                <a:cubicBezTo>
                  <a:pt x="2878121" y="5340603"/>
                  <a:pt x="2774617" y="5384036"/>
                  <a:pt x="2683990" y="5346986"/>
                </a:cubicBezTo>
                <a:lnTo>
                  <a:pt x="110239" y="4294777"/>
                </a:lnTo>
                <a:cubicBezTo>
                  <a:pt x="19612" y="4257727"/>
                  <a:pt x="-23821" y="4154223"/>
                  <a:pt x="13229" y="4063596"/>
                </a:cubicBezTo>
                <a:lnTo>
                  <a:pt x="806297" y="2123715"/>
                </a:lnTo>
                <a:cubicBezTo>
                  <a:pt x="843348" y="2033088"/>
                  <a:pt x="946852" y="1989655"/>
                  <a:pt x="1037479" y="2026705"/>
                </a:cubicBezTo>
                <a:lnTo>
                  <a:pt x="1261380" y="2118241"/>
                </a:ln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dirty="0"/>
          </a:p>
        </p:txBody>
      </p:sp>
      <p:sp>
        <p:nvSpPr>
          <p:cNvPr id="25" name="正方形/長方形 24"/>
          <p:cNvSpPr/>
          <p:nvPr/>
        </p:nvSpPr>
        <p:spPr>
          <a:xfrm>
            <a:off x="850048" y="1494502"/>
            <a:ext cx="7488914" cy="4852647"/>
          </a:xfrm>
          <a:prstGeom prst="rect">
            <a:avLst/>
          </a:prstGeom>
          <a:noFill/>
          <a:ln w="25400">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67" name="直線コネクタ 66"/>
          <p:cNvCxnSpPr>
            <a:cxnSpLocks/>
          </p:cNvCxnSpPr>
          <p:nvPr/>
        </p:nvCxnSpPr>
        <p:spPr>
          <a:xfrm>
            <a:off x="8537418" y="1484738"/>
            <a:ext cx="0" cy="4862411"/>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69" name="正方形/長方形 68"/>
          <p:cNvSpPr/>
          <p:nvPr/>
        </p:nvSpPr>
        <p:spPr>
          <a:xfrm>
            <a:off x="8559358" y="1484738"/>
            <a:ext cx="2816381" cy="373895"/>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dirty="0">
                <a:latin typeface="メイリオ" panose="020B0604030504040204" pitchFamily="50" charset="-128"/>
                <a:ea typeface="メイリオ" panose="020B0604030504040204" pitchFamily="50" charset="-128"/>
              </a:rPr>
              <a:t>知っておこう</a:t>
            </a:r>
          </a:p>
        </p:txBody>
      </p:sp>
      <p:sp>
        <p:nvSpPr>
          <p:cNvPr id="73" name="コンテンツ プレースホルダー 2"/>
          <p:cNvSpPr txBox="1">
            <a:spLocks/>
          </p:cNvSpPr>
          <p:nvPr/>
        </p:nvSpPr>
        <p:spPr>
          <a:xfrm>
            <a:off x="8618654" y="1951851"/>
            <a:ext cx="1417715"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メイリオ" panose="020B0604030504040204" pitchFamily="50" charset="-128"/>
                <a:ea typeface="メイリオ" panose="020B0604030504040204" pitchFamily="50" charset="-128"/>
                <a:cs typeface="Meiryo UI" panose="020B0604030504040204" pitchFamily="50" charset="-128"/>
              </a:rPr>
              <a:t>スピーカ</a:t>
            </a:r>
            <a:endParaRPr lang="en-US" altLang="ja-JP" sz="1600" b="1"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74" name="コンテンツ プレースホルダー 2"/>
          <p:cNvSpPr txBox="1">
            <a:spLocks/>
          </p:cNvSpPr>
          <p:nvPr/>
        </p:nvSpPr>
        <p:spPr>
          <a:xfrm>
            <a:off x="8640568" y="2327560"/>
            <a:ext cx="2653962" cy="35006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電気のエネルギーを音エネルギーに変換します。</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76" name="グループ化 75"/>
          <p:cNvGrpSpPr/>
          <p:nvPr/>
        </p:nvGrpSpPr>
        <p:grpSpPr>
          <a:xfrm rot="5400000">
            <a:off x="10209823" y="3040143"/>
            <a:ext cx="560937" cy="409529"/>
            <a:chOff x="8609936" y="2716625"/>
            <a:chExt cx="560937" cy="409529"/>
          </a:xfrm>
        </p:grpSpPr>
        <p:sp>
          <p:nvSpPr>
            <p:cNvPr id="77" name="フローチャート: 手作業 86"/>
            <p:cNvSpPr/>
            <p:nvPr/>
          </p:nvSpPr>
          <p:spPr>
            <a:xfrm>
              <a:off x="8609936" y="2716625"/>
              <a:ext cx="560937" cy="14429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1513"/>
                <a:gd name="connsiteY0" fmla="*/ 0 h 10000"/>
                <a:gd name="connsiteX1" fmla="*/ 11513 w 11513"/>
                <a:gd name="connsiteY1" fmla="*/ 0 h 10000"/>
                <a:gd name="connsiteX2" fmla="*/ 8000 w 11513"/>
                <a:gd name="connsiteY2" fmla="*/ 10000 h 10000"/>
                <a:gd name="connsiteX3" fmla="*/ 2000 w 11513"/>
                <a:gd name="connsiteY3" fmla="*/ 10000 h 10000"/>
                <a:gd name="connsiteX4" fmla="*/ 0 w 11513"/>
                <a:gd name="connsiteY4" fmla="*/ 0 h 10000"/>
                <a:gd name="connsiteX0" fmla="*/ 0 w 13153"/>
                <a:gd name="connsiteY0" fmla="*/ 0 h 10000"/>
                <a:gd name="connsiteX1" fmla="*/ 13153 w 13153"/>
                <a:gd name="connsiteY1" fmla="*/ 0 h 10000"/>
                <a:gd name="connsiteX2" fmla="*/ 9640 w 13153"/>
                <a:gd name="connsiteY2" fmla="*/ 10000 h 10000"/>
                <a:gd name="connsiteX3" fmla="*/ 3640 w 13153"/>
                <a:gd name="connsiteY3" fmla="*/ 10000 h 10000"/>
                <a:gd name="connsiteX4" fmla="*/ 0 w 13153"/>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53" h="10000">
                  <a:moveTo>
                    <a:pt x="0" y="0"/>
                  </a:moveTo>
                  <a:lnTo>
                    <a:pt x="13153" y="0"/>
                  </a:lnTo>
                  <a:lnTo>
                    <a:pt x="9640" y="10000"/>
                  </a:lnTo>
                  <a:lnTo>
                    <a:pt x="3640" y="10000"/>
                  </a:lnTo>
                  <a:lnTo>
                    <a:pt x="0" y="0"/>
                  </a:lnTo>
                  <a:close/>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79" name="フローチャート: 処理 78"/>
            <p:cNvSpPr/>
            <p:nvPr/>
          </p:nvSpPr>
          <p:spPr>
            <a:xfrm>
              <a:off x="8769644" y="2860925"/>
              <a:ext cx="256022" cy="177373"/>
            </a:xfrm>
            <a:prstGeom prst="flowChartProcess">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cxnSp>
          <p:nvCxnSpPr>
            <p:cNvPr id="80" name="直線コネクタ 79"/>
            <p:cNvCxnSpPr/>
            <p:nvPr/>
          </p:nvCxnSpPr>
          <p:spPr>
            <a:xfrm>
              <a:off x="8843751" y="3038298"/>
              <a:ext cx="0" cy="87856"/>
            </a:xfrm>
            <a:prstGeom prst="line">
              <a:avLst/>
            </a:prstGeom>
            <a:ln w="12700"/>
          </p:spPr>
          <p:style>
            <a:lnRef idx="1">
              <a:schemeClr val="dk1"/>
            </a:lnRef>
            <a:fillRef idx="0">
              <a:schemeClr val="dk1"/>
            </a:fillRef>
            <a:effectRef idx="0">
              <a:schemeClr val="dk1"/>
            </a:effectRef>
            <a:fontRef idx="minor">
              <a:schemeClr val="tx1"/>
            </a:fontRef>
          </p:style>
        </p:cxnSp>
        <p:cxnSp>
          <p:nvCxnSpPr>
            <p:cNvPr id="81" name="直線コネクタ 80"/>
            <p:cNvCxnSpPr/>
            <p:nvPr/>
          </p:nvCxnSpPr>
          <p:spPr>
            <a:xfrm>
              <a:off x="8960981" y="3038298"/>
              <a:ext cx="0" cy="87856"/>
            </a:xfrm>
            <a:prstGeom prst="line">
              <a:avLst/>
            </a:prstGeom>
            <a:ln w="12700"/>
          </p:spPr>
          <p:style>
            <a:lnRef idx="1">
              <a:schemeClr val="dk1"/>
            </a:lnRef>
            <a:fillRef idx="0">
              <a:schemeClr val="dk1"/>
            </a:fillRef>
            <a:effectRef idx="0">
              <a:schemeClr val="dk1"/>
            </a:effectRef>
            <a:fontRef idx="minor">
              <a:schemeClr val="tx1"/>
            </a:fontRef>
          </p:style>
        </p:cxnSp>
      </p:grpSp>
      <p:sp>
        <p:nvSpPr>
          <p:cNvPr id="82" name="コンテンツ プレースホルダー 2"/>
          <p:cNvSpPr txBox="1">
            <a:spLocks/>
          </p:cNvSpPr>
          <p:nvPr/>
        </p:nvSpPr>
        <p:spPr>
          <a:xfrm>
            <a:off x="8887886" y="3124418"/>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回路記号</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 name="タイトル 2">
            <a:extLst>
              <a:ext uri="{FF2B5EF4-FFF2-40B4-BE49-F238E27FC236}">
                <a16:creationId xmlns:a16="http://schemas.microsoft.com/office/drawing/2014/main" id="{30F0F7D4-9FF0-DB9C-4CF3-5C4BEB661EDA}"/>
              </a:ext>
            </a:extLst>
          </p:cNvPr>
          <p:cNvSpPr>
            <a:spLocks noGrp="1"/>
          </p:cNvSpPr>
          <p:nvPr>
            <p:ph type="title"/>
          </p:nvPr>
        </p:nvSpPr>
        <p:spPr/>
        <p:txBody>
          <a:bodyPr/>
          <a:lstStyle/>
          <a:p>
            <a:r>
              <a:rPr lang="ja-JP" altLang="en-US" dirty="0"/>
              <a:t>組み立て</a:t>
            </a:r>
          </a:p>
        </p:txBody>
      </p:sp>
      <p:sp>
        <p:nvSpPr>
          <p:cNvPr id="16" name="テキスト プレースホルダー 15">
            <a:extLst>
              <a:ext uri="{FF2B5EF4-FFF2-40B4-BE49-F238E27FC236}">
                <a16:creationId xmlns:a16="http://schemas.microsoft.com/office/drawing/2014/main" id="{3E1DE95F-FAD0-CFD8-D758-8C9BEA6E1968}"/>
              </a:ext>
            </a:extLst>
          </p:cNvPr>
          <p:cNvSpPr>
            <a:spLocks noGrp="1"/>
          </p:cNvSpPr>
          <p:nvPr>
            <p:ph type="body" sz="quarter" idx="13"/>
          </p:nvPr>
        </p:nvSpPr>
        <p:spPr/>
        <p:txBody>
          <a:bodyPr/>
          <a:lstStyle/>
          <a:p>
            <a:r>
              <a:rPr lang="ja-JP" altLang="en-US" dirty="0"/>
              <a:t>⑧ スピーカの取り付け</a:t>
            </a:r>
          </a:p>
        </p:txBody>
      </p:sp>
      <p:pic>
        <p:nvPicPr>
          <p:cNvPr id="9" name="図 8">
            <a:extLst>
              <a:ext uri="{FF2B5EF4-FFF2-40B4-BE49-F238E27FC236}">
                <a16:creationId xmlns:a16="http://schemas.microsoft.com/office/drawing/2014/main" id="{E094FA90-BFF6-217A-C8A5-B89AAA6C0302}"/>
              </a:ext>
            </a:extLst>
          </p:cNvPr>
          <p:cNvPicPr>
            <a:picLocks noChangeAspect="1"/>
          </p:cNvPicPr>
          <p:nvPr/>
        </p:nvPicPr>
        <p:blipFill>
          <a:blip r:embed="rId3"/>
          <a:stretch>
            <a:fillRect/>
          </a:stretch>
        </p:blipFill>
        <p:spPr>
          <a:xfrm>
            <a:off x="1209903" y="3567973"/>
            <a:ext cx="2239196" cy="2185498"/>
          </a:xfrm>
          <a:prstGeom prst="rect">
            <a:avLst/>
          </a:prstGeom>
        </p:spPr>
      </p:pic>
      <p:sp>
        <p:nvSpPr>
          <p:cNvPr id="14" name="テキスト ボックス 13">
            <a:extLst>
              <a:ext uri="{FF2B5EF4-FFF2-40B4-BE49-F238E27FC236}">
                <a16:creationId xmlns:a16="http://schemas.microsoft.com/office/drawing/2014/main" id="{7A7242A1-4952-0614-4D8C-6862E6311FE2}"/>
              </a:ext>
            </a:extLst>
          </p:cNvPr>
          <p:cNvSpPr txBox="1"/>
          <p:nvPr/>
        </p:nvSpPr>
        <p:spPr>
          <a:xfrm>
            <a:off x="1185932" y="2905613"/>
            <a:ext cx="2238181" cy="616852"/>
          </a:xfrm>
          <a:prstGeom prst="rect">
            <a:avLst/>
          </a:prstGeom>
        </p:spPr>
        <p:txBody>
          <a:bodyPr wrap="square" rtlCol="0">
            <a:noAutofit/>
          </a:bodyPr>
          <a:lstStyle/>
          <a:p>
            <a:r>
              <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rPr>
              <a:t>端子が図の位置にくるように取りつけます。</a:t>
            </a:r>
          </a:p>
          <a:p>
            <a:pPr marL="0" indent="0">
              <a:buFont typeface="Arial" panose="020B0604020202020204" pitchFamily="34" charset="0"/>
              <a:buNone/>
            </a:pPr>
            <a:endPar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0" name="テキスト ボックス 29">
            <a:extLst>
              <a:ext uri="{FF2B5EF4-FFF2-40B4-BE49-F238E27FC236}">
                <a16:creationId xmlns:a16="http://schemas.microsoft.com/office/drawing/2014/main" id="{D7B7860A-4965-9C4F-4B02-D79E9CF0F001}"/>
              </a:ext>
            </a:extLst>
          </p:cNvPr>
          <p:cNvSpPr txBox="1"/>
          <p:nvPr/>
        </p:nvSpPr>
        <p:spPr>
          <a:xfrm>
            <a:off x="7555109" y="5340544"/>
            <a:ext cx="1004249" cy="412927"/>
          </a:xfrm>
          <a:prstGeom prst="rect">
            <a:avLst/>
          </a:prstGeom>
        </p:spPr>
        <p:txBody>
          <a:bodyPr wrap="square" rtlCol="0">
            <a:noAutofit/>
          </a:bodyPr>
          <a:lstStyle/>
          <a:p>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ねじ</a:t>
            </a:r>
          </a:p>
          <a:p>
            <a:pPr marL="0" indent="0">
              <a:buFont typeface="Arial" panose="020B0604020202020204" pitchFamily="34" charset="0"/>
              <a:buNone/>
            </a:pP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1" name="テキスト ボックス 30">
            <a:extLst>
              <a:ext uri="{FF2B5EF4-FFF2-40B4-BE49-F238E27FC236}">
                <a16:creationId xmlns:a16="http://schemas.microsoft.com/office/drawing/2014/main" id="{1D72E50B-C729-A400-70F7-42F9C86292E8}"/>
              </a:ext>
            </a:extLst>
          </p:cNvPr>
          <p:cNvSpPr txBox="1"/>
          <p:nvPr/>
        </p:nvSpPr>
        <p:spPr>
          <a:xfrm>
            <a:off x="7334713" y="2238302"/>
            <a:ext cx="1004249" cy="412927"/>
          </a:xfrm>
          <a:prstGeom prst="rect">
            <a:avLst/>
          </a:prstGeom>
        </p:spPr>
        <p:txBody>
          <a:bodyPr wrap="square" rtlCol="0">
            <a:noAutofit/>
          </a:bodyPr>
          <a:lstStyle/>
          <a:p>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スピーカ</a:t>
            </a:r>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金具</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A477094E-DB54-2E50-A4A0-E9804802594C}"/>
              </a:ext>
            </a:extLst>
          </p:cNvPr>
          <p:cNvSpPr>
            <a:spLocks noGrp="1"/>
          </p:cNvSpPr>
          <p:nvPr>
            <p:ph type="sldNum" sz="quarter" idx="12"/>
          </p:nvPr>
        </p:nvSpPr>
        <p:spPr/>
        <p:txBody>
          <a:bodyPr/>
          <a:lstStyle/>
          <a:p>
            <a:fld id="{8B4C719E-7852-4BEC-83AA-157AE4C29AF4}" type="slidenum">
              <a:rPr kumimoji="1" lang="ja-JP" altLang="en-US" smtClean="0"/>
              <a:t>23</a:t>
            </a:fld>
            <a:endParaRPr kumimoji="1" lang="ja-JP" altLang="en-US" dirty="0"/>
          </a:p>
        </p:txBody>
      </p:sp>
    </p:spTree>
    <p:extLst>
      <p:ext uri="{BB962C8B-B14F-4D97-AF65-F5344CB8AC3E}">
        <p14:creationId xmlns:p14="http://schemas.microsoft.com/office/powerpoint/2010/main" val="30553611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8F15DB1C-B1B1-E459-E8B4-CE2FD449E704}"/>
              </a:ext>
            </a:extLst>
          </p:cNvPr>
          <p:cNvPicPr>
            <a:picLocks noChangeAspect="1"/>
          </p:cNvPicPr>
          <p:nvPr/>
        </p:nvPicPr>
        <p:blipFill>
          <a:blip r:embed="rId2"/>
          <a:stretch>
            <a:fillRect/>
          </a:stretch>
        </p:blipFill>
        <p:spPr>
          <a:xfrm>
            <a:off x="1365428" y="2862965"/>
            <a:ext cx="4106972" cy="2657845"/>
          </a:xfrm>
          <a:prstGeom prst="rect">
            <a:avLst/>
          </a:prstGeom>
        </p:spPr>
      </p:pic>
      <p:sp>
        <p:nvSpPr>
          <p:cNvPr id="36" name="正方形/長方形 35">
            <a:extLst>
              <a:ext uri="{FF2B5EF4-FFF2-40B4-BE49-F238E27FC236}">
                <a16:creationId xmlns:a16="http://schemas.microsoft.com/office/drawing/2014/main" id="{F03D5416-CAB9-6D1B-BA0E-B84B053BF0E3}"/>
              </a:ext>
            </a:extLst>
          </p:cNvPr>
          <p:cNvSpPr/>
          <p:nvPr/>
        </p:nvSpPr>
        <p:spPr>
          <a:xfrm>
            <a:off x="838200" y="1494502"/>
            <a:ext cx="4890571" cy="4797767"/>
          </a:xfrm>
          <a:prstGeom prst="rect">
            <a:avLst/>
          </a:prstGeom>
          <a:noFill/>
          <a:ln w="25400">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5" name="フリーフォーム: 図形 34">
            <a:extLst>
              <a:ext uri="{FF2B5EF4-FFF2-40B4-BE49-F238E27FC236}">
                <a16:creationId xmlns:a16="http://schemas.microsoft.com/office/drawing/2014/main" id="{0BEC603D-8A7C-CF72-4333-68501B4EFF3A}"/>
              </a:ext>
            </a:extLst>
          </p:cNvPr>
          <p:cNvSpPr/>
          <p:nvPr/>
        </p:nvSpPr>
        <p:spPr>
          <a:xfrm>
            <a:off x="4822109" y="2387464"/>
            <a:ext cx="5335442" cy="3308256"/>
          </a:xfrm>
          <a:custGeom>
            <a:avLst/>
            <a:gdLst>
              <a:gd name="connsiteX0" fmla="*/ 1739803 w 5335442"/>
              <a:gd name="connsiteY0" fmla="*/ 0 h 3308256"/>
              <a:gd name="connsiteX1" fmla="*/ 5185346 w 5335442"/>
              <a:gd name="connsiteY1" fmla="*/ 0 h 3308256"/>
              <a:gd name="connsiteX2" fmla="*/ 5335442 w 5335442"/>
              <a:gd name="connsiteY2" fmla="*/ 150096 h 3308256"/>
              <a:gd name="connsiteX3" fmla="*/ 5335442 w 5335442"/>
              <a:gd name="connsiteY3" fmla="*/ 3158160 h 3308256"/>
              <a:gd name="connsiteX4" fmla="*/ 5185346 w 5335442"/>
              <a:gd name="connsiteY4" fmla="*/ 3308256 h 3308256"/>
              <a:gd name="connsiteX5" fmla="*/ 1739803 w 5335442"/>
              <a:gd name="connsiteY5" fmla="*/ 3308256 h 3308256"/>
              <a:gd name="connsiteX6" fmla="*/ 1589707 w 5335442"/>
              <a:gd name="connsiteY6" fmla="*/ 3158160 h 3308256"/>
              <a:gd name="connsiteX7" fmla="*/ 1589707 w 5335442"/>
              <a:gd name="connsiteY7" fmla="*/ 1136712 h 3308256"/>
              <a:gd name="connsiteX8" fmla="*/ 0 w 5335442"/>
              <a:gd name="connsiteY8" fmla="*/ 1282695 h 3308256"/>
              <a:gd name="connsiteX9" fmla="*/ 1589707 w 5335442"/>
              <a:gd name="connsiteY9" fmla="*/ 866175 h 3308256"/>
              <a:gd name="connsiteX10" fmla="*/ 1589707 w 5335442"/>
              <a:gd name="connsiteY10" fmla="*/ 150096 h 3308256"/>
              <a:gd name="connsiteX11" fmla="*/ 1739803 w 5335442"/>
              <a:gd name="connsiteY11" fmla="*/ 0 h 3308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5442" h="3308256">
                <a:moveTo>
                  <a:pt x="1739803" y="0"/>
                </a:moveTo>
                <a:lnTo>
                  <a:pt x="5185346" y="0"/>
                </a:lnTo>
                <a:cubicBezTo>
                  <a:pt x="5268242" y="0"/>
                  <a:pt x="5335442" y="67200"/>
                  <a:pt x="5335442" y="150096"/>
                </a:cubicBezTo>
                <a:lnTo>
                  <a:pt x="5335442" y="3158160"/>
                </a:lnTo>
                <a:cubicBezTo>
                  <a:pt x="5335442" y="3241056"/>
                  <a:pt x="5268242" y="3308256"/>
                  <a:pt x="5185346" y="3308256"/>
                </a:cubicBezTo>
                <a:lnTo>
                  <a:pt x="1739803" y="3308256"/>
                </a:lnTo>
                <a:cubicBezTo>
                  <a:pt x="1656907" y="3308256"/>
                  <a:pt x="1589707" y="3241056"/>
                  <a:pt x="1589707" y="3158160"/>
                </a:cubicBezTo>
                <a:lnTo>
                  <a:pt x="1589707" y="1136712"/>
                </a:lnTo>
                <a:lnTo>
                  <a:pt x="0" y="1282695"/>
                </a:lnTo>
                <a:lnTo>
                  <a:pt x="1589707" y="866175"/>
                </a:lnTo>
                <a:lnTo>
                  <a:pt x="1589707" y="150096"/>
                </a:lnTo>
                <a:cubicBezTo>
                  <a:pt x="1589707" y="67200"/>
                  <a:pt x="1656907" y="0"/>
                  <a:pt x="1739803"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02" name="コンテンツ プレースホルダー 2"/>
          <p:cNvSpPr txBox="1">
            <a:spLocks/>
          </p:cNvSpPr>
          <p:nvPr/>
        </p:nvSpPr>
        <p:spPr>
          <a:xfrm>
            <a:off x="1122642" y="1984195"/>
            <a:ext cx="3679385" cy="485518"/>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基板の４か所と、スピーカ端子をはんだめっきする。</a:t>
            </a:r>
          </a:p>
        </p:txBody>
      </p:sp>
      <p:sp>
        <p:nvSpPr>
          <p:cNvPr id="3" name="タイトル 2">
            <a:extLst>
              <a:ext uri="{FF2B5EF4-FFF2-40B4-BE49-F238E27FC236}">
                <a16:creationId xmlns:a16="http://schemas.microsoft.com/office/drawing/2014/main" id="{CE814FF6-2BB5-9C14-55EE-BDA05BB0F99A}"/>
              </a:ext>
            </a:extLst>
          </p:cNvPr>
          <p:cNvSpPr>
            <a:spLocks noGrp="1"/>
          </p:cNvSpPr>
          <p:nvPr>
            <p:ph type="title"/>
          </p:nvPr>
        </p:nvSpPr>
        <p:spPr/>
        <p:txBody>
          <a:bodyPr/>
          <a:lstStyle/>
          <a:p>
            <a:r>
              <a:rPr lang="ja-JP" altLang="en-US" dirty="0"/>
              <a:t>組み立て</a:t>
            </a:r>
          </a:p>
        </p:txBody>
      </p:sp>
      <p:sp>
        <p:nvSpPr>
          <p:cNvPr id="14" name="テキスト プレースホルダー 13">
            <a:extLst>
              <a:ext uri="{FF2B5EF4-FFF2-40B4-BE49-F238E27FC236}">
                <a16:creationId xmlns:a16="http://schemas.microsoft.com/office/drawing/2014/main" id="{5DEC9E6E-EF78-CDE5-9C0C-DD71CE12C094}"/>
              </a:ext>
            </a:extLst>
          </p:cNvPr>
          <p:cNvSpPr>
            <a:spLocks noGrp="1"/>
          </p:cNvSpPr>
          <p:nvPr>
            <p:ph type="body" sz="quarter" idx="13"/>
          </p:nvPr>
        </p:nvSpPr>
        <p:spPr/>
        <p:txBody>
          <a:bodyPr/>
          <a:lstStyle/>
          <a:p>
            <a:r>
              <a:rPr lang="ja-JP" altLang="en-US" dirty="0"/>
              <a:t>⑨ 基板のはんだめっき</a:t>
            </a:r>
          </a:p>
        </p:txBody>
      </p:sp>
      <p:sp>
        <p:nvSpPr>
          <p:cNvPr id="6" name="四角形: 角を丸くする 5">
            <a:extLst>
              <a:ext uri="{FF2B5EF4-FFF2-40B4-BE49-F238E27FC236}">
                <a16:creationId xmlns:a16="http://schemas.microsoft.com/office/drawing/2014/main" id="{02E7040A-F1B0-60FC-74B6-B4A1DA153433}"/>
              </a:ext>
            </a:extLst>
          </p:cNvPr>
          <p:cNvSpPr/>
          <p:nvPr/>
        </p:nvSpPr>
        <p:spPr>
          <a:xfrm>
            <a:off x="3493770" y="3002481"/>
            <a:ext cx="349777" cy="22289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四角形: 角を丸くする 15">
            <a:extLst>
              <a:ext uri="{FF2B5EF4-FFF2-40B4-BE49-F238E27FC236}">
                <a16:creationId xmlns:a16="http://schemas.microsoft.com/office/drawing/2014/main" id="{F68ACEDE-2F82-E239-0B2B-322F9C6A8F1B}"/>
              </a:ext>
            </a:extLst>
          </p:cNvPr>
          <p:cNvSpPr/>
          <p:nvPr/>
        </p:nvSpPr>
        <p:spPr>
          <a:xfrm>
            <a:off x="3489265" y="3317554"/>
            <a:ext cx="349777" cy="22289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四角形: 角を丸くする 16">
            <a:extLst>
              <a:ext uri="{FF2B5EF4-FFF2-40B4-BE49-F238E27FC236}">
                <a16:creationId xmlns:a16="http://schemas.microsoft.com/office/drawing/2014/main" id="{68C3E505-341A-C511-11DB-E569AE294D83}"/>
              </a:ext>
            </a:extLst>
          </p:cNvPr>
          <p:cNvSpPr/>
          <p:nvPr/>
        </p:nvSpPr>
        <p:spPr>
          <a:xfrm>
            <a:off x="4934943" y="3908370"/>
            <a:ext cx="349777" cy="22289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四角形: 角を丸くする 17">
            <a:extLst>
              <a:ext uri="{FF2B5EF4-FFF2-40B4-BE49-F238E27FC236}">
                <a16:creationId xmlns:a16="http://schemas.microsoft.com/office/drawing/2014/main" id="{ED366E98-15C1-5AE4-2364-23902A48962A}"/>
              </a:ext>
            </a:extLst>
          </p:cNvPr>
          <p:cNvSpPr/>
          <p:nvPr/>
        </p:nvSpPr>
        <p:spPr>
          <a:xfrm>
            <a:off x="4934943" y="4257566"/>
            <a:ext cx="349777" cy="22289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四角形: 角を丸くする 18">
            <a:extLst>
              <a:ext uri="{FF2B5EF4-FFF2-40B4-BE49-F238E27FC236}">
                <a16:creationId xmlns:a16="http://schemas.microsoft.com/office/drawing/2014/main" id="{448CFD6B-AD84-7BAF-F5D4-67B65C12047B}"/>
              </a:ext>
            </a:extLst>
          </p:cNvPr>
          <p:cNvSpPr/>
          <p:nvPr/>
        </p:nvSpPr>
        <p:spPr>
          <a:xfrm>
            <a:off x="3108596" y="3613466"/>
            <a:ext cx="349777" cy="22289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四角形: 角を丸くする 19">
            <a:extLst>
              <a:ext uri="{FF2B5EF4-FFF2-40B4-BE49-F238E27FC236}">
                <a16:creationId xmlns:a16="http://schemas.microsoft.com/office/drawing/2014/main" id="{FBBEB109-0B61-0454-2679-BA583D2B684F}"/>
              </a:ext>
            </a:extLst>
          </p:cNvPr>
          <p:cNvSpPr/>
          <p:nvPr/>
        </p:nvSpPr>
        <p:spPr>
          <a:xfrm>
            <a:off x="3108596" y="4289689"/>
            <a:ext cx="349777" cy="22289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3" name="図 22">
            <a:extLst>
              <a:ext uri="{FF2B5EF4-FFF2-40B4-BE49-F238E27FC236}">
                <a16:creationId xmlns:a16="http://schemas.microsoft.com/office/drawing/2014/main" id="{EF319F2B-5793-A7F2-B979-D7EF7F4D8326}"/>
              </a:ext>
            </a:extLst>
          </p:cNvPr>
          <p:cNvPicPr>
            <a:picLocks noChangeAspect="1"/>
          </p:cNvPicPr>
          <p:nvPr/>
        </p:nvPicPr>
        <p:blipFill rotWithShape="1">
          <a:blip r:embed="rId3"/>
          <a:srcRect l="56298" b="64431"/>
          <a:stretch/>
        </p:blipFill>
        <p:spPr>
          <a:xfrm>
            <a:off x="7555118" y="3283046"/>
            <a:ext cx="1500540" cy="980960"/>
          </a:xfrm>
          <a:prstGeom prst="rect">
            <a:avLst/>
          </a:prstGeom>
        </p:spPr>
      </p:pic>
      <p:pic>
        <p:nvPicPr>
          <p:cNvPr id="26" name="図 25">
            <a:extLst>
              <a:ext uri="{FF2B5EF4-FFF2-40B4-BE49-F238E27FC236}">
                <a16:creationId xmlns:a16="http://schemas.microsoft.com/office/drawing/2014/main" id="{3B8623AB-0DBE-D32B-CB3A-2E014378C0B9}"/>
              </a:ext>
            </a:extLst>
          </p:cNvPr>
          <p:cNvPicPr>
            <a:picLocks noChangeAspect="1"/>
          </p:cNvPicPr>
          <p:nvPr/>
        </p:nvPicPr>
        <p:blipFill rotWithShape="1">
          <a:blip r:embed="rId3"/>
          <a:srcRect l="57519" t="35851" b="32275"/>
          <a:stretch/>
        </p:blipFill>
        <p:spPr>
          <a:xfrm>
            <a:off x="7554668" y="4641748"/>
            <a:ext cx="1458580" cy="879063"/>
          </a:xfrm>
          <a:prstGeom prst="rect">
            <a:avLst/>
          </a:prstGeom>
        </p:spPr>
      </p:pic>
      <p:sp>
        <p:nvSpPr>
          <p:cNvPr id="27" name="コンテンツ プレースホルダー 2">
            <a:extLst>
              <a:ext uri="{FF2B5EF4-FFF2-40B4-BE49-F238E27FC236}">
                <a16:creationId xmlns:a16="http://schemas.microsoft.com/office/drawing/2014/main" id="{504DD786-BAAB-81C1-9C91-60CC63BBB7FB}"/>
              </a:ext>
            </a:extLst>
          </p:cNvPr>
          <p:cNvSpPr txBox="1">
            <a:spLocks/>
          </p:cNvSpPr>
          <p:nvPr/>
        </p:nvSpPr>
        <p:spPr>
          <a:xfrm>
            <a:off x="6681203" y="3160231"/>
            <a:ext cx="2649771" cy="2759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①端子をはんだであたためます。</a:t>
            </a:r>
          </a:p>
        </p:txBody>
      </p:sp>
      <p:sp>
        <p:nvSpPr>
          <p:cNvPr id="28" name="コンテンツ プレースホルダー 2">
            <a:extLst>
              <a:ext uri="{FF2B5EF4-FFF2-40B4-BE49-F238E27FC236}">
                <a16:creationId xmlns:a16="http://schemas.microsoft.com/office/drawing/2014/main" id="{FF300C6B-6CA1-1BD7-5961-9B7CAECA471A}"/>
              </a:ext>
            </a:extLst>
          </p:cNvPr>
          <p:cNvSpPr txBox="1">
            <a:spLocks/>
          </p:cNvSpPr>
          <p:nvPr/>
        </p:nvSpPr>
        <p:spPr>
          <a:xfrm>
            <a:off x="6685434" y="4374628"/>
            <a:ext cx="3258041" cy="2759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②端子にはんだだけを溶かしてつけます。</a:t>
            </a:r>
          </a:p>
        </p:txBody>
      </p:sp>
      <p:grpSp>
        <p:nvGrpSpPr>
          <p:cNvPr id="12" name="グループ化 11">
            <a:extLst>
              <a:ext uri="{FF2B5EF4-FFF2-40B4-BE49-F238E27FC236}">
                <a16:creationId xmlns:a16="http://schemas.microsoft.com/office/drawing/2014/main" id="{548205D7-8271-FB2B-53DF-DA14451DD7FF}"/>
              </a:ext>
            </a:extLst>
          </p:cNvPr>
          <p:cNvGrpSpPr/>
          <p:nvPr/>
        </p:nvGrpSpPr>
        <p:grpSpPr>
          <a:xfrm>
            <a:off x="6981199" y="2503552"/>
            <a:ext cx="2416047" cy="679503"/>
            <a:chOff x="6981199" y="1536741"/>
            <a:chExt cx="2416047" cy="679503"/>
          </a:xfrm>
        </p:grpSpPr>
        <p:pic>
          <p:nvPicPr>
            <p:cNvPr id="22" name="図 21">
              <a:extLst>
                <a:ext uri="{FF2B5EF4-FFF2-40B4-BE49-F238E27FC236}">
                  <a16:creationId xmlns:a16="http://schemas.microsoft.com/office/drawing/2014/main" id="{E2928C1F-A121-7FC5-B442-4246E421097A}"/>
                </a:ext>
              </a:extLst>
            </p:cNvPr>
            <p:cNvPicPr>
              <a:picLocks noChangeAspect="1"/>
            </p:cNvPicPr>
            <p:nvPr/>
          </p:nvPicPr>
          <p:blipFill rotWithShape="1">
            <a:blip r:embed="rId3"/>
            <a:srcRect r="46434" b="81244"/>
            <a:stretch/>
          </p:blipFill>
          <p:spPr>
            <a:xfrm>
              <a:off x="6981199" y="1536741"/>
              <a:ext cx="2416047" cy="679503"/>
            </a:xfrm>
            <a:prstGeom prst="rect">
              <a:avLst/>
            </a:prstGeom>
          </p:spPr>
        </p:pic>
        <p:sp>
          <p:nvSpPr>
            <p:cNvPr id="9" name="四角形: 角を丸くする 8">
              <a:extLst>
                <a:ext uri="{FF2B5EF4-FFF2-40B4-BE49-F238E27FC236}">
                  <a16:creationId xmlns:a16="http://schemas.microsoft.com/office/drawing/2014/main" id="{1B19736D-3597-D7F5-BF81-047D5CB36CBC}"/>
                </a:ext>
              </a:extLst>
            </p:cNvPr>
            <p:cNvSpPr/>
            <p:nvPr/>
          </p:nvSpPr>
          <p:spPr>
            <a:xfrm>
              <a:off x="7582359" y="1835739"/>
              <a:ext cx="1536853" cy="163822"/>
            </a:xfrm>
            <a:prstGeom prst="roundRect">
              <a:avLst/>
            </a:prstGeom>
            <a:solidFill>
              <a:srgbClr val="BDBE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140D1FF4-658A-23C4-44A0-DF44167BC2A1}"/>
                </a:ext>
              </a:extLst>
            </p:cNvPr>
            <p:cNvSpPr txBox="1"/>
            <p:nvPr/>
          </p:nvSpPr>
          <p:spPr>
            <a:xfrm>
              <a:off x="7520796" y="1783740"/>
              <a:ext cx="1587316" cy="212629"/>
            </a:xfrm>
            <a:prstGeom prst="rect">
              <a:avLst/>
            </a:prstGeom>
          </p:spPr>
          <p:txBody>
            <a:bodyPr wrap="none" rtlCol="0">
              <a:noAutofit/>
            </a:bodyPr>
            <a:lstStyle/>
            <a:p>
              <a:pPr marL="0" indent="0">
                <a:buFont typeface="Arial" panose="020B0604020202020204" pitchFamily="34" charset="0"/>
                <a:buNone/>
              </a:pPr>
              <a:r>
                <a:rPr kumimoji="1" lang="ja-JP" altLang="en-US" sz="1200" b="1" spc="300" dirty="0">
                  <a:latin typeface="Meiryo UI" panose="020B0604030504040204" pitchFamily="50" charset="-128"/>
                  <a:ea typeface="Meiryo UI" panose="020B0604030504040204" pitchFamily="50" charset="-128"/>
                  <a:cs typeface="Meiryo UI" panose="020B0604030504040204" pitchFamily="50" charset="-128"/>
                </a:rPr>
                <a:t>基板のはんだめっき</a:t>
              </a:r>
            </a:p>
          </p:txBody>
        </p:sp>
      </p:grpSp>
      <p:sp>
        <p:nvSpPr>
          <p:cNvPr id="2" name="スライド番号プレースホルダー 1">
            <a:extLst>
              <a:ext uri="{FF2B5EF4-FFF2-40B4-BE49-F238E27FC236}">
                <a16:creationId xmlns:a16="http://schemas.microsoft.com/office/drawing/2014/main" id="{3C89773E-5969-5E40-8719-F8D697EF9F9B}"/>
              </a:ext>
            </a:extLst>
          </p:cNvPr>
          <p:cNvSpPr>
            <a:spLocks noGrp="1"/>
          </p:cNvSpPr>
          <p:nvPr>
            <p:ph type="sldNum" sz="quarter" idx="12"/>
          </p:nvPr>
        </p:nvSpPr>
        <p:spPr/>
        <p:txBody>
          <a:bodyPr/>
          <a:lstStyle/>
          <a:p>
            <a:fld id="{8B4C719E-7852-4BEC-83AA-157AE4C29AF4}" type="slidenum">
              <a:rPr kumimoji="1" lang="ja-JP" altLang="en-US" smtClean="0"/>
              <a:t>24</a:t>
            </a:fld>
            <a:endParaRPr kumimoji="1" lang="ja-JP" altLang="en-US" dirty="0"/>
          </a:p>
        </p:txBody>
      </p:sp>
    </p:spTree>
    <p:extLst>
      <p:ext uri="{BB962C8B-B14F-4D97-AF65-F5344CB8AC3E}">
        <p14:creationId xmlns:p14="http://schemas.microsoft.com/office/powerpoint/2010/main" val="41207464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正方形/長方形 57"/>
          <p:cNvSpPr/>
          <p:nvPr/>
        </p:nvSpPr>
        <p:spPr>
          <a:xfrm>
            <a:off x="838200" y="1494502"/>
            <a:ext cx="4890571" cy="4797767"/>
          </a:xfrm>
          <a:prstGeom prst="rect">
            <a:avLst/>
          </a:prstGeom>
          <a:noFill/>
          <a:ln w="25400">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3" name="コンテンツ プレースホルダー 2"/>
          <p:cNvSpPr txBox="1">
            <a:spLocks/>
          </p:cNvSpPr>
          <p:nvPr/>
        </p:nvSpPr>
        <p:spPr>
          <a:xfrm>
            <a:off x="1189584" y="1989579"/>
            <a:ext cx="3806960" cy="291618"/>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ビニールコードをスピーカ端子にはんだづけ</a:t>
            </a:r>
          </a:p>
        </p:txBody>
      </p:sp>
      <p:pic>
        <p:nvPicPr>
          <p:cNvPr id="95" name="図 9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5686" y="2270634"/>
            <a:ext cx="173898" cy="383680"/>
          </a:xfrm>
          <a:prstGeom prst="rect">
            <a:avLst/>
          </a:prstGeom>
        </p:spPr>
      </p:pic>
      <p:sp>
        <p:nvSpPr>
          <p:cNvPr id="96" name="コンテンツ プレースホルダー 2"/>
          <p:cNvSpPr txBox="1">
            <a:spLocks/>
          </p:cNvSpPr>
          <p:nvPr/>
        </p:nvSpPr>
        <p:spPr>
          <a:xfrm>
            <a:off x="1189584" y="2334049"/>
            <a:ext cx="3679385" cy="291618"/>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メイリオ" panose="020B0604030504040204" pitchFamily="50" charset="-128"/>
                <a:ea typeface="メイリオ" panose="020B0604030504040204" pitchFamily="50" charset="-128"/>
                <a:cs typeface="Meiryo UI" panose="020B0604030504040204" pitchFamily="50" charset="-128"/>
              </a:rPr>
              <a:t>配線に極性（＋、－）はありません。</a:t>
            </a:r>
          </a:p>
        </p:txBody>
      </p:sp>
      <p:sp>
        <p:nvSpPr>
          <p:cNvPr id="3" name="タイトル 2">
            <a:extLst>
              <a:ext uri="{FF2B5EF4-FFF2-40B4-BE49-F238E27FC236}">
                <a16:creationId xmlns:a16="http://schemas.microsoft.com/office/drawing/2014/main" id="{CE814FF6-2BB5-9C14-55EE-BDA05BB0F99A}"/>
              </a:ext>
            </a:extLst>
          </p:cNvPr>
          <p:cNvSpPr>
            <a:spLocks noGrp="1"/>
          </p:cNvSpPr>
          <p:nvPr>
            <p:ph type="title"/>
          </p:nvPr>
        </p:nvSpPr>
        <p:spPr/>
        <p:txBody>
          <a:bodyPr/>
          <a:lstStyle/>
          <a:p>
            <a:r>
              <a:rPr lang="ja-JP" altLang="en-US" dirty="0"/>
              <a:t>組み立て</a:t>
            </a:r>
          </a:p>
        </p:txBody>
      </p:sp>
      <p:sp>
        <p:nvSpPr>
          <p:cNvPr id="39" name="テキスト プレースホルダー 38">
            <a:extLst>
              <a:ext uri="{FF2B5EF4-FFF2-40B4-BE49-F238E27FC236}">
                <a16:creationId xmlns:a16="http://schemas.microsoft.com/office/drawing/2014/main" id="{301A0C1F-C148-E642-7299-06959B8BC1D9}"/>
              </a:ext>
            </a:extLst>
          </p:cNvPr>
          <p:cNvSpPr>
            <a:spLocks noGrp="1"/>
          </p:cNvSpPr>
          <p:nvPr>
            <p:ph type="body" sz="quarter" idx="13"/>
          </p:nvPr>
        </p:nvSpPr>
        <p:spPr/>
        <p:txBody>
          <a:bodyPr/>
          <a:lstStyle/>
          <a:p>
            <a:r>
              <a:rPr lang="ja-JP" altLang="en-US" dirty="0"/>
              <a:t>⑩ スピーカの配線</a:t>
            </a:r>
          </a:p>
        </p:txBody>
      </p:sp>
      <p:pic>
        <p:nvPicPr>
          <p:cNvPr id="26" name="図 25" descr="ダイアグラム&#10;&#10;自動的に生成された説明">
            <a:extLst>
              <a:ext uri="{FF2B5EF4-FFF2-40B4-BE49-F238E27FC236}">
                <a16:creationId xmlns:a16="http://schemas.microsoft.com/office/drawing/2014/main" id="{1C703CFF-F1B8-F003-4A6C-4F586E4770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3482" y="2820065"/>
            <a:ext cx="9990316" cy="2995671"/>
          </a:xfrm>
          <a:prstGeom prst="rect">
            <a:avLst/>
          </a:prstGeom>
        </p:spPr>
      </p:pic>
      <p:cxnSp>
        <p:nvCxnSpPr>
          <p:cNvPr id="14" name="直線コネクタ 13">
            <a:extLst>
              <a:ext uri="{FF2B5EF4-FFF2-40B4-BE49-F238E27FC236}">
                <a16:creationId xmlns:a16="http://schemas.microsoft.com/office/drawing/2014/main" id="{8724EE69-EE41-A967-FD71-38AF321DA796}"/>
              </a:ext>
            </a:extLst>
          </p:cNvPr>
          <p:cNvCxnSpPr/>
          <p:nvPr/>
        </p:nvCxnSpPr>
        <p:spPr>
          <a:xfrm>
            <a:off x="5728771" y="1651051"/>
            <a:ext cx="0" cy="2242334"/>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27" name="直線コネクタ 26">
            <a:extLst>
              <a:ext uri="{FF2B5EF4-FFF2-40B4-BE49-F238E27FC236}">
                <a16:creationId xmlns:a16="http://schemas.microsoft.com/office/drawing/2014/main" id="{470C12F6-4A74-3601-A9A4-A4076AB96FF0}"/>
              </a:ext>
            </a:extLst>
          </p:cNvPr>
          <p:cNvCxnSpPr>
            <a:cxnSpLocks/>
          </p:cNvCxnSpPr>
          <p:nvPr/>
        </p:nvCxnSpPr>
        <p:spPr>
          <a:xfrm>
            <a:off x="5728771" y="4317900"/>
            <a:ext cx="0" cy="1658611"/>
          </a:xfrm>
          <a:prstGeom prst="line">
            <a:avLst/>
          </a:prstGeom>
          <a:ln w="28575"/>
        </p:spPr>
        <p:style>
          <a:lnRef idx="1">
            <a:schemeClr val="accent6"/>
          </a:lnRef>
          <a:fillRef idx="0">
            <a:schemeClr val="accent6"/>
          </a:fillRef>
          <a:effectRef idx="0">
            <a:schemeClr val="accent6"/>
          </a:effectRef>
          <a:fontRef idx="minor">
            <a:schemeClr val="tx1"/>
          </a:fontRef>
        </p:style>
      </p:cxnSp>
      <p:sp>
        <p:nvSpPr>
          <p:cNvPr id="2" name="スライド番号プレースホルダー 1">
            <a:extLst>
              <a:ext uri="{FF2B5EF4-FFF2-40B4-BE49-F238E27FC236}">
                <a16:creationId xmlns:a16="http://schemas.microsoft.com/office/drawing/2014/main" id="{C97F528C-011E-0561-766F-42A9B3DE19B4}"/>
              </a:ext>
            </a:extLst>
          </p:cNvPr>
          <p:cNvSpPr>
            <a:spLocks noGrp="1"/>
          </p:cNvSpPr>
          <p:nvPr>
            <p:ph type="sldNum" sz="quarter" idx="12"/>
          </p:nvPr>
        </p:nvSpPr>
        <p:spPr/>
        <p:txBody>
          <a:bodyPr/>
          <a:lstStyle/>
          <a:p>
            <a:fld id="{8B4C719E-7852-4BEC-83AA-157AE4C29AF4}" type="slidenum">
              <a:rPr kumimoji="1" lang="ja-JP" altLang="en-US" smtClean="0"/>
              <a:t>25</a:t>
            </a:fld>
            <a:endParaRPr kumimoji="1" lang="ja-JP" altLang="en-US" dirty="0"/>
          </a:p>
        </p:txBody>
      </p:sp>
    </p:spTree>
    <p:extLst>
      <p:ext uri="{BB962C8B-B14F-4D97-AF65-F5344CB8AC3E}">
        <p14:creationId xmlns:p14="http://schemas.microsoft.com/office/powerpoint/2010/main" val="25888079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descr="ダイアグラム&#10;&#10;自動的に生成された説明">
            <a:extLst>
              <a:ext uri="{FF2B5EF4-FFF2-40B4-BE49-F238E27FC236}">
                <a16:creationId xmlns:a16="http://schemas.microsoft.com/office/drawing/2014/main" id="{4413BD7B-82A9-62F7-C005-618F94CF4B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5433" y="2927558"/>
            <a:ext cx="3877569" cy="3232235"/>
          </a:xfrm>
          <a:prstGeom prst="rect">
            <a:avLst/>
          </a:prstGeom>
        </p:spPr>
      </p:pic>
      <p:pic>
        <p:nvPicPr>
          <p:cNvPr id="95" name="図 9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6861" y="1990585"/>
            <a:ext cx="173898" cy="383680"/>
          </a:xfrm>
          <a:prstGeom prst="rect">
            <a:avLst/>
          </a:prstGeom>
        </p:spPr>
      </p:pic>
      <p:sp>
        <p:nvSpPr>
          <p:cNvPr id="96" name="コンテンツ プレースホルダー 2"/>
          <p:cNvSpPr txBox="1">
            <a:spLocks/>
          </p:cNvSpPr>
          <p:nvPr/>
        </p:nvSpPr>
        <p:spPr>
          <a:xfrm>
            <a:off x="1247079" y="2089402"/>
            <a:ext cx="2160706" cy="291618"/>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メイリオ" panose="020B0604030504040204" pitchFamily="50" charset="-128"/>
                <a:ea typeface="メイリオ" panose="020B0604030504040204" pitchFamily="50" charset="-128"/>
                <a:cs typeface="Meiryo UI" panose="020B0604030504040204" pitchFamily="50" charset="-128"/>
              </a:rPr>
              <a:t>極性（＋、－）に注意！</a:t>
            </a:r>
          </a:p>
        </p:txBody>
      </p:sp>
      <p:sp>
        <p:nvSpPr>
          <p:cNvPr id="30" name="コンテンツ プレースホルダー 2"/>
          <p:cNvSpPr txBox="1">
            <a:spLocks/>
          </p:cNvSpPr>
          <p:nvPr/>
        </p:nvSpPr>
        <p:spPr>
          <a:xfrm>
            <a:off x="1247079" y="2424150"/>
            <a:ext cx="3733652" cy="613758"/>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メイリオ" panose="020B0604030504040204" pitchFamily="50" charset="-128"/>
                <a:ea typeface="メイリオ" panose="020B0604030504040204" pitchFamily="50" charset="-128"/>
                <a:cs typeface="Meiryo UI" panose="020B0604030504040204" pitchFamily="50" charset="-128"/>
              </a:rPr>
              <a:t>赤いコード　　　　　　→　基板の［＋］</a:t>
            </a:r>
            <a:endParaRPr lang="en-US" altLang="ja-JP" sz="1400" b="1"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b="1" dirty="0">
                <a:latin typeface="メイリオ" panose="020B0604030504040204" pitchFamily="50" charset="-128"/>
                <a:ea typeface="メイリオ" panose="020B0604030504040204" pitchFamily="50" charset="-128"/>
                <a:cs typeface="Meiryo UI" panose="020B0604030504040204" pitchFamily="50" charset="-128"/>
              </a:rPr>
              <a:t>黒</a:t>
            </a:r>
            <a:r>
              <a:rPr lang="en-US" altLang="ja-JP" sz="1400" b="1"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1400" b="1" dirty="0">
                <a:latin typeface="メイリオ" panose="020B0604030504040204" pitchFamily="50" charset="-128"/>
                <a:ea typeface="メイリオ" panose="020B0604030504040204" pitchFamily="50" charset="-128"/>
                <a:cs typeface="Meiryo UI" panose="020B0604030504040204" pitchFamily="50" charset="-128"/>
              </a:rPr>
              <a:t>または白</a:t>
            </a:r>
            <a:r>
              <a:rPr lang="en-US" altLang="ja-JP" sz="1400" b="1"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1400" b="1" dirty="0">
                <a:latin typeface="メイリオ" panose="020B0604030504040204" pitchFamily="50" charset="-128"/>
                <a:ea typeface="メイリオ" panose="020B0604030504040204" pitchFamily="50" charset="-128"/>
                <a:cs typeface="Meiryo UI" panose="020B0604030504040204" pitchFamily="50" charset="-128"/>
              </a:rPr>
              <a:t>のコード　→　基板の［－］</a:t>
            </a:r>
          </a:p>
        </p:txBody>
      </p:sp>
      <p:sp>
        <p:nvSpPr>
          <p:cNvPr id="4" name="タイトル 3">
            <a:extLst>
              <a:ext uri="{FF2B5EF4-FFF2-40B4-BE49-F238E27FC236}">
                <a16:creationId xmlns:a16="http://schemas.microsoft.com/office/drawing/2014/main" id="{D8F699B8-22B7-9685-7883-A370FE78FDBC}"/>
              </a:ext>
            </a:extLst>
          </p:cNvPr>
          <p:cNvSpPr>
            <a:spLocks noGrp="1"/>
          </p:cNvSpPr>
          <p:nvPr>
            <p:ph type="title"/>
          </p:nvPr>
        </p:nvSpPr>
        <p:spPr/>
        <p:txBody>
          <a:bodyPr/>
          <a:lstStyle/>
          <a:p>
            <a:r>
              <a:rPr lang="ja-JP" altLang="en-US" dirty="0"/>
              <a:t>組み立て</a:t>
            </a:r>
          </a:p>
        </p:txBody>
      </p:sp>
      <p:sp>
        <p:nvSpPr>
          <p:cNvPr id="11" name="テキスト プレースホルダー 10">
            <a:extLst>
              <a:ext uri="{FF2B5EF4-FFF2-40B4-BE49-F238E27FC236}">
                <a16:creationId xmlns:a16="http://schemas.microsoft.com/office/drawing/2014/main" id="{491E4B7E-994C-17BA-1F0D-F6BFB91C7777}"/>
              </a:ext>
            </a:extLst>
          </p:cNvPr>
          <p:cNvSpPr>
            <a:spLocks noGrp="1"/>
          </p:cNvSpPr>
          <p:nvPr>
            <p:ph type="body" sz="quarter" idx="13"/>
          </p:nvPr>
        </p:nvSpPr>
        <p:spPr/>
        <p:txBody>
          <a:bodyPr/>
          <a:lstStyle/>
          <a:p>
            <a:r>
              <a:rPr lang="ja-JP" altLang="en-US" dirty="0"/>
              <a:t>⑪ 電池ボックスの配線</a:t>
            </a:r>
          </a:p>
        </p:txBody>
      </p:sp>
      <p:sp>
        <p:nvSpPr>
          <p:cNvPr id="21" name="正方形/長方形 20">
            <a:extLst>
              <a:ext uri="{FF2B5EF4-FFF2-40B4-BE49-F238E27FC236}">
                <a16:creationId xmlns:a16="http://schemas.microsoft.com/office/drawing/2014/main" id="{A6DC19CC-9A08-933C-D54F-FDA016CEBADD}"/>
              </a:ext>
            </a:extLst>
          </p:cNvPr>
          <p:cNvSpPr/>
          <p:nvPr/>
        </p:nvSpPr>
        <p:spPr>
          <a:xfrm>
            <a:off x="838200" y="1494502"/>
            <a:ext cx="4890571" cy="4797767"/>
          </a:xfrm>
          <a:prstGeom prst="rect">
            <a:avLst/>
          </a:prstGeom>
          <a:noFill/>
          <a:ln w="25400">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2" name="フリーフォーム: 図形 21">
            <a:extLst>
              <a:ext uri="{FF2B5EF4-FFF2-40B4-BE49-F238E27FC236}">
                <a16:creationId xmlns:a16="http://schemas.microsoft.com/office/drawing/2014/main" id="{4E17FB11-51EB-3911-E862-1F1336F416D4}"/>
              </a:ext>
            </a:extLst>
          </p:cNvPr>
          <p:cNvSpPr/>
          <p:nvPr/>
        </p:nvSpPr>
        <p:spPr>
          <a:xfrm>
            <a:off x="4809031" y="3170384"/>
            <a:ext cx="6409109" cy="2524935"/>
          </a:xfrm>
          <a:custGeom>
            <a:avLst/>
            <a:gdLst>
              <a:gd name="connsiteX0" fmla="*/ 1739803 w 5335442"/>
              <a:gd name="connsiteY0" fmla="*/ 0 h 3308256"/>
              <a:gd name="connsiteX1" fmla="*/ 5185346 w 5335442"/>
              <a:gd name="connsiteY1" fmla="*/ 0 h 3308256"/>
              <a:gd name="connsiteX2" fmla="*/ 5335442 w 5335442"/>
              <a:gd name="connsiteY2" fmla="*/ 150096 h 3308256"/>
              <a:gd name="connsiteX3" fmla="*/ 5335442 w 5335442"/>
              <a:gd name="connsiteY3" fmla="*/ 3158160 h 3308256"/>
              <a:gd name="connsiteX4" fmla="*/ 5185346 w 5335442"/>
              <a:gd name="connsiteY4" fmla="*/ 3308256 h 3308256"/>
              <a:gd name="connsiteX5" fmla="*/ 1739803 w 5335442"/>
              <a:gd name="connsiteY5" fmla="*/ 3308256 h 3308256"/>
              <a:gd name="connsiteX6" fmla="*/ 1589707 w 5335442"/>
              <a:gd name="connsiteY6" fmla="*/ 3158160 h 3308256"/>
              <a:gd name="connsiteX7" fmla="*/ 1589707 w 5335442"/>
              <a:gd name="connsiteY7" fmla="*/ 1136712 h 3308256"/>
              <a:gd name="connsiteX8" fmla="*/ 0 w 5335442"/>
              <a:gd name="connsiteY8" fmla="*/ 1282695 h 3308256"/>
              <a:gd name="connsiteX9" fmla="*/ 1589707 w 5335442"/>
              <a:gd name="connsiteY9" fmla="*/ 866175 h 3308256"/>
              <a:gd name="connsiteX10" fmla="*/ 1589707 w 5335442"/>
              <a:gd name="connsiteY10" fmla="*/ 150096 h 3308256"/>
              <a:gd name="connsiteX11" fmla="*/ 1739803 w 5335442"/>
              <a:gd name="connsiteY11" fmla="*/ 0 h 3308256"/>
              <a:gd name="connsiteX0" fmla="*/ 1620534 w 5216173"/>
              <a:gd name="connsiteY0" fmla="*/ 0 h 3308256"/>
              <a:gd name="connsiteX1" fmla="*/ 5066077 w 5216173"/>
              <a:gd name="connsiteY1" fmla="*/ 0 h 3308256"/>
              <a:gd name="connsiteX2" fmla="*/ 5216173 w 5216173"/>
              <a:gd name="connsiteY2" fmla="*/ 150096 h 3308256"/>
              <a:gd name="connsiteX3" fmla="*/ 5216173 w 5216173"/>
              <a:gd name="connsiteY3" fmla="*/ 3158160 h 3308256"/>
              <a:gd name="connsiteX4" fmla="*/ 5066077 w 5216173"/>
              <a:gd name="connsiteY4" fmla="*/ 3308256 h 3308256"/>
              <a:gd name="connsiteX5" fmla="*/ 1620534 w 5216173"/>
              <a:gd name="connsiteY5" fmla="*/ 3308256 h 3308256"/>
              <a:gd name="connsiteX6" fmla="*/ 1470438 w 5216173"/>
              <a:gd name="connsiteY6" fmla="*/ 3158160 h 3308256"/>
              <a:gd name="connsiteX7" fmla="*/ 1470438 w 5216173"/>
              <a:gd name="connsiteY7" fmla="*/ 1136712 h 3308256"/>
              <a:gd name="connsiteX8" fmla="*/ 0 w 5216173"/>
              <a:gd name="connsiteY8" fmla="*/ 2324503 h 3308256"/>
              <a:gd name="connsiteX9" fmla="*/ 1470438 w 5216173"/>
              <a:gd name="connsiteY9" fmla="*/ 866175 h 3308256"/>
              <a:gd name="connsiteX10" fmla="*/ 1470438 w 5216173"/>
              <a:gd name="connsiteY10" fmla="*/ 150096 h 3308256"/>
              <a:gd name="connsiteX11" fmla="*/ 1620534 w 5216173"/>
              <a:gd name="connsiteY11" fmla="*/ 0 h 3308256"/>
              <a:gd name="connsiteX0" fmla="*/ 1620534 w 5216173"/>
              <a:gd name="connsiteY0" fmla="*/ 0 h 3308256"/>
              <a:gd name="connsiteX1" fmla="*/ 5066077 w 5216173"/>
              <a:gd name="connsiteY1" fmla="*/ 0 h 3308256"/>
              <a:gd name="connsiteX2" fmla="*/ 5216173 w 5216173"/>
              <a:gd name="connsiteY2" fmla="*/ 150096 h 3308256"/>
              <a:gd name="connsiteX3" fmla="*/ 5216173 w 5216173"/>
              <a:gd name="connsiteY3" fmla="*/ 3158160 h 3308256"/>
              <a:gd name="connsiteX4" fmla="*/ 5066077 w 5216173"/>
              <a:gd name="connsiteY4" fmla="*/ 3308256 h 3308256"/>
              <a:gd name="connsiteX5" fmla="*/ 1620534 w 5216173"/>
              <a:gd name="connsiteY5" fmla="*/ 3308256 h 3308256"/>
              <a:gd name="connsiteX6" fmla="*/ 1470438 w 5216173"/>
              <a:gd name="connsiteY6" fmla="*/ 3158160 h 3308256"/>
              <a:gd name="connsiteX7" fmla="*/ 1470438 w 5216173"/>
              <a:gd name="connsiteY7" fmla="*/ 1292982 h 3308256"/>
              <a:gd name="connsiteX8" fmla="*/ 0 w 5216173"/>
              <a:gd name="connsiteY8" fmla="*/ 2324503 h 3308256"/>
              <a:gd name="connsiteX9" fmla="*/ 1470438 w 5216173"/>
              <a:gd name="connsiteY9" fmla="*/ 866175 h 3308256"/>
              <a:gd name="connsiteX10" fmla="*/ 1470438 w 5216173"/>
              <a:gd name="connsiteY10" fmla="*/ 150096 h 3308256"/>
              <a:gd name="connsiteX11" fmla="*/ 1620534 w 5216173"/>
              <a:gd name="connsiteY11" fmla="*/ 0 h 3308256"/>
              <a:gd name="connsiteX0" fmla="*/ 1403463 w 4999102"/>
              <a:gd name="connsiteY0" fmla="*/ 0 h 3308256"/>
              <a:gd name="connsiteX1" fmla="*/ 4849006 w 4999102"/>
              <a:gd name="connsiteY1" fmla="*/ 0 h 3308256"/>
              <a:gd name="connsiteX2" fmla="*/ 4999102 w 4999102"/>
              <a:gd name="connsiteY2" fmla="*/ 150096 h 3308256"/>
              <a:gd name="connsiteX3" fmla="*/ 4999102 w 4999102"/>
              <a:gd name="connsiteY3" fmla="*/ 3158160 h 3308256"/>
              <a:gd name="connsiteX4" fmla="*/ 4849006 w 4999102"/>
              <a:gd name="connsiteY4" fmla="*/ 3308256 h 3308256"/>
              <a:gd name="connsiteX5" fmla="*/ 1403463 w 4999102"/>
              <a:gd name="connsiteY5" fmla="*/ 3308256 h 3308256"/>
              <a:gd name="connsiteX6" fmla="*/ 1253367 w 4999102"/>
              <a:gd name="connsiteY6" fmla="*/ 3158160 h 3308256"/>
              <a:gd name="connsiteX7" fmla="*/ 1253367 w 4999102"/>
              <a:gd name="connsiteY7" fmla="*/ 1292982 h 3308256"/>
              <a:gd name="connsiteX8" fmla="*/ 0 w 4999102"/>
              <a:gd name="connsiteY8" fmla="*/ 2493796 h 3308256"/>
              <a:gd name="connsiteX9" fmla="*/ 1253367 w 4999102"/>
              <a:gd name="connsiteY9" fmla="*/ 866175 h 3308256"/>
              <a:gd name="connsiteX10" fmla="*/ 1253367 w 4999102"/>
              <a:gd name="connsiteY10" fmla="*/ 150096 h 3308256"/>
              <a:gd name="connsiteX11" fmla="*/ 1403463 w 4999102"/>
              <a:gd name="connsiteY11" fmla="*/ 0 h 3308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99102" h="3308256">
                <a:moveTo>
                  <a:pt x="1403463" y="0"/>
                </a:moveTo>
                <a:lnTo>
                  <a:pt x="4849006" y="0"/>
                </a:lnTo>
                <a:cubicBezTo>
                  <a:pt x="4931902" y="0"/>
                  <a:pt x="4999102" y="67200"/>
                  <a:pt x="4999102" y="150096"/>
                </a:cubicBezTo>
                <a:lnTo>
                  <a:pt x="4999102" y="3158160"/>
                </a:lnTo>
                <a:cubicBezTo>
                  <a:pt x="4999102" y="3241056"/>
                  <a:pt x="4931902" y="3308256"/>
                  <a:pt x="4849006" y="3308256"/>
                </a:cubicBezTo>
                <a:lnTo>
                  <a:pt x="1403463" y="3308256"/>
                </a:lnTo>
                <a:cubicBezTo>
                  <a:pt x="1320567" y="3308256"/>
                  <a:pt x="1253367" y="3241056"/>
                  <a:pt x="1253367" y="3158160"/>
                </a:cubicBezTo>
                <a:lnTo>
                  <a:pt x="1253367" y="1292982"/>
                </a:lnTo>
                <a:lnTo>
                  <a:pt x="0" y="2493796"/>
                </a:lnTo>
                <a:lnTo>
                  <a:pt x="1253367" y="866175"/>
                </a:lnTo>
                <a:lnTo>
                  <a:pt x="1253367" y="150096"/>
                </a:lnTo>
                <a:cubicBezTo>
                  <a:pt x="1253367" y="67200"/>
                  <a:pt x="1320567" y="0"/>
                  <a:pt x="1403463" y="0"/>
                </a:cubicBezTo>
                <a:close/>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pic>
        <p:nvPicPr>
          <p:cNvPr id="20" name="図 19" descr="ダイアグラム&#10;&#10;自動的に生成された説明">
            <a:extLst>
              <a:ext uri="{FF2B5EF4-FFF2-40B4-BE49-F238E27FC236}">
                <a16:creationId xmlns:a16="http://schemas.microsoft.com/office/drawing/2014/main" id="{40E8BA8C-4A46-2B21-FFC6-ACB180B190A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539948" y="3309730"/>
            <a:ext cx="4611756" cy="2246244"/>
          </a:xfrm>
          <a:prstGeom prst="rect">
            <a:avLst/>
          </a:prstGeom>
        </p:spPr>
      </p:pic>
      <p:sp>
        <p:nvSpPr>
          <p:cNvPr id="2" name="スライド番号プレースホルダー 1">
            <a:extLst>
              <a:ext uri="{FF2B5EF4-FFF2-40B4-BE49-F238E27FC236}">
                <a16:creationId xmlns:a16="http://schemas.microsoft.com/office/drawing/2014/main" id="{19105AEC-C146-A9F4-5498-B566B01FCC95}"/>
              </a:ext>
            </a:extLst>
          </p:cNvPr>
          <p:cNvSpPr>
            <a:spLocks noGrp="1"/>
          </p:cNvSpPr>
          <p:nvPr>
            <p:ph type="sldNum" sz="quarter" idx="12"/>
          </p:nvPr>
        </p:nvSpPr>
        <p:spPr/>
        <p:txBody>
          <a:bodyPr/>
          <a:lstStyle/>
          <a:p>
            <a:fld id="{8B4C719E-7852-4BEC-83AA-157AE4C29AF4}" type="slidenum">
              <a:rPr kumimoji="1" lang="ja-JP" altLang="en-US" smtClean="0"/>
              <a:t>26</a:t>
            </a:fld>
            <a:endParaRPr kumimoji="1" lang="ja-JP" altLang="en-US" dirty="0"/>
          </a:p>
        </p:txBody>
      </p:sp>
    </p:spTree>
    <p:extLst>
      <p:ext uri="{BB962C8B-B14F-4D97-AF65-F5344CB8AC3E}">
        <p14:creationId xmlns:p14="http://schemas.microsoft.com/office/powerpoint/2010/main" val="40040823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コンテンツ プレースホルダー 2"/>
          <p:cNvSpPr txBox="1">
            <a:spLocks/>
          </p:cNvSpPr>
          <p:nvPr/>
        </p:nvSpPr>
        <p:spPr>
          <a:xfrm>
            <a:off x="1745974" y="2067407"/>
            <a:ext cx="3376825" cy="485518"/>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① 基板のウラ面にねじ付きスペーサー</a:t>
            </a:r>
            <a:br>
              <a:rPr lang="en-US" altLang="ja-JP" sz="1400" dirty="0">
                <a:latin typeface="メイリオ" panose="020B0604030504040204" pitchFamily="50" charset="-128"/>
                <a:ea typeface="メイリオ" panose="020B0604030504040204" pitchFamily="50" charset="-128"/>
                <a:cs typeface="Meiryo UI" panose="020B0604030504040204" pitchFamily="50" charset="-128"/>
              </a:rPr>
            </a:b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    </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を取り付ける。</a:t>
            </a:r>
          </a:p>
        </p:txBody>
      </p:sp>
      <p:sp>
        <p:nvSpPr>
          <p:cNvPr id="8" name="右矢印 7"/>
          <p:cNvSpPr/>
          <p:nvPr/>
        </p:nvSpPr>
        <p:spPr>
          <a:xfrm>
            <a:off x="5600499" y="3704293"/>
            <a:ext cx="343090" cy="574370"/>
          </a:xfrm>
          <a:prstGeom prst="rightArrow">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32" name="コンテンツ プレースホルダー 2"/>
          <p:cNvSpPr txBox="1">
            <a:spLocks/>
          </p:cNvSpPr>
          <p:nvPr/>
        </p:nvSpPr>
        <p:spPr>
          <a:xfrm>
            <a:off x="6663364" y="2067407"/>
            <a:ext cx="2481868" cy="485518"/>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② 電池ボックスをねじ付き</a:t>
            </a:r>
            <a:br>
              <a:rPr lang="en-US" altLang="ja-JP" sz="1400" dirty="0">
                <a:latin typeface="メイリオ" panose="020B0604030504040204" pitchFamily="50" charset="-128"/>
                <a:ea typeface="メイリオ" panose="020B0604030504040204" pitchFamily="50" charset="-128"/>
                <a:cs typeface="Meiryo UI" panose="020B0604030504040204" pitchFamily="50" charset="-128"/>
              </a:rPr>
            </a:b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    </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スペーサーに取り付ける。</a:t>
            </a:r>
          </a:p>
        </p:txBody>
      </p:sp>
      <p:sp>
        <p:nvSpPr>
          <p:cNvPr id="4" name="タイトル 3">
            <a:extLst>
              <a:ext uri="{FF2B5EF4-FFF2-40B4-BE49-F238E27FC236}">
                <a16:creationId xmlns:a16="http://schemas.microsoft.com/office/drawing/2014/main" id="{D8F699B8-22B7-9685-7883-A370FE78FDBC}"/>
              </a:ext>
            </a:extLst>
          </p:cNvPr>
          <p:cNvSpPr>
            <a:spLocks noGrp="1"/>
          </p:cNvSpPr>
          <p:nvPr>
            <p:ph type="title"/>
          </p:nvPr>
        </p:nvSpPr>
        <p:spPr/>
        <p:txBody>
          <a:bodyPr/>
          <a:lstStyle/>
          <a:p>
            <a:r>
              <a:rPr lang="ja-JP" altLang="en-US" dirty="0"/>
              <a:t>組み立て</a:t>
            </a:r>
          </a:p>
        </p:txBody>
      </p:sp>
      <p:sp>
        <p:nvSpPr>
          <p:cNvPr id="5" name="テキスト プレースホルダー 4">
            <a:extLst>
              <a:ext uri="{FF2B5EF4-FFF2-40B4-BE49-F238E27FC236}">
                <a16:creationId xmlns:a16="http://schemas.microsoft.com/office/drawing/2014/main" id="{7E0967FB-6A05-1AF5-FB3D-47702E08AA44}"/>
              </a:ext>
            </a:extLst>
          </p:cNvPr>
          <p:cNvSpPr>
            <a:spLocks noGrp="1"/>
          </p:cNvSpPr>
          <p:nvPr>
            <p:ph type="body" sz="quarter" idx="13"/>
          </p:nvPr>
        </p:nvSpPr>
        <p:spPr>
          <a:xfrm>
            <a:off x="876775" y="1592836"/>
            <a:ext cx="3485604" cy="348154"/>
          </a:xfrm>
        </p:spPr>
        <p:txBody>
          <a:bodyPr/>
          <a:lstStyle/>
          <a:p>
            <a:r>
              <a:rPr lang="ja-JP" altLang="en-US" dirty="0"/>
              <a:t>⑫ 電池ボックスの取りつけ</a:t>
            </a:r>
          </a:p>
        </p:txBody>
      </p:sp>
      <p:pic>
        <p:nvPicPr>
          <p:cNvPr id="3" name="図 2">
            <a:extLst>
              <a:ext uri="{FF2B5EF4-FFF2-40B4-BE49-F238E27FC236}">
                <a16:creationId xmlns:a16="http://schemas.microsoft.com/office/drawing/2014/main" id="{33936F04-DACE-EFC5-EC8C-549F6F7E34D2}"/>
              </a:ext>
            </a:extLst>
          </p:cNvPr>
          <p:cNvPicPr>
            <a:picLocks noChangeAspect="1"/>
          </p:cNvPicPr>
          <p:nvPr/>
        </p:nvPicPr>
        <p:blipFill rotWithShape="1">
          <a:blip r:embed="rId2"/>
          <a:srcRect r="59164"/>
          <a:stretch/>
        </p:blipFill>
        <p:spPr>
          <a:xfrm>
            <a:off x="2027582" y="2520561"/>
            <a:ext cx="3095217" cy="3691380"/>
          </a:xfrm>
          <a:prstGeom prst="rect">
            <a:avLst/>
          </a:prstGeom>
        </p:spPr>
      </p:pic>
      <p:sp>
        <p:nvSpPr>
          <p:cNvPr id="17" name="正方形/長方形 16">
            <a:extLst>
              <a:ext uri="{FF2B5EF4-FFF2-40B4-BE49-F238E27FC236}">
                <a16:creationId xmlns:a16="http://schemas.microsoft.com/office/drawing/2014/main" id="{A958DEDF-650C-0A52-DB6C-AA73D8B417DC}"/>
              </a:ext>
            </a:extLst>
          </p:cNvPr>
          <p:cNvSpPr/>
          <p:nvPr/>
        </p:nvSpPr>
        <p:spPr>
          <a:xfrm>
            <a:off x="838200" y="1494502"/>
            <a:ext cx="10512287" cy="4797767"/>
          </a:xfrm>
          <a:prstGeom prst="rect">
            <a:avLst/>
          </a:prstGeom>
          <a:noFill/>
          <a:ln w="25400">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19" name="図 18">
            <a:extLst>
              <a:ext uri="{FF2B5EF4-FFF2-40B4-BE49-F238E27FC236}">
                <a16:creationId xmlns:a16="http://schemas.microsoft.com/office/drawing/2014/main" id="{8C07AF68-F92A-D1C6-E34E-A7CC08EEFB21}"/>
              </a:ext>
            </a:extLst>
          </p:cNvPr>
          <p:cNvPicPr>
            <a:picLocks noChangeAspect="1"/>
          </p:cNvPicPr>
          <p:nvPr/>
        </p:nvPicPr>
        <p:blipFill rotWithShape="1">
          <a:blip r:embed="rId2"/>
          <a:srcRect l="46901"/>
          <a:stretch/>
        </p:blipFill>
        <p:spPr>
          <a:xfrm>
            <a:off x="6421290" y="2520561"/>
            <a:ext cx="4024736" cy="3691380"/>
          </a:xfrm>
          <a:prstGeom prst="rect">
            <a:avLst/>
          </a:prstGeom>
        </p:spPr>
      </p:pic>
      <p:sp>
        <p:nvSpPr>
          <p:cNvPr id="2" name="スライド番号プレースホルダー 1">
            <a:extLst>
              <a:ext uri="{FF2B5EF4-FFF2-40B4-BE49-F238E27FC236}">
                <a16:creationId xmlns:a16="http://schemas.microsoft.com/office/drawing/2014/main" id="{A42C21B3-D780-CEFD-0C52-EDF2B414160B}"/>
              </a:ext>
            </a:extLst>
          </p:cNvPr>
          <p:cNvSpPr>
            <a:spLocks noGrp="1"/>
          </p:cNvSpPr>
          <p:nvPr>
            <p:ph type="sldNum" sz="quarter" idx="12"/>
          </p:nvPr>
        </p:nvSpPr>
        <p:spPr/>
        <p:txBody>
          <a:bodyPr/>
          <a:lstStyle/>
          <a:p>
            <a:fld id="{8B4C719E-7852-4BEC-83AA-157AE4C29AF4}" type="slidenum">
              <a:rPr kumimoji="1" lang="ja-JP" altLang="en-US" smtClean="0"/>
              <a:t>27</a:t>
            </a:fld>
            <a:endParaRPr kumimoji="1" lang="ja-JP" altLang="en-US" dirty="0"/>
          </a:p>
        </p:txBody>
      </p:sp>
    </p:spTree>
    <p:extLst>
      <p:ext uri="{BB962C8B-B14F-4D97-AF65-F5344CB8AC3E}">
        <p14:creationId xmlns:p14="http://schemas.microsoft.com/office/powerpoint/2010/main" val="20185231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39DA24D5-ABCC-C119-4F39-7264D740A5FB}"/>
              </a:ext>
            </a:extLst>
          </p:cNvPr>
          <p:cNvPicPr>
            <a:picLocks noChangeAspect="1"/>
          </p:cNvPicPr>
          <p:nvPr/>
        </p:nvPicPr>
        <p:blipFill>
          <a:blip r:embed="rId2"/>
          <a:stretch>
            <a:fillRect/>
          </a:stretch>
        </p:blipFill>
        <p:spPr>
          <a:xfrm>
            <a:off x="3321549" y="1861170"/>
            <a:ext cx="7906853" cy="4353533"/>
          </a:xfrm>
          <a:prstGeom prst="rect">
            <a:avLst/>
          </a:prstGeom>
        </p:spPr>
      </p:pic>
      <p:sp>
        <p:nvSpPr>
          <p:cNvPr id="25" name="正方形/長方形 24"/>
          <p:cNvSpPr/>
          <p:nvPr/>
        </p:nvSpPr>
        <p:spPr>
          <a:xfrm>
            <a:off x="830592" y="1494501"/>
            <a:ext cx="10523208" cy="4861849"/>
          </a:xfrm>
          <a:prstGeom prst="rect">
            <a:avLst/>
          </a:prstGeom>
          <a:noFill/>
          <a:ln w="25400">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 name="タイトル 3">
            <a:extLst>
              <a:ext uri="{FF2B5EF4-FFF2-40B4-BE49-F238E27FC236}">
                <a16:creationId xmlns:a16="http://schemas.microsoft.com/office/drawing/2014/main" id="{CFA2D299-EFB1-3707-5145-34C6001C9BEE}"/>
              </a:ext>
            </a:extLst>
          </p:cNvPr>
          <p:cNvSpPr>
            <a:spLocks noGrp="1"/>
          </p:cNvSpPr>
          <p:nvPr>
            <p:ph type="title"/>
          </p:nvPr>
        </p:nvSpPr>
        <p:spPr/>
        <p:txBody>
          <a:bodyPr/>
          <a:lstStyle/>
          <a:p>
            <a:r>
              <a:rPr lang="ja-JP" altLang="en-US" dirty="0"/>
              <a:t>組み立て</a:t>
            </a:r>
          </a:p>
        </p:txBody>
      </p:sp>
      <p:sp>
        <p:nvSpPr>
          <p:cNvPr id="9" name="テキスト プレースホルダー 8">
            <a:extLst>
              <a:ext uri="{FF2B5EF4-FFF2-40B4-BE49-F238E27FC236}">
                <a16:creationId xmlns:a16="http://schemas.microsoft.com/office/drawing/2014/main" id="{60028A68-0873-2638-99DC-6D0164B5A178}"/>
              </a:ext>
            </a:extLst>
          </p:cNvPr>
          <p:cNvSpPr>
            <a:spLocks noGrp="1"/>
          </p:cNvSpPr>
          <p:nvPr>
            <p:ph type="body" sz="quarter" idx="13"/>
          </p:nvPr>
        </p:nvSpPr>
        <p:spPr>
          <a:xfrm>
            <a:off x="876775" y="1592836"/>
            <a:ext cx="3283243" cy="348154"/>
          </a:xfrm>
        </p:spPr>
        <p:txBody>
          <a:bodyPr/>
          <a:lstStyle/>
          <a:p>
            <a:r>
              <a:rPr lang="ja-JP" altLang="en-US" dirty="0"/>
              <a:t>⑬ </a:t>
            </a:r>
            <a:r>
              <a:rPr lang="en-US" altLang="ja-JP" dirty="0"/>
              <a:t>FM</a:t>
            </a:r>
            <a:r>
              <a:rPr lang="ja-JP" altLang="en-US" dirty="0"/>
              <a:t>アンテナの取りつけ</a:t>
            </a:r>
          </a:p>
        </p:txBody>
      </p:sp>
      <p:sp>
        <p:nvSpPr>
          <p:cNvPr id="2" name="正方形/長方形 1">
            <a:extLst>
              <a:ext uri="{FF2B5EF4-FFF2-40B4-BE49-F238E27FC236}">
                <a16:creationId xmlns:a16="http://schemas.microsoft.com/office/drawing/2014/main" id="{AD719C2A-41D1-06E4-1797-05519BA0ABA6}"/>
              </a:ext>
            </a:extLst>
          </p:cNvPr>
          <p:cNvSpPr/>
          <p:nvPr/>
        </p:nvSpPr>
        <p:spPr>
          <a:xfrm>
            <a:off x="1547446" y="2194079"/>
            <a:ext cx="874207" cy="34815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コンテンツ プレースホルダー 2"/>
          <p:cNvSpPr txBox="1">
            <a:spLocks/>
          </p:cNvSpPr>
          <p:nvPr/>
        </p:nvSpPr>
        <p:spPr>
          <a:xfrm>
            <a:off x="1091610" y="2206306"/>
            <a:ext cx="2606134" cy="69685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基板 </a:t>
            </a:r>
            <a:r>
              <a:rPr lang="ja-JP" altLang="en-US" sz="20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ウラ面</a:t>
            </a:r>
            <a:r>
              <a:rPr lang="ja-JP" altLang="en-US" sz="2000" dirty="0">
                <a:latin typeface="メイリオ" panose="020B0604030504040204" pitchFamily="50" charset="-128"/>
                <a:ea typeface="メイリオ" panose="020B0604030504040204" pitchFamily="50" charset="-128"/>
                <a:cs typeface="Meiryo UI" panose="020B0604030504040204" pitchFamily="50" charset="-128"/>
              </a:rPr>
              <a:t> </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に、</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ねじ、ナットで取りつけます。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F6A456F6-1B21-B6B3-6113-69DC0D73FC39}"/>
              </a:ext>
            </a:extLst>
          </p:cNvPr>
          <p:cNvSpPr>
            <a:spLocks noGrp="1"/>
          </p:cNvSpPr>
          <p:nvPr>
            <p:ph type="sldNum" sz="quarter" idx="12"/>
          </p:nvPr>
        </p:nvSpPr>
        <p:spPr/>
        <p:txBody>
          <a:bodyPr/>
          <a:lstStyle/>
          <a:p>
            <a:fld id="{8B4C719E-7852-4BEC-83AA-157AE4C29AF4}" type="slidenum">
              <a:rPr kumimoji="1" lang="ja-JP" altLang="en-US" smtClean="0"/>
              <a:t>28</a:t>
            </a:fld>
            <a:endParaRPr kumimoji="1" lang="ja-JP" altLang="en-US" dirty="0"/>
          </a:p>
        </p:txBody>
      </p:sp>
    </p:spTree>
    <p:extLst>
      <p:ext uri="{BB962C8B-B14F-4D97-AF65-F5344CB8AC3E}">
        <p14:creationId xmlns:p14="http://schemas.microsoft.com/office/powerpoint/2010/main" val="34296282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ダイアグラム, 設計図&#10;&#10;自動的に生成された説明">
            <a:extLst>
              <a:ext uri="{FF2B5EF4-FFF2-40B4-BE49-F238E27FC236}">
                <a16:creationId xmlns:a16="http://schemas.microsoft.com/office/drawing/2014/main" id="{58766053-BABB-031F-041B-BA226EEB7C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6827" y="2054504"/>
            <a:ext cx="8934450" cy="4362450"/>
          </a:xfrm>
          <a:prstGeom prst="rect">
            <a:avLst/>
          </a:prstGeom>
        </p:spPr>
      </p:pic>
      <p:sp>
        <p:nvSpPr>
          <p:cNvPr id="25" name="正方形/長方形 24"/>
          <p:cNvSpPr/>
          <p:nvPr/>
        </p:nvSpPr>
        <p:spPr>
          <a:xfrm>
            <a:off x="830592" y="1494501"/>
            <a:ext cx="10523208" cy="4922453"/>
          </a:xfrm>
          <a:prstGeom prst="rect">
            <a:avLst/>
          </a:prstGeom>
          <a:noFill/>
          <a:ln w="25400">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5" name="コンテンツ プレースホルダー 2"/>
          <p:cNvSpPr txBox="1">
            <a:spLocks/>
          </p:cNvSpPr>
          <p:nvPr/>
        </p:nvSpPr>
        <p:spPr>
          <a:xfrm>
            <a:off x="1429054" y="2206306"/>
            <a:ext cx="2606134" cy="61375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メイリオ" panose="020B0604030504040204" pitchFamily="50" charset="-128"/>
                <a:ea typeface="メイリオ" panose="020B0604030504040204" pitchFamily="50" charset="-128"/>
                <a:cs typeface="Meiryo UI" panose="020B0604030504040204" pitchFamily="50" charset="-128"/>
              </a:rPr>
              <a:t>コネクターの目印を合わせて</a:t>
            </a:r>
            <a:endParaRPr lang="en-US" altLang="ja-JP" sz="1400" b="1"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b="1" dirty="0">
                <a:latin typeface="メイリオ" panose="020B0604030504040204" pitchFamily="50" charset="-128"/>
                <a:ea typeface="メイリオ" panose="020B0604030504040204" pitchFamily="50" charset="-128"/>
                <a:cs typeface="Meiryo UI" panose="020B0604030504040204" pitchFamily="50" charset="-128"/>
              </a:rPr>
              <a:t>最後までしっかり押し込む。</a:t>
            </a:r>
            <a:endParaRPr lang="en-US" altLang="ja-JP" sz="1400" b="1"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 name="タイトル 3">
            <a:extLst>
              <a:ext uri="{FF2B5EF4-FFF2-40B4-BE49-F238E27FC236}">
                <a16:creationId xmlns:a16="http://schemas.microsoft.com/office/drawing/2014/main" id="{CFA2D299-EFB1-3707-5145-34C6001C9BEE}"/>
              </a:ext>
            </a:extLst>
          </p:cNvPr>
          <p:cNvSpPr>
            <a:spLocks noGrp="1"/>
          </p:cNvSpPr>
          <p:nvPr>
            <p:ph type="title"/>
          </p:nvPr>
        </p:nvSpPr>
        <p:spPr/>
        <p:txBody>
          <a:bodyPr/>
          <a:lstStyle/>
          <a:p>
            <a:r>
              <a:rPr lang="ja-JP" altLang="en-US" dirty="0"/>
              <a:t>組み立て</a:t>
            </a:r>
          </a:p>
        </p:txBody>
      </p:sp>
      <p:sp>
        <p:nvSpPr>
          <p:cNvPr id="5" name="テキスト プレースホルダー 4">
            <a:extLst>
              <a:ext uri="{FF2B5EF4-FFF2-40B4-BE49-F238E27FC236}">
                <a16:creationId xmlns:a16="http://schemas.microsoft.com/office/drawing/2014/main" id="{339B4E6C-878E-1ADB-E658-E8306D02FB0E}"/>
              </a:ext>
            </a:extLst>
          </p:cNvPr>
          <p:cNvSpPr>
            <a:spLocks noGrp="1"/>
          </p:cNvSpPr>
          <p:nvPr>
            <p:ph type="body" sz="quarter" idx="13"/>
          </p:nvPr>
        </p:nvSpPr>
        <p:spPr>
          <a:xfrm>
            <a:off x="876775" y="1592836"/>
            <a:ext cx="3860625" cy="348154"/>
          </a:xfrm>
        </p:spPr>
        <p:txBody>
          <a:bodyPr/>
          <a:lstStyle/>
          <a:p>
            <a:r>
              <a:rPr lang="ja-JP" altLang="en-US" dirty="0"/>
              <a:t>⑭ ラジオモジュールの取りつけ</a:t>
            </a:r>
          </a:p>
        </p:txBody>
      </p:sp>
      <p:pic>
        <p:nvPicPr>
          <p:cNvPr id="9" name="図 8">
            <a:extLst>
              <a:ext uri="{FF2B5EF4-FFF2-40B4-BE49-F238E27FC236}">
                <a16:creationId xmlns:a16="http://schemas.microsoft.com/office/drawing/2014/main" id="{BE140412-7C85-3539-EBEF-312FDA4456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89584" y="2212981"/>
            <a:ext cx="239469" cy="528353"/>
          </a:xfrm>
          <a:prstGeom prst="rect">
            <a:avLst/>
          </a:prstGeom>
        </p:spPr>
      </p:pic>
      <p:sp>
        <p:nvSpPr>
          <p:cNvPr id="2" name="スライド番号プレースホルダー 1">
            <a:extLst>
              <a:ext uri="{FF2B5EF4-FFF2-40B4-BE49-F238E27FC236}">
                <a16:creationId xmlns:a16="http://schemas.microsoft.com/office/drawing/2014/main" id="{7055A04D-22CD-909E-2545-E260712221CC}"/>
              </a:ext>
            </a:extLst>
          </p:cNvPr>
          <p:cNvSpPr>
            <a:spLocks noGrp="1"/>
          </p:cNvSpPr>
          <p:nvPr>
            <p:ph type="sldNum" sz="quarter" idx="12"/>
          </p:nvPr>
        </p:nvSpPr>
        <p:spPr/>
        <p:txBody>
          <a:bodyPr/>
          <a:lstStyle/>
          <a:p>
            <a:fld id="{8B4C719E-7852-4BEC-83AA-157AE4C29AF4}" type="slidenum">
              <a:rPr kumimoji="1" lang="ja-JP" altLang="en-US" smtClean="0"/>
              <a:t>29</a:t>
            </a:fld>
            <a:endParaRPr kumimoji="1" lang="ja-JP" altLang="en-US" dirty="0"/>
          </a:p>
        </p:txBody>
      </p:sp>
    </p:spTree>
    <p:extLst>
      <p:ext uri="{BB962C8B-B14F-4D97-AF65-F5344CB8AC3E}">
        <p14:creationId xmlns:p14="http://schemas.microsoft.com/office/powerpoint/2010/main" val="3042955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グループ化 6"/>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テキスト ボックス 3"/>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558715"/>
              <a:ext cx="864973" cy="477794"/>
            </a:xfrm>
            <a:prstGeom prst="round2SameRect">
              <a:avLst/>
            </a:prstGeom>
            <a:solidFill>
              <a:srgbClr val="FFC000"/>
            </a:solidFill>
            <a:ln>
              <a:solidFill>
                <a:schemeClr val="accent4"/>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3" y="605250"/>
              <a:ext cx="708455" cy="384721"/>
            </a:xfrm>
            <a:prstGeom prst="rect">
              <a:avLst/>
            </a:prstGeom>
            <a:solidFill>
              <a:srgbClr val="FFC000"/>
            </a:solidFill>
            <a:ln>
              <a:solidFill>
                <a:schemeClr val="accent4"/>
              </a:solidFill>
            </a:ln>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片側の 2 つの角を丸めた四角形 18"/>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テキスト ボックス 1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21" name="片側の 2 つの角を丸めた四角形 20"/>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片側の 2 つの角を丸めた四角形 22"/>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片側の 2 つの角を丸めた四角形 2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テキスト ボックス 28"/>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テキスト ボックス 29"/>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8" name="表 7"/>
          <p:cNvGraphicFramePr>
            <a:graphicFrameLocks noGrp="1"/>
          </p:cNvGraphicFramePr>
          <p:nvPr>
            <p:extLst>
              <p:ext uri="{D42A27DB-BD31-4B8C-83A1-F6EECF244321}">
                <p14:modId xmlns:p14="http://schemas.microsoft.com/office/powerpoint/2010/main" val="558843244"/>
              </p:ext>
            </p:extLst>
          </p:nvPr>
        </p:nvGraphicFramePr>
        <p:xfrm>
          <a:off x="1874819" y="1882890"/>
          <a:ext cx="8128000" cy="1112520"/>
        </p:xfrm>
        <a:graphic>
          <a:graphicData uri="http://schemas.openxmlformats.org/drawingml/2006/table">
            <a:tbl>
              <a:tblPr firstRow="1" bandRow="1">
                <a:tableStyleId>{00A15C55-8517-42AA-B614-E9B94910E393}</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pPr algn="ctr"/>
                      <a:r>
                        <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rPr>
                        <a:t>搭載している機能、しくみ</a:t>
                      </a:r>
                    </a:p>
                  </a:txBody>
                  <a:tcPr anchor="ctr"/>
                </a:tc>
                <a:tc>
                  <a:txBody>
                    <a:bodyPr/>
                    <a:lstStyle/>
                    <a:p>
                      <a:pPr algn="ctr"/>
                      <a:r>
                        <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rPr>
                        <a:t>学習できる内容</a:t>
                      </a:r>
                    </a:p>
                  </a:txBody>
                  <a:tcPr anchor="ct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スピーカ</a:t>
                      </a:r>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txBody>
                  <a:tcPr>
                    <a:solidFill>
                      <a:srgbClr val="FFE8CB"/>
                    </a:solidFill>
                  </a:tcPr>
                </a:tc>
                <a:tc>
                  <a:txBody>
                    <a:bodyPr/>
                    <a:lstStyle/>
                    <a:p>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電気エネルギーを音に変換するしくみ</a:t>
                      </a:r>
                    </a:p>
                  </a:txBody>
                  <a:tcP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可変抵抗（ボリューム）</a:t>
                      </a:r>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txBody>
                  <a:tcPr>
                    <a:solidFill>
                      <a:srgbClr val="FFF4E7"/>
                    </a:solidFill>
                  </a:tcPr>
                </a:tc>
                <a:tc>
                  <a:txBody>
                    <a:bodyPr/>
                    <a:lstStyle/>
                    <a:p>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ボリュームのしくみ</a:t>
                      </a:r>
                    </a:p>
                  </a:txBody>
                  <a:tcPr/>
                </a:tc>
                <a:extLst>
                  <a:ext uri="{0D108BD9-81ED-4DB2-BD59-A6C34878D82A}">
                    <a16:rowId xmlns:a16="http://schemas.microsoft.com/office/drawing/2014/main" val="10003"/>
                  </a:ext>
                </a:extLst>
              </a:tr>
            </a:tbl>
          </a:graphicData>
        </a:graphic>
      </p:graphicFrame>
      <p:graphicFrame>
        <p:nvGraphicFramePr>
          <p:cNvPr id="24" name="表 23"/>
          <p:cNvGraphicFramePr>
            <a:graphicFrameLocks noGrp="1"/>
          </p:cNvGraphicFramePr>
          <p:nvPr>
            <p:extLst>
              <p:ext uri="{D42A27DB-BD31-4B8C-83A1-F6EECF244321}">
                <p14:modId xmlns:p14="http://schemas.microsoft.com/office/powerpoint/2010/main" val="3725637078"/>
              </p:ext>
            </p:extLst>
          </p:nvPr>
        </p:nvGraphicFramePr>
        <p:xfrm>
          <a:off x="1874819" y="4009928"/>
          <a:ext cx="8128000" cy="1483360"/>
        </p:xfrm>
        <a:graphic>
          <a:graphicData uri="http://schemas.openxmlformats.org/drawingml/2006/table">
            <a:tbl>
              <a:tblPr firstRow="1" bandRow="1">
                <a:tableStyleId>{00A15C55-8517-42AA-B614-E9B94910E393}</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pPr algn="ctr"/>
                      <a:r>
                        <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rPr>
                        <a:t>部品種類</a:t>
                      </a:r>
                    </a:p>
                  </a:txBody>
                  <a:tcPr anchor="ctr"/>
                </a:tc>
                <a:tc>
                  <a:txBody>
                    <a:bodyPr/>
                    <a:lstStyle/>
                    <a:p>
                      <a:pPr algn="ctr"/>
                      <a:r>
                        <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rPr>
                        <a:t>部品数</a:t>
                      </a:r>
                    </a:p>
                  </a:txBody>
                  <a:tcPr anchor="ctr"/>
                </a:tc>
                <a:extLst>
                  <a:ext uri="{0D108BD9-81ED-4DB2-BD59-A6C34878D82A}">
                    <a16:rowId xmlns:a16="http://schemas.microsoft.com/office/drawing/2014/main" val="10000"/>
                  </a:ext>
                </a:extLst>
              </a:tr>
              <a:tr h="370840">
                <a:tc>
                  <a:txBody>
                    <a:bodyPr/>
                    <a:lstStyle/>
                    <a:p>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総部品数</a:t>
                      </a:r>
                    </a:p>
                  </a:txBody>
                  <a:tcPr/>
                </a:tc>
                <a:tc>
                  <a:txBody>
                    <a:bodyPr/>
                    <a:lstStyle/>
                    <a:p>
                      <a:r>
                        <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rPr>
                        <a:t>34</a:t>
                      </a: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点</a:t>
                      </a:r>
                    </a:p>
                  </a:txBody>
                  <a:tcPr/>
                </a:tc>
                <a:extLst>
                  <a:ext uri="{0D108BD9-81ED-4DB2-BD59-A6C34878D82A}">
                    <a16:rowId xmlns:a16="http://schemas.microsoft.com/office/drawing/2014/main" val="10001"/>
                  </a:ext>
                </a:extLst>
              </a:tr>
              <a:tr h="370840">
                <a:tc>
                  <a:txBody>
                    <a:bodyPr/>
                    <a:lstStyle/>
                    <a:p>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はんだ付け部品数</a:t>
                      </a:r>
                    </a:p>
                  </a:txBody>
                  <a:tcPr/>
                </a:tc>
                <a:tc>
                  <a:txBody>
                    <a:bodyPr/>
                    <a:lstStyle/>
                    <a:p>
                      <a:r>
                        <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rPr>
                        <a:t>15</a:t>
                      </a: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点</a:t>
                      </a:r>
                    </a:p>
                  </a:txBody>
                  <a:tcPr/>
                </a:tc>
                <a:extLst>
                  <a:ext uri="{0D108BD9-81ED-4DB2-BD59-A6C34878D82A}">
                    <a16:rowId xmlns:a16="http://schemas.microsoft.com/office/drawing/2014/main" val="10002"/>
                  </a:ext>
                </a:extLst>
              </a:tr>
              <a:tr h="370840">
                <a:tc>
                  <a:txBody>
                    <a:bodyPr/>
                    <a:lstStyle/>
                    <a:p>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はんだ付け箇所数</a:t>
                      </a:r>
                    </a:p>
                  </a:txBody>
                  <a:tcPr/>
                </a:tc>
                <a:tc>
                  <a:txBody>
                    <a:bodyPr/>
                    <a:lstStyle/>
                    <a:p>
                      <a:r>
                        <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rPr>
                        <a:t>48</a:t>
                      </a: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カ所</a:t>
                      </a:r>
                    </a:p>
                  </a:txBody>
                  <a:tcPr/>
                </a:tc>
                <a:extLst>
                  <a:ext uri="{0D108BD9-81ED-4DB2-BD59-A6C34878D82A}">
                    <a16:rowId xmlns:a16="http://schemas.microsoft.com/office/drawing/2014/main" val="2926769241"/>
                  </a:ext>
                </a:extLst>
              </a:tr>
            </a:tbl>
          </a:graphicData>
        </a:graphic>
      </p:graphicFrame>
      <p:pic>
        <p:nvPicPr>
          <p:cNvPr id="26" name="図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5" name="タイトル 4">
            <a:extLst>
              <a:ext uri="{FF2B5EF4-FFF2-40B4-BE49-F238E27FC236}">
                <a16:creationId xmlns:a16="http://schemas.microsoft.com/office/drawing/2014/main" id="{E83EA67F-AF63-AF0C-4507-3A5FF19C03F6}"/>
              </a:ext>
            </a:extLst>
          </p:cNvPr>
          <p:cNvSpPr>
            <a:spLocks noGrp="1"/>
          </p:cNvSpPr>
          <p:nvPr>
            <p:ph type="title"/>
          </p:nvPr>
        </p:nvSpPr>
        <p:spPr/>
        <p:txBody>
          <a:bodyPr/>
          <a:lstStyle/>
          <a:p>
            <a:r>
              <a:rPr lang="ja-JP" altLang="en-US" dirty="0"/>
              <a:t>ワイド</a:t>
            </a:r>
            <a:r>
              <a:rPr lang="en-US" altLang="ja-JP" dirty="0"/>
              <a:t>FM</a:t>
            </a:r>
            <a:r>
              <a:rPr lang="ja-JP" altLang="en-US" dirty="0"/>
              <a:t>ラジオの特徴</a:t>
            </a:r>
          </a:p>
        </p:txBody>
      </p:sp>
      <p:sp>
        <p:nvSpPr>
          <p:cNvPr id="2" name="スライド番号プレースホルダー 1">
            <a:extLst>
              <a:ext uri="{FF2B5EF4-FFF2-40B4-BE49-F238E27FC236}">
                <a16:creationId xmlns:a16="http://schemas.microsoft.com/office/drawing/2014/main" id="{19ECF878-D686-18F8-E7DE-BF72F50E11A6}"/>
              </a:ext>
            </a:extLst>
          </p:cNvPr>
          <p:cNvSpPr>
            <a:spLocks noGrp="1"/>
          </p:cNvSpPr>
          <p:nvPr>
            <p:ph type="sldNum" sz="quarter" idx="12"/>
          </p:nvPr>
        </p:nvSpPr>
        <p:spPr/>
        <p:txBody>
          <a:bodyPr/>
          <a:lstStyle/>
          <a:p>
            <a:fld id="{8B4C719E-7852-4BEC-83AA-157AE4C29AF4}" type="slidenum">
              <a:rPr kumimoji="1" lang="ja-JP" altLang="en-US" smtClean="0"/>
              <a:t>3</a:t>
            </a:fld>
            <a:endParaRPr kumimoji="1" lang="ja-JP" altLang="en-US" dirty="0"/>
          </a:p>
        </p:txBody>
      </p:sp>
    </p:spTree>
    <p:extLst>
      <p:ext uri="{BB962C8B-B14F-4D97-AF65-F5344CB8AC3E}">
        <p14:creationId xmlns:p14="http://schemas.microsoft.com/office/powerpoint/2010/main" val="33876874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図 34" descr="ゲーム機のリモコン&#10;&#10;自動的に生成された説明">
            <a:extLst>
              <a:ext uri="{FF2B5EF4-FFF2-40B4-BE49-F238E27FC236}">
                <a16:creationId xmlns:a16="http://schemas.microsoft.com/office/drawing/2014/main" id="{78CF01A6-4091-3945-5F47-9505CB1D8DD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96340" y="1468448"/>
            <a:ext cx="1823670" cy="2249160"/>
          </a:xfrm>
          <a:prstGeom prst="rect">
            <a:avLst/>
          </a:prstGeom>
        </p:spPr>
      </p:pic>
      <p:pic>
        <p:nvPicPr>
          <p:cNvPr id="3" name="図 2" descr="回路, 持つ, 立つ, ブルー が含まれている画像&#10;&#10;自動的に生成された説明">
            <a:extLst>
              <a:ext uri="{FF2B5EF4-FFF2-40B4-BE49-F238E27FC236}">
                <a16:creationId xmlns:a16="http://schemas.microsoft.com/office/drawing/2014/main" id="{67A6BA57-14B5-7A9C-7318-35B30FE6DD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71382" y="1793086"/>
            <a:ext cx="3998765" cy="3648719"/>
          </a:xfrm>
          <a:prstGeom prst="rect">
            <a:avLst/>
          </a:prstGeom>
        </p:spPr>
      </p:pic>
      <p:sp>
        <p:nvSpPr>
          <p:cNvPr id="21" name="正方形/長方形 20"/>
          <p:cNvSpPr/>
          <p:nvPr/>
        </p:nvSpPr>
        <p:spPr>
          <a:xfrm>
            <a:off x="4897731" y="3516969"/>
            <a:ext cx="1143997" cy="308589"/>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22" name="直線コネクタ 67"/>
          <p:cNvCxnSpPr>
            <a:cxnSpLocks/>
            <a:stCxn id="37" idx="1"/>
            <a:endCxn id="21" idx="3"/>
          </p:cNvCxnSpPr>
          <p:nvPr/>
        </p:nvCxnSpPr>
        <p:spPr>
          <a:xfrm flipH="1" flipV="1">
            <a:off x="6041728" y="3671264"/>
            <a:ext cx="807276" cy="94922"/>
          </a:xfrm>
          <a:prstGeom prst="straightConnector1">
            <a:avLst/>
          </a:prstGeom>
          <a:ln w="28575">
            <a:solidFill>
              <a:srgbClr val="FF0000"/>
            </a:solidFill>
            <a:tailEnd type="none"/>
          </a:ln>
        </p:spPr>
        <p:style>
          <a:lnRef idx="1">
            <a:schemeClr val="accent2"/>
          </a:lnRef>
          <a:fillRef idx="0">
            <a:schemeClr val="accent2"/>
          </a:fillRef>
          <a:effectRef idx="0">
            <a:schemeClr val="accent2"/>
          </a:effectRef>
          <a:fontRef idx="minor">
            <a:schemeClr val="tx1"/>
          </a:fontRef>
        </p:style>
      </p:cxnSp>
      <p:sp>
        <p:nvSpPr>
          <p:cNvPr id="29" name="コンテンツ プレースホルダー 2"/>
          <p:cNvSpPr txBox="1">
            <a:spLocks/>
          </p:cNvSpPr>
          <p:nvPr/>
        </p:nvSpPr>
        <p:spPr>
          <a:xfrm>
            <a:off x="1528403" y="1637689"/>
            <a:ext cx="3072395" cy="66414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メイリオ" panose="020B0604030504040204" pitchFamily="50" charset="-128"/>
                <a:ea typeface="メイリオ" panose="020B0604030504040204" pitchFamily="50" charset="-128"/>
                <a:cs typeface="Meiryo UI" panose="020B0604030504040204" pitchFamily="50" charset="-128"/>
              </a:rPr>
              <a:t>動作チェックで電源を入れる前に、</a:t>
            </a:r>
            <a:endParaRPr lang="en-US" altLang="ja-JP" sz="1400" b="1"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b="1" dirty="0">
                <a:latin typeface="メイリオ" panose="020B0604030504040204" pitchFamily="50" charset="-128"/>
                <a:ea typeface="メイリオ" panose="020B0604030504040204" pitchFamily="50" charset="-128"/>
                <a:cs typeface="Meiryo UI" panose="020B0604030504040204" pitchFamily="50" charset="-128"/>
              </a:rPr>
              <a:t>もう一度ポイントをチェックしよう。</a:t>
            </a:r>
          </a:p>
        </p:txBody>
      </p:sp>
      <p:sp>
        <p:nvSpPr>
          <p:cNvPr id="33" name="コンテンツ プレースホルダー 2"/>
          <p:cNvSpPr txBox="1">
            <a:spLocks/>
          </p:cNvSpPr>
          <p:nvPr/>
        </p:nvSpPr>
        <p:spPr>
          <a:xfrm>
            <a:off x="6642364" y="2074523"/>
            <a:ext cx="1640372" cy="41733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コードの＋、ーの配線の場所を確認</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4" name="コンテンツ プレースホルダー 2"/>
          <p:cNvSpPr txBox="1">
            <a:spLocks/>
          </p:cNvSpPr>
          <p:nvPr/>
        </p:nvSpPr>
        <p:spPr>
          <a:xfrm>
            <a:off x="8987099" y="3959427"/>
            <a:ext cx="1860670" cy="76369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向きの確認</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奥まで差し込まれていることの確認</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6" name="コンテンツ プレースホルダー 2"/>
          <p:cNvSpPr txBox="1">
            <a:spLocks/>
          </p:cNvSpPr>
          <p:nvPr/>
        </p:nvSpPr>
        <p:spPr>
          <a:xfrm>
            <a:off x="3391044" y="5670579"/>
            <a:ext cx="1855531" cy="25215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目印の向きを確認</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7" name="コンテンツ プレースホルダー 2"/>
          <p:cNvSpPr txBox="1">
            <a:spLocks/>
          </p:cNvSpPr>
          <p:nvPr/>
        </p:nvSpPr>
        <p:spPr>
          <a:xfrm>
            <a:off x="6849004" y="3516969"/>
            <a:ext cx="1500158" cy="4984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はんだブリッジがないことを確認</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0" name="コンテンツ プレースホルダー 2"/>
          <p:cNvSpPr txBox="1">
            <a:spLocks/>
          </p:cNvSpPr>
          <p:nvPr/>
        </p:nvSpPr>
        <p:spPr>
          <a:xfrm>
            <a:off x="5516304" y="5684063"/>
            <a:ext cx="1855531" cy="25216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白い線の向きを確認</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4" name="正方形/長方形 43"/>
          <p:cNvSpPr/>
          <p:nvPr/>
        </p:nvSpPr>
        <p:spPr>
          <a:xfrm>
            <a:off x="4870764" y="4607828"/>
            <a:ext cx="994226" cy="230598"/>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5" name="正方形/長方形 44"/>
          <p:cNvSpPr/>
          <p:nvPr/>
        </p:nvSpPr>
        <p:spPr>
          <a:xfrm>
            <a:off x="5167618" y="4191370"/>
            <a:ext cx="697372" cy="310649"/>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6" name="正方形/長方形 45"/>
          <p:cNvSpPr/>
          <p:nvPr/>
        </p:nvSpPr>
        <p:spPr>
          <a:xfrm>
            <a:off x="4870134" y="4940824"/>
            <a:ext cx="808932" cy="339341"/>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7" name="正方形/長方形 46"/>
          <p:cNvSpPr/>
          <p:nvPr/>
        </p:nvSpPr>
        <p:spPr>
          <a:xfrm>
            <a:off x="8496341" y="2783150"/>
            <a:ext cx="422182" cy="452860"/>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9" name="正方形/長方形 48"/>
          <p:cNvSpPr/>
          <p:nvPr/>
        </p:nvSpPr>
        <p:spPr>
          <a:xfrm>
            <a:off x="9022310" y="2491855"/>
            <a:ext cx="619422" cy="469830"/>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50" name="直線コネクタ 67"/>
          <p:cNvCxnSpPr>
            <a:cxnSpLocks/>
            <a:stCxn id="33" idx="2"/>
            <a:endCxn id="47" idx="1"/>
          </p:cNvCxnSpPr>
          <p:nvPr/>
        </p:nvCxnSpPr>
        <p:spPr>
          <a:xfrm>
            <a:off x="7462550" y="2491855"/>
            <a:ext cx="1033791" cy="517725"/>
          </a:xfrm>
          <a:prstGeom prst="straightConnector1">
            <a:avLst/>
          </a:prstGeom>
          <a:ln w="28575">
            <a:solidFill>
              <a:srgbClr val="FF0000"/>
            </a:solidFill>
            <a:tailEnd type="none"/>
          </a:ln>
        </p:spPr>
        <p:style>
          <a:lnRef idx="1">
            <a:schemeClr val="accent2"/>
          </a:lnRef>
          <a:fillRef idx="0">
            <a:schemeClr val="accent2"/>
          </a:fillRef>
          <a:effectRef idx="0">
            <a:schemeClr val="accent2"/>
          </a:effectRef>
          <a:fontRef idx="minor">
            <a:schemeClr val="tx1"/>
          </a:fontRef>
        </p:style>
      </p:cxnSp>
      <p:cxnSp>
        <p:nvCxnSpPr>
          <p:cNvPr id="58" name="直線コネクタ 67"/>
          <p:cNvCxnSpPr>
            <a:cxnSpLocks/>
            <a:stCxn id="34" idx="0"/>
            <a:endCxn id="49" idx="2"/>
          </p:cNvCxnSpPr>
          <p:nvPr/>
        </p:nvCxnSpPr>
        <p:spPr>
          <a:xfrm flipH="1" flipV="1">
            <a:off x="9332021" y="2961685"/>
            <a:ext cx="585413" cy="997742"/>
          </a:xfrm>
          <a:prstGeom prst="straightConnector1">
            <a:avLst/>
          </a:prstGeom>
          <a:ln w="28575">
            <a:solidFill>
              <a:srgbClr val="FF0000"/>
            </a:solidFill>
            <a:tailEnd type="none"/>
          </a:ln>
        </p:spPr>
        <p:style>
          <a:lnRef idx="1">
            <a:schemeClr val="accent2"/>
          </a:lnRef>
          <a:fillRef idx="0">
            <a:schemeClr val="accent2"/>
          </a:fillRef>
          <a:effectRef idx="0">
            <a:schemeClr val="accent2"/>
          </a:effectRef>
          <a:fontRef idx="minor">
            <a:schemeClr val="tx1"/>
          </a:fontRef>
        </p:style>
      </p:cxnSp>
      <p:cxnSp>
        <p:nvCxnSpPr>
          <p:cNvPr id="72" name="直線コネクタ 67"/>
          <p:cNvCxnSpPr>
            <a:cxnSpLocks/>
            <a:stCxn id="36" idx="0"/>
            <a:endCxn id="44" idx="1"/>
          </p:cNvCxnSpPr>
          <p:nvPr/>
        </p:nvCxnSpPr>
        <p:spPr>
          <a:xfrm flipV="1">
            <a:off x="4318810" y="4723127"/>
            <a:ext cx="551954" cy="947452"/>
          </a:xfrm>
          <a:prstGeom prst="straightConnector1">
            <a:avLst/>
          </a:prstGeom>
          <a:ln w="28575">
            <a:solidFill>
              <a:srgbClr val="FF0000"/>
            </a:solidFill>
            <a:tailEnd type="none"/>
          </a:ln>
        </p:spPr>
        <p:style>
          <a:lnRef idx="1">
            <a:schemeClr val="accent2"/>
          </a:lnRef>
          <a:fillRef idx="0">
            <a:schemeClr val="accent2"/>
          </a:fillRef>
          <a:effectRef idx="0">
            <a:schemeClr val="accent2"/>
          </a:effectRef>
          <a:fontRef idx="minor">
            <a:schemeClr val="tx1"/>
          </a:fontRef>
        </p:style>
      </p:cxnSp>
      <p:cxnSp>
        <p:nvCxnSpPr>
          <p:cNvPr id="73" name="直線コネクタ 67"/>
          <p:cNvCxnSpPr>
            <a:cxnSpLocks/>
            <a:stCxn id="40" idx="0"/>
            <a:endCxn id="45" idx="3"/>
          </p:cNvCxnSpPr>
          <p:nvPr/>
        </p:nvCxnSpPr>
        <p:spPr>
          <a:xfrm flipH="1" flipV="1">
            <a:off x="5864990" y="4346695"/>
            <a:ext cx="579080" cy="1337368"/>
          </a:xfrm>
          <a:prstGeom prst="straightConnector1">
            <a:avLst/>
          </a:prstGeom>
          <a:ln w="28575">
            <a:solidFill>
              <a:srgbClr val="FF0000"/>
            </a:solidFill>
            <a:tailEnd type="none"/>
          </a:ln>
        </p:spPr>
        <p:style>
          <a:lnRef idx="1">
            <a:schemeClr val="accent2"/>
          </a:lnRef>
          <a:fillRef idx="0">
            <a:schemeClr val="accent2"/>
          </a:fillRef>
          <a:effectRef idx="0">
            <a:schemeClr val="accent2"/>
          </a:effectRef>
          <a:fontRef idx="minor">
            <a:schemeClr val="tx1"/>
          </a:fontRef>
        </p:style>
      </p:cxnSp>
      <p:cxnSp>
        <p:nvCxnSpPr>
          <p:cNvPr id="78" name="直線コネクタ 67"/>
          <p:cNvCxnSpPr>
            <a:cxnSpLocks/>
            <a:stCxn id="40" idx="0"/>
            <a:endCxn id="46" idx="3"/>
          </p:cNvCxnSpPr>
          <p:nvPr/>
        </p:nvCxnSpPr>
        <p:spPr>
          <a:xfrm flipH="1" flipV="1">
            <a:off x="5679066" y="5110495"/>
            <a:ext cx="765004" cy="573568"/>
          </a:xfrm>
          <a:prstGeom prst="straightConnector1">
            <a:avLst/>
          </a:prstGeom>
          <a:ln w="28575">
            <a:solidFill>
              <a:srgbClr val="FF0000"/>
            </a:solidFill>
            <a:tailEnd type="none"/>
          </a:ln>
        </p:spPr>
        <p:style>
          <a:lnRef idx="1">
            <a:schemeClr val="accent2"/>
          </a:lnRef>
          <a:fillRef idx="0">
            <a:schemeClr val="accent2"/>
          </a:fillRef>
          <a:effectRef idx="0">
            <a:schemeClr val="accent2"/>
          </a:effectRef>
          <a:fontRef idx="minor">
            <a:schemeClr val="tx1"/>
          </a:fontRef>
        </p:style>
      </p:cxnSp>
      <p:sp>
        <p:nvSpPr>
          <p:cNvPr id="82" name="右矢印 81"/>
          <p:cNvSpPr/>
          <p:nvPr/>
        </p:nvSpPr>
        <p:spPr>
          <a:xfrm>
            <a:off x="9641732" y="5194487"/>
            <a:ext cx="1712068" cy="979151"/>
          </a:xfrm>
          <a:prstGeom prst="rightArrow">
            <a:avLst/>
          </a:prstGeom>
          <a:solidFill>
            <a:schemeClr val="accent1">
              <a:lumMod val="75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latin typeface="メイリオ" panose="020B0604030504040204" pitchFamily="50" charset="-128"/>
                <a:ea typeface="メイリオ" panose="020B0604030504040204" pitchFamily="50" charset="-128"/>
              </a:rPr>
              <a:t>動作チェックへ</a:t>
            </a:r>
          </a:p>
        </p:txBody>
      </p:sp>
      <p:sp>
        <p:nvSpPr>
          <p:cNvPr id="121" name="正方形/長方形 120"/>
          <p:cNvSpPr/>
          <p:nvPr/>
        </p:nvSpPr>
        <p:spPr>
          <a:xfrm>
            <a:off x="2947888" y="3275492"/>
            <a:ext cx="400190" cy="308589"/>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122" name="直線コネクタ 67"/>
          <p:cNvCxnSpPr>
            <a:cxnSpLocks/>
            <a:stCxn id="39" idx="3"/>
            <a:endCxn id="121" idx="1"/>
          </p:cNvCxnSpPr>
          <p:nvPr/>
        </p:nvCxnSpPr>
        <p:spPr>
          <a:xfrm flipV="1">
            <a:off x="2627090" y="3429787"/>
            <a:ext cx="320798" cy="187659"/>
          </a:xfrm>
          <a:prstGeom prst="straightConnector1">
            <a:avLst/>
          </a:prstGeom>
          <a:ln w="28575">
            <a:solidFill>
              <a:srgbClr val="FF0000"/>
            </a:solidFill>
            <a:tailEnd type="none"/>
          </a:ln>
        </p:spPr>
        <p:style>
          <a:lnRef idx="1">
            <a:schemeClr val="accent2"/>
          </a:lnRef>
          <a:fillRef idx="0">
            <a:schemeClr val="accent2"/>
          </a:fillRef>
          <a:effectRef idx="0">
            <a:schemeClr val="accent2"/>
          </a:effectRef>
          <a:fontRef idx="minor">
            <a:schemeClr val="tx1"/>
          </a:fontRef>
        </p:style>
      </p:cxnSp>
      <p:cxnSp>
        <p:nvCxnSpPr>
          <p:cNvPr id="134" name="直線コネクタ 67"/>
          <p:cNvCxnSpPr>
            <a:cxnSpLocks/>
            <a:stCxn id="59" idx="3"/>
            <a:endCxn id="44" idx="1"/>
          </p:cNvCxnSpPr>
          <p:nvPr/>
        </p:nvCxnSpPr>
        <p:spPr>
          <a:xfrm flipV="1">
            <a:off x="2787489" y="4723127"/>
            <a:ext cx="2083275" cy="1073531"/>
          </a:xfrm>
          <a:prstGeom prst="straightConnector1">
            <a:avLst/>
          </a:prstGeom>
          <a:ln w="28575">
            <a:solidFill>
              <a:srgbClr val="FF0000"/>
            </a:solidFill>
            <a:tailEnd type="none"/>
          </a:ln>
        </p:spPr>
        <p:style>
          <a:lnRef idx="1">
            <a:schemeClr val="accent2"/>
          </a:lnRef>
          <a:fillRef idx="0">
            <a:schemeClr val="accent2"/>
          </a:fillRef>
          <a:effectRef idx="0">
            <a:schemeClr val="accent2"/>
          </a:effectRef>
          <a:fontRef idx="minor">
            <a:schemeClr val="tx1"/>
          </a:fontRef>
        </p:style>
      </p:cxnSp>
      <p:sp>
        <p:nvSpPr>
          <p:cNvPr id="18" name="タイトル 17">
            <a:extLst>
              <a:ext uri="{FF2B5EF4-FFF2-40B4-BE49-F238E27FC236}">
                <a16:creationId xmlns:a16="http://schemas.microsoft.com/office/drawing/2014/main" id="{759D9EA7-2AFF-5C54-E4D9-9F0F1FD7A91F}"/>
              </a:ext>
            </a:extLst>
          </p:cNvPr>
          <p:cNvSpPr>
            <a:spLocks noGrp="1"/>
          </p:cNvSpPr>
          <p:nvPr>
            <p:ph type="title"/>
          </p:nvPr>
        </p:nvSpPr>
        <p:spPr/>
        <p:txBody>
          <a:bodyPr/>
          <a:lstStyle/>
          <a:p>
            <a:r>
              <a:rPr lang="ja-JP" altLang="en-US" dirty="0"/>
              <a:t>もう一度確認しよう</a:t>
            </a:r>
          </a:p>
        </p:txBody>
      </p:sp>
      <p:pic>
        <p:nvPicPr>
          <p:cNvPr id="4" name="図 3" descr="はさみ, ミラー が含まれている画像&#10;&#10;自動的に生成された説明">
            <a:extLst>
              <a:ext uri="{FF2B5EF4-FFF2-40B4-BE49-F238E27FC236}">
                <a16:creationId xmlns:a16="http://schemas.microsoft.com/office/drawing/2014/main" id="{519720F1-822A-AEBB-65CB-BC169E1357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3977" y="1583116"/>
            <a:ext cx="600000" cy="657143"/>
          </a:xfrm>
          <a:prstGeom prst="rect">
            <a:avLst/>
          </a:prstGeom>
        </p:spPr>
      </p:pic>
      <p:sp>
        <p:nvSpPr>
          <p:cNvPr id="39" name="コンテンツ プレースホルダー 2">
            <a:extLst>
              <a:ext uri="{FF2B5EF4-FFF2-40B4-BE49-F238E27FC236}">
                <a16:creationId xmlns:a16="http://schemas.microsoft.com/office/drawing/2014/main" id="{9D950B6C-108A-BC1A-23A2-8840C029CC41}"/>
              </a:ext>
            </a:extLst>
          </p:cNvPr>
          <p:cNvSpPr txBox="1">
            <a:spLocks/>
          </p:cNvSpPr>
          <p:nvPr/>
        </p:nvSpPr>
        <p:spPr>
          <a:xfrm>
            <a:off x="939791" y="3275464"/>
            <a:ext cx="1687299" cy="6839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Font typeface="Arial" panose="020B0604020202020204" pitchFamily="34" charset="0"/>
              <a:buNone/>
            </a:pP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FM</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アンテナが</a:t>
            </a:r>
            <a:br>
              <a:rPr lang="en-US" altLang="ja-JP" sz="1400" dirty="0">
                <a:latin typeface="メイリオ" panose="020B0604030504040204" pitchFamily="50" charset="-128"/>
                <a:ea typeface="メイリオ" panose="020B0604030504040204" pitchFamily="50" charset="-128"/>
                <a:cs typeface="Meiryo UI" panose="020B0604030504040204" pitchFamily="50" charset="-128"/>
              </a:rPr>
            </a:b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ねじで固定されていることを確認</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59" name="図 58" descr="ダイアグラム, 概略図&#10;&#10;自動的に生成された説明">
            <a:extLst>
              <a:ext uri="{FF2B5EF4-FFF2-40B4-BE49-F238E27FC236}">
                <a16:creationId xmlns:a16="http://schemas.microsoft.com/office/drawing/2014/main" id="{A9D84D87-36F2-6699-3ADD-5B156784759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310084" y="5364858"/>
            <a:ext cx="1477405" cy="863599"/>
          </a:xfrm>
          <a:prstGeom prst="rect">
            <a:avLst/>
          </a:prstGeom>
          <a:ln>
            <a:noFill/>
          </a:ln>
          <a:effectLst>
            <a:softEdge rad="112500"/>
          </a:effectLst>
        </p:spPr>
      </p:pic>
      <p:sp>
        <p:nvSpPr>
          <p:cNvPr id="66" name="コンテンツ プレースホルダー 2">
            <a:extLst>
              <a:ext uri="{FF2B5EF4-FFF2-40B4-BE49-F238E27FC236}">
                <a16:creationId xmlns:a16="http://schemas.microsoft.com/office/drawing/2014/main" id="{E6C2AEFB-6039-7A54-2DEF-351F56B260F9}"/>
              </a:ext>
            </a:extLst>
          </p:cNvPr>
          <p:cNvSpPr txBox="1">
            <a:spLocks/>
          </p:cNvSpPr>
          <p:nvPr/>
        </p:nvSpPr>
        <p:spPr>
          <a:xfrm>
            <a:off x="1187696" y="4898086"/>
            <a:ext cx="1722181" cy="4984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はんだブリッジがないことを確認</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1149304C-4547-D0D8-583A-D2531428BC99}"/>
              </a:ext>
            </a:extLst>
          </p:cNvPr>
          <p:cNvSpPr>
            <a:spLocks noGrp="1"/>
          </p:cNvSpPr>
          <p:nvPr>
            <p:ph type="sldNum" sz="quarter" idx="12"/>
          </p:nvPr>
        </p:nvSpPr>
        <p:spPr/>
        <p:txBody>
          <a:bodyPr/>
          <a:lstStyle/>
          <a:p>
            <a:fld id="{8B4C719E-7852-4BEC-83AA-157AE4C29AF4}" type="slidenum">
              <a:rPr kumimoji="1" lang="ja-JP" altLang="en-US" smtClean="0"/>
              <a:t>30</a:t>
            </a:fld>
            <a:endParaRPr kumimoji="1" lang="ja-JP" altLang="en-US" dirty="0"/>
          </a:p>
        </p:txBody>
      </p:sp>
    </p:spTree>
    <p:extLst>
      <p:ext uri="{BB962C8B-B14F-4D97-AF65-F5344CB8AC3E}">
        <p14:creationId xmlns:p14="http://schemas.microsoft.com/office/powerpoint/2010/main" val="19994329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a:extLst>
              <a:ext uri="{FF2B5EF4-FFF2-40B4-BE49-F238E27FC236}">
                <a16:creationId xmlns:a16="http://schemas.microsoft.com/office/drawing/2014/main" id="{82FD6A9C-2076-52A8-DE22-0359DECC65F8}"/>
              </a:ext>
            </a:extLst>
          </p:cNvPr>
          <p:cNvGrpSpPr/>
          <p:nvPr/>
        </p:nvGrpSpPr>
        <p:grpSpPr>
          <a:xfrm>
            <a:off x="6949467" y="1152045"/>
            <a:ext cx="3065618" cy="5077037"/>
            <a:chOff x="6849935" y="1032053"/>
            <a:chExt cx="3065618" cy="5077037"/>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25EE448D-45F4-6474-68A3-9DDDE7DBCDE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7016679" y="1032053"/>
              <a:ext cx="2898874" cy="4957018"/>
            </a:xfrm>
            <a:prstGeom prst="rect">
              <a:avLst/>
            </a:prstGeom>
          </p:spPr>
        </p:pic>
        <p:sp>
          <p:nvSpPr>
            <p:cNvPr id="6" name="四角形: 角を丸くする 5">
              <a:extLst>
                <a:ext uri="{FF2B5EF4-FFF2-40B4-BE49-F238E27FC236}">
                  <a16:creationId xmlns:a16="http://schemas.microsoft.com/office/drawing/2014/main" id="{B88C52F4-C11E-C7A7-FA4E-FAE6495A3572}"/>
                </a:ext>
              </a:extLst>
            </p:cNvPr>
            <p:cNvSpPr/>
            <p:nvPr/>
          </p:nvSpPr>
          <p:spPr>
            <a:xfrm>
              <a:off x="6849935" y="2541248"/>
              <a:ext cx="325084" cy="3567842"/>
            </a:xfrm>
            <a:prstGeom prst="roundRect">
              <a:avLst/>
            </a:prstGeom>
            <a:solidFill>
              <a:schemeClr val="bg1"/>
            </a:solidFill>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aphicFrame>
        <p:nvGraphicFramePr>
          <p:cNvPr id="3" name="表 2"/>
          <p:cNvGraphicFramePr>
            <a:graphicFrameLocks noGrp="1"/>
          </p:cNvGraphicFramePr>
          <p:nvPr>
            <p:extLst>
              <p:ext uri="{D42A27DB-BD31-4B8C-83A1-F6EECF244321}">
                <p14:modId xmlns:p14="http://schemas.microsoft.com/office/powerpoint/2010/main" val="2314023728"/>
              </p:ext>
            </p:extLst>
          </p:nvPr>
        </p:nvGraphicFramePr>
        <p:xfrm>
          <a:off x="830740" y="1477728"/>
          <a:ext cx="5722459" cy="2807909"/>
        </p:xfrm>
        <a:graphic>
          <a:graphicData uri="http://schemas.openxmlformats.org/drawingml/2006/table">
            <a:tbl>
              <a:tblPr firstRow="1" bandRow="1">
                <a:tableStyleId>{17292A2E-F333-43FB-9621-5CBBE7FDCDCB}</a:tableStyleId>
              </a:tblPr>
              <a:tblGrid>
                <a:gridCol w="710485">
                  <a:extLst>
                    <a:ext uri="{9D8B030D-6E8A-4147-A177-3AD203B41FA5}">
                      <a16:colId xmlns:a16="http://schemas.microsoft.com/office/drawing/2014/main" val="20000"/>
                    </a:ext>
                  </a:extLst>
                </a:gridCol>
                <a:gridCol w="5011974">
                  <a:extLst>
                    <a:ext uri="{9D8B030D-6E8A-4147-A177-3AD203B41FA5}">
                      <a16:colId xmlns:a16="http://schemas.microsoft.com/office/drawing/2014/main" val="20001"/>
                    </a:ext>
                  </a:extLst>
                </a:gridCol>
              </a:tblGrid>
              <a:tr h="396174">
                <a:tc>
                  <a:txBody>
                    <a:bodyPr/>
                    <a:lstStyle/>
                    <a:p>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チェックの手順</a:t>
                      </a:r>
                      <a:endPar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0"/>
                  </a:ext>
                </a:extLst>
              </a:tr>
              <a:tr h="365943">
                <a:tc>
                  <a:txBody>
                    <a:bodyPr/>
                    <a:lstStyle/>
                    <a:p>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１</a:t>
                      </a:r>
                      <a:r>
                        <a:rPr kumimoji="1" lang="en-US" altLang="ja-JP" sz="1400" dirty="0">
                          <a:latin typeface="メイリオ" panose="020B0604030504040204" pitchFamily="50" charset="-128"/>
                          <a:ea typeface="メイリオ" panose="020B0604030504040204" pitchFamily="50" charset="-128"/>
                        </a:rPr>
                        <a:t>)</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メイリオ" panose="020B0604030504040204" pitchFamily="50" charset="-128"/>
                          <a:ea typeface="メイリオ" panose="020B0604030504040204" pitchFamily="50" charset="-128"/>
                        </a:rPr>
                        <a:t>音量調整ツマミを反時計回りに回す。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1"/>
                  </a:ext>
                </a:extLst>
              </a:tr>
              <a:tr h="444989">
                <a:tc>
                  <a:txBody>
                    <a:bodyPr/>
                    <a:lstStyle/>
                    <a:p>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２</a:t>
                      </a:r>
                      <a:r>
                        <a:rPr kumimoji="1" lang="en-US" altLang="ja-JP" sz="1400" dirty="0">
                          <a:latin typeface="メイリオ" panose="020B0604030504040204" pitchFamily="50" charset="-128"/>
                          <a:ea typeface="メイリオ" panose="020B0604030504040204" pitchFamily="50" charset="-128"/>
                        </a:rPr>
                        <a:t>)</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メイリオ" panose="020B0604030504040204" pitchFamily="50" charset="-128"/>
                          <a:ea typeface="メイリオ" panose="020B0604030504040204" pitchFamily="50" charset="-128"/>
                        </a:rPr>
                        <a:t>スイッチを</a:t>
                      </a:r>
                      <a:r>
                        <a:rPr lang="en-US" altLang="ja-JP" sz="1400" dirty="0">
                          <a:latin typeface="メイリオ" panose="020B0604030504040204" pitchFamily="50" charset="-128"/>
                          <a:ea typeface="メイリオ" panose="020B0604030504040204" pitchFamily="50" charset="-128"/>
                        </a:rPr>
                        <a:t>OFF</a:t>
                      </a:r>
                      <a:r>
                        <a:rPr lang="ja-JP" altLang="en-US" sz="1400" dirty="0">
                          <a:latin typeface="メイリオ" panose="020B0604030504040204" pitchFamily="50" charset="-128"/>
                          <a:ea typeface="メイリオ" panose="020B0604030504040204" pitchFamily="50" charset="-128"/>
                        </a:rPr>
                        <a:t>の位置にする。</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2"/>
                  </a:ext>
                </a:extLst>
              </a:tr>
              <a:tr h="379379">
                <a:tc>
                  <a:txBody>
                    <a:bodyPr/>
                    <a:lstStyle/>
                    <a:p>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３</a:t>
                      </a:r>
                      <a:r>
                        <a:rPr kumimoji="1" lang="en-US" altLang="ja-JP" sz="1400" dirty="0">
                          <a:latin typeface="メイリオ" panose="020B0604030504040204" pitchFamily="50" charset="-128"/>
                          <a:ea typeface="メイリオ" panose="020B0604030504040204" pitchFamily="50" charset="-128"/>
                        </a:rPr>
                        <a:t>)</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r>
                        <a:rPr kumimoji="1" lang="ja-JP" altLang="en-US" sz="1400" dirty="0">
                          <a:latin typeface="メイリオ" panose="020B0604030504040204" pitchFamily="50" charset="-128"/>
                          <a:ea typeface="メイリオ" panose="020B0604030504040204" pitchFamily="50" charset="-128"/>
                        </a:rPr>
                        <a:t>電池ボックスに乾電池を入れる。</a:t>
                      </a:r>
                      <a:r>
                        <a:rPr kumimoji="1" lang="ja-JP" altLang="en-US" sz="1400" b="1" dirty="0">
                          <a:latin typeface="メイリオ" panose="020B0604030504040204" pitchFamily="50" charset="-128"/>
                          <a:ea typeface="メイリオ" panose="020B0604030504040204" pitchFamily="50" charset="-128"/>
                        </a:rPr>
                        <a:t>＋、－間違えないように！</a:t>
                      </a:r>
                      <a:endParaRPr kumimoji="1" lang="ja-JP" altLang="en-US" sz="1400" b="1"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3"/>
                  </a:ext>
                </a:extLst>
              </a:tr>
              <a:tr h="371725">
                <a:tc>
                  <a:txBody>
                    <a:bodyPr/>
                    <a:lstStyle/>
                    <a:p>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４</a:t>
                      </a:r>
                      <a:r>
                        <a:rPr kumimoji="1" lang="en-US" altLang="ja-JP" sz="1400" dirty="0">
                          <a:latin typeface="メイリオ" panose="020B0604030504040204" pitchFamily="50" charset="-128"/>
                          <a:ea typeface="メイリオ" panose="020B0604030504040204" pitchFamily="50" charset="-128"/>
                        </a:rPr>
                        <a:t>)</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メイリオ" panose="020B0604030504040204" pitchFamily="50" charset="-128"/>
                          <a:ea typeface="メイリオ" panose="020B0604030504040204" pitchFamily="50" charset="-128"/>
                        </a:rPr>
                        <a:t>スイッチを</a:t>
                      </a:r>
                      <a:r>
                        <a:rPr lang="en-US" altLang="ja-JP" sz="1400" dirty="0">
                          <a:latin typeface="メイリオ" panose="020B0604030504040204" pitchFamily="50" charset="-128"/>
                          <a:ea typeface="メイリオ" panose="020B0604030504040204" pitchFamily="50" charset="-128"/>
                        </a:rPr>
                        <a:t>ON</a:t>
                      </a:r>
                      <a:r>
                        <a:rPr lang="ja-JP" altLang="en-US" sz="1400" dirty="0">
                          <a:latin typeface="メイリオ" panose="020B0604030504040204" pitchFamily="50" charset="-128"/>
                          <a:ea typeface="メイリオ" panose="020B0604030504040204" pitchFamily="50" charset="-128"/>
                        </a:rPr>
                        <a:t>の位置にする。</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4"/>
                  </a:ext>
                </a:extLst>
              </a:tr>
              <a:tr h="331539">
                <a:tc>
                  <a:txBody>
                    <a:bodyPr/>
                    <a:lstStyle/>
                    <a:p>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５</a:t>
                      </a:r>
                      <a:r>
                        <a:rPr kumimoji="1" lang="en-US" altLang="ja-JP" sz="1400" dirty="0">
                          <a:latin typeface="メイリオ" panose="020B0604030504040204" pitchFamily="50" charset="-128"/>
                          <a:ea typeface="メイリオ" panose="020B0604030504040204" pitchFamily="50" charset="-128"/>
                        </a:rPr>
                        <a:t>)</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メイリオ" panose="020B0604030504040204" pitchFamily="50" charset="-128"/>
                          <a:ea typeface="メイリオ" panose="020B0604030504040204" pitchFamily="50" charset="-128"/>
                        </a:rPr>
                        <a:t>音量調整ツマミを１／４程度</a:t>
                      </a:r>
                      <a:r>
                        <a:rPr lang="en-US" altLang="ja-JP" sz="1400" dirty="0">
                          <a:latin typeface="メイリオ" panose="020B0604030504040204" pitchFamily="50" charset="-128"/>
                          <a:ea typeface="メイリオ" panose="020B0604030504040204" pitchFamily="50" charset="-128"/>
                        </a:rPr>
                        <a:t>(90</a:t>
                      </a:r>
                      <a:r>
                        <a:rPr lang="ja-JP" altLang="en-US" sz="1400" dirty="0">
                          <a:latin typeface="メイリオ" panose="020B0604030504040204" pitchFamily="50" charset="-128"/>
                          <a:ea typeface="メイリオ" panose="020B0604030504040204" pitchFamily="50" charset="-128"/>
                        </a:rPr>
                        <a:t>度くらい</a:t>
                      </a:r>
                      <a:r>
                        <a:rPr lang="en-US" altLang="ja-JP" sz="1400" dirty="0">
                          <a:latin typeface="メイリオ" panose="020B0604030504040204" pitchFamily="50" charset="-128"/>
                          <a:ea typeface="メイリオ" panose="020B0604030504040204" pitchFamily="50" charset="-128"/>
                        </a:rPr>
                        <a:t>)</a:t>
                      </a:r>
                      <a:r>
                        <a:rPr lang="ja-JP" altLang="en-US" sz="1400" dirty="0">
                          <a:latin typeface="メイリオ" panose="020B0604030504040204" pitchFamily="50" charset="-128"/>
                          <a:ea typeface="メイリオ" panose="020B0604030504040204" pitchFamily="50" charset="-128"/>
                        </a:rPr>
                        <a:t>回す。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5"/>
                  </a:ext>
                </a:extLst>
              </a:tr>
              <a:tr h="385714">
                <a:tc>
                  <a:txBody>
                    <a:bodyPr/>
                    <a:lstStyle/>
                    <a:p>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６</a:t>
                      </a:r>
                      <a:r>
                        <a:rPr kumimoji="1" lang="en-US" altLang="ja-JP" sz="1400" dirty="0">
                          <a:latin typeface="メイリオ" panose="020B0604030504040204" pitchFamily="50" charset="-128"/>
                          <a:ea typeface="メイリオ" panose="020B0604030504040204" pitchFamily="50" charset="-128"/>
                        </a:rPr>
                        <a:t>)</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メイリオ" panose="020B0604030504040204" pitchFamily="50" charset="-128"/>
                          <a:ea typeface="メイリオ" panose="020B0604030504040204" pitchFamily="50" charset="-128"/>
                        </a:rPr>
                        <a:t>チューニングツマミを回して</a:t>
                      </a:r>
                      <a:r>
                        <a:rPr lang="en-US" altLang="ja-JP" sz="1400" dirty="0">
                          <a:latin typeface="メイリオ" panose="020B0604030504040204" pitchFamily="50" charset="-128"/>
                          <a:ea typeface="メイリオ" panose="020B0604030504040204" pitchFamily="50" charset="-128"/>
                        </a:rPr>
                        <a:t>FM</a:t>
                      </a:r>
                      <a:r>
                        <a:rPr lang="ja-JP" altLang="en-US" sz="1400" dirty="0">
                          <a:latin typeface="メイリオ" panose="020B0604030504040204" pitchFamily="50" charset="-128"/>
                          <a:ea typeface="メイリオ" panose="020B0604030504040204" pitchFamily="50" charset="-128"/>
                        </a:rPr>
                        <a:t>の放送を受信できることをチェック。</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6"/>
                  </a:ext>
                </a:extLst>
              </a:tr>
            </a:tbl>
          </a:graphicData>
        </a:graphic>
      </p:graphicFrame>
      <p:sp>
        <p:nvSpPr>
          <p:cNvPr id="22" name="コンテンツ プレースホルダー 2"/>
          <p:cNvSpPr txBox="1">
            <a:spLocks/>
          </p:cNvSpPr>
          <p:nvPr/>
        </p:nvSpPr>
        <p:spPr>
          <a:xfrm>
            <a:off x="10097439" y="4518412"/>
            <a:ext cx="1054955" cy="2556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a:latin typeface="メイリオ" panose="020B0604030504040204" pitchFamily="50" charset="-128"/>
                <a:ea typeface="メイリオ" panose="020B0604030504040204" pitchFamily="50" charset="-128"/>
                <a:cs typeface="Meiryo UI" panose="020B0604030504040204" pitchFamily="50" charset="-128"/>
              </a:rPr>
              <a:t>スイッチ</a:t>
            </a:r>
            <a:endParaRPr lang="en-US" altLang="ja-JP" sz="1400" b="1"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4" name="コンテンツ プレースホルダー 2"/>
          <p:cNvSpPr txBox="1">
            <a:spLocks/>
          </p:cNvSpPr>
          <p:nvPr/>
        </p:nvSpPr>
        <p:spPr>
          <a:xfrm>
            <a:off x="6196989" y="4534221"/>
            <a:ext cx="921502" cy="52322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ja-JP" altLang="en-US" sz="1400" b="1" dirty="0">
                <a:latin typeface="メイリオ" panose="020B0604030504040204" pitchFamily="50" charset="-128"/>
                <a:ea typeface="メイリオ" panose="020B0604030504040204" pitchFamily="50" charset="-128"/>
                <a:cs typeface="Meiryo UI" panose="020B0604030504040204" pitchFamily="50" charset="-128"/>
              </a:rPr>
              <a:t>音量調整ツマミ</a:t>
            </a:r>
            <a:endParaRPr lang="en-US" altLang="ja-JP" sz="1400" b="1"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0" name="コンテンツ プレースホルダー 2"/>
          <p:cNvSpPr txBox="1">
            <a:spLocks/>
          </p:cNvSpPr>
          <p:nvPr/>
        </p:nvSpPr>
        <p:spPr>
          <a:xfrm>
            <a:off x="10029271" y="3528427"/>
            <a:ext cx="1331990" cy="55188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ja-JP" altLang="en-US" sz="1400" b="1" dirty="0">
                <a:latin typeface="メイリオ" panose="020B0604030504040204" pitchFamily="50" charset="-128"/>
                <a:ea typeface="メイリオ" panose="020B0604030504040204" pitchFamily="50" charset="-128"/>
                <a:cs typeface="Meiryo UI" panose="020B0604030504040204" pitchFamily="50" charset="-128"/>
              </a:rPr>
              <a:t>チューニングツマミ</a:t>
            </a:r>
            <a:endParaRPr lang="en-US" altLang="ja-JP" sz="1400" b="1"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32" name="直線コネクタ 31"/>
          <p:cNvCxnSpPr>
            <a:cxnSpLocks/>
            <a:endCxn id="30" idx="0"/>
          </p:cNvCxnSpPr>
          <p:nvPr/>
        </p:nvCxnSpPr>
        <p:spPr>
          <a:xfrm>
            <a:off x="9853592" y="3093442"/>
            <a:ext cx="841674" cy="43498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58" name="コンテンツ プレースホルダー 2"/>
          <p:cNvSpPr txBox="1">
            <a:spLocks/>
          </p:cNvSpPr>
          <p:nvPr/>
        </p:nvSpPr>
        <p:spPr>
          <a:xfrm>
            <a:off x="1377515" y="4667587"/>
            <a:ext cx="2200872" cy="2636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u="sng" dirty="0">
                <a:latin typeface="メイリオ" panose="020B0604030504040204" pitchFamily="50" charset="-128"/>
                <a:ea typeface="メイリオ" panose="020B0604030504040204" pitchFamily="50" charset="-128"/>
                <a:cs typeface="Meiryo UI" panose="020B0604030504040204" pitchFamily="50" charset="-128"/>
              </a:rPr>
              <a:t>うまく受信するコツ</a:t>
            </a:r>
            <a:endParaRPr lang="en-US" altLang="ja-JP" sz="1600" b="1" u="sng"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9" name="コンテンツ プレースホルダー 2"/>
          <p:cNvSpPr txBox="1">
            <a:spLocks/>
          </p:cNvSpPr>
          <p:nvPr/>
        </p:nvSpPr>
        <p:spPr>
          <a:xfrm>
            <a:off x="838201" y="5210647"/>
            <a:ext cx="4813282" cy="72925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チューニングツマミは、</a:t>
            </a:r>
            <a:r>
              <a:rPr lang="ja-JP" altLang="en-US" sz="1400" b="1" u="sng" dirty="0">
                <a:latin typeface="メイリオ" panose="020B0604030504040204" pitchFamily="50" charset="-128"/>
                <a:ea typeface="メイリオ" panose="020B0604030504040204" pitchFamily="50" charset="-128"/>
                <a:cs typeface="Meiryo UI" panose="020B0604030504040204" pitchFamily="50" charset="-128"/>
              </a:rPr>
              <a:t>少しずつ、ゆっくりと</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回します。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うまく受信できない場合は場所を変えてみましょう。</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 name="タイトル 3">
            <a:extLst>
              <a:ext uri="{FF2B5EF4-FFF2-40B4-BE49-F238E27FC236}">
                <a16:creationId xmlns:a16="http://schemas.microsoft.com/office/drawing/2014/main" id="{F6F4DB28-E464-67E5-FF2A-552D6208337B}"/>
              </a:ext>
            </a:extLst>
          </p:cNvPr>
          <p:cNvSpPr>
            <a:spLocks noGrp="1"/>
          </p:cNvSpPr>
          <p:nvPr>
            <p:ph type="title"/>
          </p:nvPr>
        </p:nvSpPr>
        <p:spPr/>
        <p:txBody>
          <a:bodyPr/>
          <a:lstStyle/>
          <a:p>
            <a:r>
              <a:rPr lang="ja-JP" altLang="en-US" dirty="0"/>
              <a:t>動作チェック</a:t>
            </a:r>
          </a:p>
        </p:txBody>
      </p:sp>
      <p:pic>
        <p:nvPicPr>
          <p:cNvPr id="17" name="図 16" descr="はさみ, ミラー が含まれている画像&#10;&#10;自動的に生成された説明">
            <a:extLst>
              <a:ext uri="{FF2B5EF4-FFF2-40B4-BE49-F238E27FC236}">
                <a16:creationId xmlns:a16="http://schemas.microsoft.com/office/drawing/2014/main" id="{3A27C8F3-AF24-EE86-FBFB-44A9724E6A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515" y="4467260"/>
            <a:ext cx="600000" cy="657143"/>
          </a:xfrm>
          <a:prstGeom prst="rect">
            <a:avLst/>
          </a:prstGeom>
        </p:spPr>
      </p:pic>
      <p:sp>
        <p:nvSpPr>
          <p:cNvPr id="20" name="円弧 19">
            <a:extLst>
              <a:ext uri="{FF2B5EF4-FFF2-40B4-BE49-F238E27FC236}">
                <a16:creationId xmlns:a16="http://schemas.microsoft.com/office/drawing/2014/main" id="{1DED39E5-7BD8-2278-A853-6F31C9A46942}"/>
              </a:ext>
            </a:extLst>
          </p:cNvPr>
          <p:cNvSpPr/>
          <p:nvPr/>
        </p:nvSpPr>
        <p:spPr>
          <a:xfrm rot="15937414">
            <a:off x="7966715" y="2570207"/>
            <a:ext cx="1080699" cy="1080699"/>
          </a:xfrm>
          <a:prstGeom prst="arc">
            <a:avLst/>
          </a:prstGeom>
          <a:ln w="63500">
            <a:solidFill>
              <a:srgbClr val="FF0000"/>
            </a:solidFill>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10" name="直線矢印コネクタ 9">
            <a:extLst>
              <a:ext uri="{FF2B5EF4-FFF2-40B4-BE49-F238E27FC236}">
                <a16:creationId xmlns:a16="http://schemas.microsoft.com/office/drawing/2014/main" id="{FA55AD71-FCB2-E46F-7F9F-344605C3C5FA}"/>
              </a:ext>
            </a:extLst>
          </p:cNvPr>
          <p:cNvCxnSpPr/>
          <p:nvPr/>
        </p:nvCxnSpPr>
        <p:spPr>
          <a:xfrm flipV="1">
            <a:off x="10829070" y="5263672"/>
            <a:ext cx="0" cy="597513"/>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D12CC529-ADC3-73CC-13C6-6D01CFB09B81}"/>
              </a:ext>
            </a:extLst>
          </p:cNvPr>
          <p:cNvCxnSpPr/>
          <p:nvPr/>
        </p:nvCxnSpPr>
        <p:spPr>
          <a:xfrm flipV="1">
            <a:off x="10313541" y="5276515"/>
            <a:ext cx="0" cy="597513"/>
          </a:xfrm>
          <a:prstGeom prst="straightConnector1">
            <a:avLst/>
          </a:prstGeom>
          <a:ln w="57150">
            <a:solidFill>
              <a:srgbClr val="FF000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a:cxnSpLocks/>
            <a:stCxn id="22" idx="1"/>
          </p:cNvCxnSpPr>
          <p:nvPr/>
        </p:nvCxnSpPr>
        <p:spPr>
          <a:xfrm flipH="1">
            <a:off x="9657708" y="4646244"/>
            <a:ext cx="439731" cy="65696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円弧 15"/>
          <p:cNvSpPr/>
          <p:nvPr/>
        </p:nvSpPr>
        <p:spPr>
          <a:xfrm rot="18693279">
            <a:off x="9059209" y="2597316"/>
            <a:ext cx="1080699" cy="1080699"/>
          </a:xfrm>
          <a:prstGeom prst="arc">
            <a:avLst>
              <a:gd name="adj1" fmla="val 15223151"/>
              <a:gd name="adj2" fmla="val 1386694"/>
            </a:avLst>
          </a:prstGeom>
          <a:ln w="635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6" name="円弧 55"/>
          <p:cNvSpPr/>
          <p:nvPr/>
        </p:nvSpPr>
        <p:spPr>
          <a:xfrm rot="14992360">
            <a:off x="7650505" y="2560181"/>
            <a:ext cx="1080699" cy="1080699"/>
          </a:xfrm>
          <a:prstGeom prst="arc">
            <a:avLst>
              <a:gd name="adj1" fmla="val 17527223"/>
              <a:gd name="adj2" fmla="val 0"/>
            </a:avLst>
          </a:prstGeom>
          <a:ln w="6350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34" name="直線コネクタ 33">
            <a:extLst>
              <a:ext uri="{FF2B5EF4-FFF2-40B4-BE49-F238E27FC236}">
                <a16:creationId xmlns:a16="http://schemas.microsoft.com/office/drawing/2014/main" id="{6A1430BA-5947-B42F-836A-8B05B8FBC585}"/>
              </a:ext>
            </a:extLst>
          </p:cNvPr>
          <p:cNvCxnSpPr>
            <a:cxnSpLocks/>
            <a:stCxn id="24" idx="0"/>
          </p:cNvCxnSpPr>
          <p:nvPr/>
        </p:nvCxnSpPr>
        <p:spPr>
          <a:xfrm flipV="1">
            <a:off x="6657740" y="3276657"/>
            <a:ext cx="1582496" cy="125756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テキスト ボックス 27">
            <a:extLst>
              <a:ext uri="{FF2B5EF4-FFF2-40B4-BE49-F238E27FC236}">
                <a16:creationId xmlns:a16="http://schemas.microsoft.com/office/drawing/2014/main" id="{C4C6B9E4-9140-D545-F1E9-ABD063C3FD43}"/>
              </a:ext>
            </a:extLst>
          </p:cNvPr>
          <p:cNvSpPr txBox="1"/>
          <p:nvPr/>
        </p:nvSpPr>
        <p:spPr>
          <a:xfrm>
            <a:off x="8409334" y="2349776"/>
            <a:ext cx="613329" cy="255664"/>
          </a:xfrm>
          <a:prstGeom prst="rect">
            <a:avLst/>
          </a:prstGeom>
        </p:spPr>
        <p:txBody>
          <a:bodyPr wrap="none" rtlCol="0">
            <a:noAutofit/>
          </a:bodyPr>
          <a:lstStyle/>
          <a:p>
            <a:pPr marL="0" indent="0">
              <a:buFont typeface="Arial" panose="020B0604020202020204" pitchFamily="34" charset="0"/>
              <a:buNone/>
            </a:pPr>
            <a:r>
              <a:rPr kumimoji="1" lang="en-US" altLang="ja-JP"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(1)</a:t>
            </a:r>
            <a:endParaRPr kumimoji="1" lang="ja-JP" altLang="en-US"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a:extLst>
              <a:ext uri="{FF2B5EF4-FFF2-40B4-BE49-F238E27FC236}">
                <a16:creationId xmlns:a16="http://schemas.microsoft.com/office/drawing/2014/main" id="{12C5F376-6C3F-5B50-2E02-C59DBAD6818D}"/>
              </a:ext>
            </a:extLst>
          </p:cNvPr>
          <p:cNvSpPr txBox="1"/>
          <p:nvPr/>
        </p:nvSpPr>
        <p:spPr>
          <a:xfrm>
            <a:off x="10071113" y="4956935"/>
            <a:ext cx="613329" cy="255664"/>
          </a:xfrm>
          <a:prstGeom prst="rect">
            <a:avLst/>
          </a:prstGeom>
        </p:spPr>
        <p:txBody>
          <a:bodyPr wrap="none" rtlCol="0">
            <a:noAutofit/>
          </a:bodyPr>
          <a:lstStyle/>
          <a:p>
            <a:pPr marL="0" indent="0">
              <a:buFont typeface="Arial" panose="020B0604020202020204" pitchFamily="34" charset="0"/>
              <a:buNone/>
            </a:pPr>
            <a:r>
              <a:rPr kumimoji="1" lang="en-US" altLang="ja-JP"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(2)</a:t>
            </a:r>
            <a:endParaRPr kumimoji="1" lang="ja-JP" altLang="en-US"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a:extLst>
              <a:ext uri="{FF2B5EF4-FFF2-40B4-BE49-F238E27FC236}">
                <a16:creationId xmlns:a16="http://schemas.microsoft.com/office/drawing/2014/main" id="{82B373C1-CC17-BD9D-31AF-AE8FE9B56B5F}"/>
              </a:ext>
            </a:extLst>
          </p:cNvPr>
          <p:cNvSpPr txBox="1"/>
          <p:nvPr/>
        </p:nvSpPr>
        <p:spPr>
          <a:xfrm>
            <a:off x="10579701" y="5853399"/>
            <a:ext cx="613329" cy="255664"/>
          </a:xfrm>
          <a:prstGeom prst="rect">
            <a:avLst/>
          </a:prstGeom>
        </p:spPr>
        <p:txBody>
          <a:bodyPr wrap="none" rtlCol="0">
            <a:noAutofit/>
          </a:bodyPr>
          <a:lstStyle/>
          <a:p>
            <a:pPr marL="0" indent="0">
              <a:buFont typeface="Arial" panose="020B0604020202020204" pitchFamily="34" charset="0"/>
              <a:buNone/>
            </a:pPr>
            <a:r>
              <a:rPr kumimoji="1" lang="en-US" altLang="ja-JP"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(4)</a:t>
            </a:r>
            <a:endParaRPr kumimoji="1" lang="ja-JP" altLang="en-US"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a:extLst>
              <a:ext uri="{FF2B5EF4-FFF2-40B4-BE49-F238E27FC236}">
                <a16:creationId xmlns:a16="http://schemas.microsoft.com/office/drawing/2014/main" id="{F892C169-1C45-4DA9-E9C0-04BB335C532F}"/>
              </a:ext>
            </a:extLst>
          </p:cNvPr>
          <p:cNvSpPr txBox="1"/>
          <p:nvPr/>
        </p:nvSpPr>
        <p:spPr>
          <a:xfrm>
            <a:off x="7341825" y="2502792"/>
            <a:ext cx="613329" cy="255664"/>
          </a:xfrm>
          <a:prstGeom prst="rect">
            <a:avLst/>
          </a:prstGeom>
        </p:spPr>
        <p:txBody>
          <a:bodyPr wrap="none" rtlCol="0">
            <a:noAutofit/>
          </a:bodyPr>
          <a:lstStyle/>
          <a:p>
            <a:pPr marL="0" indent="0">
              <a:buFont typeface="Arial" panose="020B0604020202020204" pitchFamily="34" charset="0"/>
              <a:buNone/>
            </a:pPr>
            <a:r>
              <a:rPr kumimoji="1" lang="en-US" altLang="ja-JP"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(5)</a:t>
            </a:r>
            <a:endParaRPr kumimoji="1" lang="ja-JP" altLang="en-US"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テキスト ボックス 39">
            <a:extLst>
              <a:ext uri="{FF2B5EF4-FFF2-40B4-BE49-F238E27FC236}">
                <a16:creationId xmlns:a16="http://schemas.microsoft.com/office/drawing/2014/main" id="{F51FDB20-F994-60A7-0648-47887257ACCE}"/>
              </a:ext>
            </a:extLst>
          </p:cNvPr>
          <p:cNvSpPr txBox="1"/>
          <p:nvPr/>
        </p:nvSpPr>
        <p:spPr>
          <a:xfrm>
            <a:off x="9401756" y="2234495"/>
            <a:ext cx="613329" cy="255664"/>
          </a:xfrm>
          <a:prstGeom prst="rect">
            <a:avLst/>
          </a:prstGeom>
        </p:spPr>
        <p:txBody>
          <a:bodyPr wrap="none" rtlCol="0">
            <a:noAutofit/>
          </a:bodyPr>
          <a:lstStyle/>
          <a:p>
            <a:pPr marL="0" indent="0">
              <a:buFont typeface="Arial" panose="020B0604020202020204" pitchFamily="34" charset="0"/>
              <a:buNone/>
            </a:pPr>
            <a:r>
              <a:rPr kumimoji="1" lang="en-US" altLang="ja-JP"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(6)</a:t>
            </a:r>
            <a:endParaRPr kumimoji="1" lang="ja-JP" altLang="en-US"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69C1327D-0664-0482-75C5-98290519453A}"/>
              </a:ext>
            </a:extLst>
          </p:cNvPr>
          <p:cNvSpPr>
            <a:spLocks noGrp="1"/>
          </p:cNvSpPr>
          <p:nvPr>
            <p:ph type="sldNum" sz="quarter" idx="12"/>
          </p:nvPr>
        </p:nvSpPr>
        <p:spPr/>
        <p:txBody>
          <a:bodyPr/>
          <a:lstStyle/>
          <a:p>
            <a:fld id="{8B4C719E-7852-4BEC-83AA-157AE4C29AF4}" type="slidenum">
              <a:rPr kumimoji="1" lang="ja-JP" altLang="en-US" smtClean="0"/>
              <a:t>31</a:t>
            </a:fld>
            <a:endParaRPr kumimoji="1" lang="ja-JP" altLang="en-US" dirty="0"/>
          </a:p>
        </p:txBody>
      </p:sp>
    </p:spTree>
    <p:extLst>
      <p:ext uri="{BB962C8B-B14F-4D97-AF65-F5344CB8AC3E}">
        <p14:creationId xmlns:p14="http://schemas.microsoft.com/office/powerpoint/2010/main" val="36466701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角丸四角形 2"/>
          <p:cNvSpPr/>
          <p:nvPr/>
        </p:nvSpPr>
        <p:spPr>
          <a:xfrm>
            <a:off x="838200" y="4903546"/>
            <a:ext cx="10500360" cy="943212"/>
          </a:xfrm>
          <a:prstGeom prst="round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6" name="表 5"/>
          <p:cNvGraphicFramePr>
            <a:graphicFrameLocks noGrp="1"/>
          </p:cNvGraphicFramePr>
          <p:nvPr>
            <p:extLst>
              <p:ext uri="{D42A27DB-BD31-4B8C-83A1-F6EECF244321}">
                <p14:modId xmlns:p14="http://schemas.microsoft.com/office/powerpoint/2010/main" val="2890557530"/>
              </p:ext>
            </p:extLst>
          </p:nvPr>
        </p:nvGraphicFramePr>
        <p:xfrm>
          <a:off x="838200" y="1482848"/>
          <a:ext cx="10500360" cy="3205480"/>
        </p:xfrm>
        <a:graphic>
          <a:graphicData uri="http://schemas.openxmlformats.org/drawingml/2006/table">
            <a:tbl>
              <a:tblPr firstRow="1" bandRow="1">
                <a:tableStyleId>{00A15C55-8517-42AA-B614-E9B94910E393}</a:tableStyleId>
              </a:tblPr>
              <a:tblGrid>
                <a:gridCol w="3389555">
                  <a:extLst>
                    <a:ext uri="{9D8B030D-6E8A-4147-A177-3AD203B41FA5}">
                      <a16:colId xmlns:a16="http://schemas.microsoft.com/office/drawing/2014/main" val="20000"/>
                    </a:ext>
                  </a:extLst>
                </a:gridCol>
                <a:gridCol w="7110805">
                  <a:extLst>
                    <a:ext uri="{9D8B030D-6E8A-4147-A177-3AD203B41FA5}">
                      <a16:colId xmlns:a16="http://schemas.microsoft.com/office/drawing/2014/main" val="20001"/>
                    </a:ext>
                  </a:extLst>
                </a:gridCol>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600" dirty="0">
                          <a:latin typeface="メイリオ" panose="020B0604030504040204" pitchFamily="50" charset="-128"/>
                          <a:ea typeface="メイリオ" panose="020B0604030504040204" pitchFamily="50" charset="-128"/>
                        </a:rPr>
                        <a:t>症状</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pPr algn="ctr"/>
                      <a:r>
                        <a:rPr kumimoji="1" lang="ja-JP" altLang="en-US" sz="1600" dirty="0">
                          <a:latin typeface="メイリオ" panose="020B0604030504040204" pitchFamily="50" charset="-128"/>
                          <a:ea typeface="メイリオ" panose="020B0604030504040204" pitchFamily="50" charset="-128"/>
                        </a:rPr>
                        <a:t>ここをチェック</a:t>
                      </a:r>
                      <a:endPar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0"/>
                  </a:ext>
                </a:extLst>
              </a:tr>
              <a:tr h="85787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メイリオ" panose="020B0604030504040204" pitchFamily="50" charset="-128"/>
                          <a:ea typeface="メイリオ" panose="020B0604030504040204" pitchFamily="50" charset="-128"/>
                        </a:rPr>
                        <a:t>全く音が出ない</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rPr>
                        <a:t>乾電池の極性</a:t>
                      </a:r>
                      <a:r>
                        <a:rPr lang="en-US" altLang="ja-JP" sz="1400" dirty="0">
                          <a:latin typeface="メイリオ" panose="020B0604030504040204" pitchFamily="50" charset="-128"/>
                          <a:ea typeface="メイリオ" panose="020B0604030504040204" pitchFamily="50" charset="-128"/>
                        </a:rPr>
                        <a:t>(+,</a:t>
                      </a:r>
                      <a:r>
                        <a:rPr lang="ja-JP" altLang="en-US" sz="1400" dirty="0">
                          <a:latin typeface="メイリオ" panose="020B0604030504040204" pitchFamily="50" charset="-128"/>
                          <a:ea typeface="メイリオ" panose="020B0604030504040204" pitchFamily="50" charset="-128"/>
                        </a:rPr>
                        <a:t>－</a:t>
                      </a:r>
                      <a:r>
                        <a:rPr lang="en-US" altLang="ja-JP" sz="1400" dirty="0">
                          <a:latin typeface="メイリオ" panose="020B0604030504040204" pitchFamily="50" charset="-128"/>
                          <a:ea typeface="メイリオ" panose="020B0604030504040204" pitchFamily="50" charset="-128"/>
                        </a:rPr>
                        <a:t>)</a:t>
                      </a:r>
                      <a:r>
                        <a:rPr lang="ja-JP" altLang="en-US" sz="1400" dirty="0">
                          <a:latin typeface="メイリオ" panose="020B0604030504040204" pitchFamily="50" charset="-128"/>
                          <a:ea typeface="メイリオ" panose="020B0604030504040204" pitchFamily="50" charset="-128"/>
                        </a:rPr>
                        <a:t>が逆になっていませんか？または消耗していませんか？</a:t>
                      </a:r>
                      <a:endParaRPr lang="en-US" altLang="ja-JP" sz="1400" dirty="0">
                        <a:latin typeface="メイリオ" panose="020B0604030504040204" pitchFamily="50" charset="-128"/>
                        <a:ea typeface="メイリオ" panose="020B0604030504040204" pitchFamily="50" charset="-128"/>
                      </a:endParaRPr>
                    </a:p>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rPr>
                        <a:t>電池ボックスの配線の</a:t>
                      </a:r>
                      <a:r>
                        <a:rPr lang="en-US" altLang="ja-JP" sz="1400" dirty="0">
                          <a:latin typeface="メイリオ" panose="020B0604030504040204" pitchFamily="50" charset="-128"/>
                          <a:ea typeface="メイリオ" panose="020B0604030504040204" pitchFamily="50" charset="-128"/>
                        </a:rPr>
                        <a:t>(+,</a:t>
                      </a:r>
                      <a:r>
                        <a:rPr lang="ja-JP" altLang="en-US" sz="1400" dirty="0">
                          <a:latin typeface="メイリオ" panose="020B0604030504040204" pitchFamily="50" charset="-128"/>
                          <a:ea typeface="メイリオ" panose="020B0604030504040204" pitchFamily="50" charset="-128"/>
                        </a:rPr>
                        <a:t>－</a:t>
                      </a:r>
                      <a:r>
                        <a:rPr lang="en-US" altLang="ja-JP" sz="1400" dirty="0">
                          <a:latin typeface="メイリオ" panose="020B0604030504040204" pitchFamily="50" charset="-128"/>
                          <a:ea typeface="メイリオ" panose="020B0604030504040204" pitchFamily="50" charset="-128"/>
                        </a:rPr>
                        <a:t>)</a:t>
                      </a:r>
                      <a:r>
                        <a:rPr lang="ja-JP" altLang="en-US" sz="1400" dirty="0">
                          <a:latin typeface="メイリオ" panose="020B0604030504040204" pitchFamily="50" charset="-128"/>
                          <a:ea typeface="メイリオ" panose="020B0604030504040204" pitchFamily="50" charset="-128"/>
                        </a:rPr>
                        <a:t>が逆になっていませんか？</a:t>
                      </a:r>
                      <a:endParaRPr lang="en-US" altLang="ja-JP" sz="1400" dirty="0">
                        <a:latin typeface="メイリオ" panose="020B0604030504040204" pitchFamily="50" charset="-128"/>
                        <a:ea typeface="メイリオ" panose="020B0604030504040204" pitchFamily="50" charset="-128"/>
                      </a:endParaRPr>
                    </a:p>
                    <a:p>
                      <a:pPr marL="0" indent="0">
                        <a:buFont typeface="Arial" panose="020B0604020202020204" pitchFamily="34" charset="0"/>
                        <a:buNone/>
                      </a:pPr>
                      <a:r>
                        <a:rPr lang="en-US" altLang="ja-JP" sz="1400" dirty="0">
                          <a:latin typeface="メイリオ" panose="020B0604030504040204" pitchFamily="50" charset="-128"/>
                          <a:ea typeface="メイリオ" panose="020B0604030504040204" pitchFamily="50" charset="-128"/>
                        </a:rPr>
                        <a:t>IC</a:t>
                      </a:r>
                      <a:r>
                        <a:rPr lang="ja-JP" altLang="en-US" sz="1400" dirty="0">
                          <a:latin typeface="メイリオ" panose="020B0604030504040204" pitchFamily="50" charset="-128"/>
                          <a:ea typeface="メイリオ" panose="020B0604030504040204" pitchFamily="50" charset="-128"/>
                        </a:rPr>
                        <a:t>は正しくはんだづけされていますか？また向きはあっていますか？</a:t>
                      </a:r>
                      <a:endParaRPr lang="en-US" altLang="ja-JP" sz="1400" dirty="0">
                        <a:latin typeface="メイリオ" panose="020B0604030504040204" pitchFamily="50" charset="-128"/>
                        <a:ea typeface="メイリオ" panose="020B0604030504040204" pitchFamily="50" charset="-128"/>
                      </a:endParaRPr>
                    </a:p>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音量が最小になっていませんか？</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ja-JP" sz="1400" dirty="0">
                          <a:latin typeface="メイリオ" panose="020B0604030504040204" pitchFamily="50" charset="-128"/>
                          <a:ea typeface="メイリオ" panose="020B0604030504040204" pitchFamily="50" charset="-128"/>
                        </a:rPr>
                        <a:t>VR2</a:t>
                      </a:r>
                      <a:r>
                        <a:rPr lang="ja-JP" altLang="en-US" sz="1400" dirty="0">
                          <a:latin typeface="メイリオ" panose="020B0604030504040204" pitchFamily="50" charset="-128"/>
                          <a:ea typeface="メイリオ" panose="020B0604030504040204" pitchFamily="50" charset="-128"/>
                        </a:rPr>
                        <a:t>は正しくはんだづけされていますか？</a:t>
                      </a:r>
                      <a:endParaRPr lang="en-US" altLang="ja-JP" sz="1400" dirty="0">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メイリオ" panose="020B0604030504040204" pitchFamily="50" charset="-128"/>
                          <a:ea typeface="メイリオ" panose="020B0604030504040204" pitchFamily="50" charset="-128"/>
                        </a:rPr>
                        <a:t>ノイズだけで放送が受信できない</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pPr marL="0" indent="0">
                        <a:buFont typeface="Arial" panose="020B0604020202020204" pitchFamily="34" charset="0"/>
                        <a:buNone/>
                      </a:pPr>
                      <a:r>
                        <a:rPr lang="en-US" altLang="ja-JP" sz="1400" dirty="0">
                          <a:latin typeface="メイリオ" panose="020B0604030504040204" pitchFamily="50" charset="-128"/>
                          <a:ea typeface="メイリオ" panose="020B0604030504040204" pitchFamily="50" charset="-128"/>
                        </a:rPr>
                        <a:t>U1</a:t>
                      </a:r>
                      <a:r>
                        <a:rPr lang="ja-JP" altLang="en-US" sz="1400" dirty="0">
                          <a:latin typeface="メイリオ" panose="020B0604030504040204" pitchFamily="50" charset="-128"/>
                          <a:ea typeface="メイリオ" panose="020B0604030504040204" pitchFamily="50" charset="-128"/>
                        </a:rPr>
                        <a:t>、</a:t>
                      </a:r>
                      <a:r>
                        <a:rPr lang="en-US" altLang="ja-JP" sz="1400" dirty="0">
                          <a:latin typeface="メイリオ" panose="020B0604030504040204" pitchFamily="50" charset="-128"/>
                          <a:ea typeface="メイリオ" panose="020B0604030504040204" pitchFamily="50" charset="-128"/>
                        </a:rPr>
                        <a:t>C5</a:t>
                      </a:r>
                      <a:r>
                        <a:rPr lang="ja-JP" altLang="en-US" sz="1400" dirty="0">
                          <a:latin typeface="メイリオ" panose="020B0604030504040204" pitchFamily="50" charset="-128"/>
                          <a:ea typeface="メイリオ" panose="020B0604030504040204" pitchFamily="50" charset="-128"/>
                        </a:rPr>
                        <a:t>、</a:t>
                      </a:r>
                      <a:r>
                        <a:rPr lang="en-US" altLang="ja-JP" sz="1400" dirty="0">
                          <a:latin typeface="メイリオ" panose="020B0604030504040204" pitchFamily="50" charset="-128"/>
                          <a:ea typeface="メイリオ" panose="020B0604030504040204" pitchFamily="50" charset="-128"/>
                        </a:rPr>
                        <a:t>VR1</a:t>
                      </a:r>
                      <a:r>
                        <a:rPr lang="ja-JP" altLang="en-US" sz="1400" dirty="0">
                          <a:latin typeface="メイリオ" panose="020B0604030504040204" pitchFamily="50" charset="-128"/>
                          <a:ea typeface="メイリオ" panose="020B0604030504040204" pitchFamily="50" charset="-128"/>
                        </a:rPr>
                        <a:t>、</a:t>
                      </a:r>
                      <a:r>
                        <a:rPr lang="en-US" altLang="ja-JP" sz="1400" dirty="0">
                          <a:latin typeface="メイリオ" panose="020B0604030504040204" pitchFamily="50" charset="-128"/>
                          <a:ea typeface="メイリオ" panose="020B0604030504040204" pitchFamily="50" charset="-128"/>
                        </a:rPr>
                        <a:t>VR2</a:t>
                      </a:r>
                      <a:r>
                        <a:rPr lang="ja-JP" altLang="en-US" sz="1400" dirty="0">
                          <a:latin typeface="メイリオ" panose="020B0604030504040204" pitchFamily="50" charset="-128"/>
                          <a:ea typeface="メイリオ" panose="020B0604030504040204" pitchFamily="50" charset="-128"/>
                        </a:rPr>
                        <a:t>は正しくはんだづけされていますか？</a:t>
                      </a:r>
                      <a:endParaRPr lang="en-US" altLang="ja-JP" sz="1400" dirty="0">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ja-JP" sz="1400" dirty="0">
                          <a:latin typeface="メイリオ" panose="020B0604030504040204" pitchFamily="50" charset="-128"/>
                          <a:ea typeface="メイリオ" panose="020B0604030504040204" pitchFamily="50" charset="-128"/>
                        </a:rPr>
                        <a:t>CN1</a:t>
                      </a:r>
                      <a:r>
                        <a:rPr lang="ja-JP" altLang="en-US" sz="1400" dirty="0">
                          <a:latin typeface="メイリオ" panose="020B0604030504040204" pitchFamily="50" charset="-128"/>
                          <a:ea typeface="メイリオ" panose="020B0604030504040204" pitchFamily="50" charset="-128"/>
                        </a:rPr>
                        <a:t>、</a:t>
                      </a:r>
                      <a:r>
                        <a:rPr lang="en-US" altLang="ja-JP" sz="1400" dirty="0">
                          <a:latin typeface="メイリオ" panose="020B0604030504040204" pitchFamily="50" charset="-128"/>
                          <a:ea typeface="メイリオ" panose="020B0604030504040204" pitchFamily="50" charset="-128"/>
                        </a:rPr>
                        <a:t>CN2</a:t>
                      </a:r>
                      <a:r>
                        <a:rPr lang="ja-JP" altLang="en-US" sz="1400" dirty="0">
                          <a:latin typeface="メイリオ" panose="020B0604030504040204" pitchFamily="50" charset="-128"/>
                          <a:ea typeface="メイリオ" panose="020B0604030504040204" pitchFamily="50" charset="-128"/>
                        </a:rPr>
                        <a:t>は正しくはんだづけされていますか？また向きはあっていますか？</a:t>
                      </a:r>
                      <a:endParaRPr lang="en-US" altLang="ja-JP" sz="1400" dirty="0">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ja-JP" altLang="en-US" sz="1400" dirty="0">
                          <a:latin typeface="メイリオ" panose="020B0604030504040204" pitchFamily="50" charset="-128"/>
                          <a:ea typeface="メイリオ" panose="020B0604030504040204" pitchFamily="50" charset="-128"/>
                        </a:rPr>
                        <a:t>アンテナはしっかりねじで取りつけられていますか？</a:t>
                      </a:r>
                      <a:endParaRPr lang="en-US" altLang="ja-JP" sz="1400" dirty="0">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ja-JP" altLang="en-US" sz="1400" dirty="0">
                          <a:latin typeface="メイリオ" panose="020B0604030504040204" pitchFamily="50" charset="-128"/>
                          <a:ea typeface="メイリオ" panose="020B0604030504040204" pitchFamily="50" charset="-128"/>
                        </a:rPr>
                        <a:t>本体の場所を窓際や別の部屋に変えてみてください。</a:t>
                      </a:r>
                      <a:endParaRPr lang="en-US" altLang="ja-JP" sz="1400" dirty="0">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ja-JP" sz="1400" dirty="0">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10002"/>
                  </a:ext>
                </a:extLst>
              </a:tr>
              <a:tr h="370840">
                <a:tc>
                  <a:txBody>
                    <a:bodyPr/>
                    <a:lstStyle/>
                    <a:p>
                      <a:r>
                        <a:rPr kumimoji="1" lang="ja-JP" altLang="en-US" sz="1400" dirty="0">
                          <a:latin typeface="メイリオ" panose="020B0604030504040204" pitchFamily="50" charset="-128"/>
                          <a:ea typeface="メイリオ" panose="020B0604030504040204" pitchFamily="50" charset="-128"/>
                        </a:rPr>
                        <a:t>スピーカから音声と一緒にビリビリとした音がする。</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メイリオ" panose="020B0604030504040204" pitchFamily="50" charset="-128"/>
                          <a:ea typeface="メイリオ" panose="020B0604030504040204" pitchFamily="50" charset="-128"/>
                        </a:rPr>
                        <a:t>スピーカと基板の間に、部品の切れはしなどが入り込んでいませんか？</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3"/>
                  </a:ext>
                </a:extLst>
              </a:tr>
            </a:tbl>
          </a:graphicData>
        </a:graphic>
      </p:graphicFrame>
      <p:sp>
        <p:nvSpPr>
          <p:cNvPr id="31" name="テキスト ボックス 30"/>
          <p:cNvSpPr txBox="1"/>
          <p:nvPr/>
        </p:nvSpPr>
        <p:spPr>
          <a:xfrm>
            <a:off x="1137328" y="5128999"/>
            <a:ext cx="825843" cy="474565"/>
          </a:xfrm>
          <a:prstGeom prst="rect">
            <a:avLst/>
          </a:prstGeom>
        </p:spPr>
        <p:txBody>
          <a:bodyPr wrap="none" rtlCol="0">
            <a:noAutofit/>
          </a:bodyPr>
          <a:lstStyle/>
          <a:p>
            <a:pPr marL="0" indent="0">
              <a:buFont typeface="Arial" panose="020B0604020202020204" pitchFamily="34" charset="0"/>
              <a:buNone/>
            </a:pPr>
            <a:r>
              <a:rPr kumimoji="1" lang="en-US" altLang="ja-JP" sz="2400" b="1" dirty="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Tips!</a:t>
            </a:r>
            <a:endParaRPr kumimoji="1" lang="ja-JP" altLang="en-US" sz="2400" b="1" dirty="0">
              <a:solidFill>
                <a:srgbClr val="FF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2" name="テキスト ボックス 31"/>
          <p:cNvSpPr txBox="1"/>
          <p:nvPr/>
        </p:nvSpPr>
        <p:spPr>
          <a:xfrm>
            <a:off x="2262299" y="4991500"/>
            <a:ext cx="8583828" cy="767304"/>
          </a:xfrm>
          <a:prstGeom prst="rect">
            <a:avLst/>
          </a:prstGeom>
        </p:spPr>
        <p:txBody>
          <a:bodyPr wrap="none" rtlCol="0">
            <a:noAutofit/>
          </a:bodyPr>
          <a:lstStyle/>
          <a:p>
            <a:pPr marL="0" indent="0">
              <a:buFont typeface="Arial" panose="020B0604020202020204" pitchFamily="34" charset="0"/>
              <a:buNone/>
            </a:pP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うまく動かない原因は、はんだがうまくついていないことが原因である場合が９０％以上を占めています。</a:t>
            </a:r>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一見うまくついているように見えても、実はついていないことがあります。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そこで、はんだづけした場所を、はんだごてでもう一度温めて溶かしなおしてみましょう。</a:t>
            </a:r>
          </a:p>
        </p:txBody>
      </p:sp>
      <p:sp>
        <p:nvSpPr>
          <p:cNvPr id="4" name="タイトル 3">
            <a:extLst>
              <a:ext uri="{FF2B5EF4-FFF2-40B4-BE49-F238E27FC236}">
                <a16:creationId xmlns:a16="http://schemas.microsoft.com/office/drawing/2014/main" id="{C51F6470-AD81-D335-D584-C2157C7CCD1F}"/>
              </a:ext>
            </a:extLst>
          </p:cNvPr>
          <p:cNvSpPr>
            <a:spLocks noGrp="1"/>
          </p:cNvSpPr>
          <p:nvPr>
            <p:ph type="title"/>
          </p:nvPr>
        </p:nvSpPr>
        <p:spPr/>
        <p:txBody>
          <a:bodyPr/>
          <a:lstStyle/>
          <a:p>
            <a:r>
              <a:rPr lang="ja-JP" altLang="en-US" dirty="0"/>
              <a:t>トラブルシューティング</a:t>
            </a:r>
          </a:p>
        </p:txBody>
      </p:sp>
      <p:sp>
        <p:nvSpPr>
          <p:cNvPr id="2" name="スライド番号プレースホルダー 1">
            <a:extLst>
              <a:ext uri="{FF2B5EF4-FFF2-40B4-BE49-F238E27FC236}">
                <a16:creationId xmlns:a16="http://schemas.microsoft.com/office/drawing/2014/main" id="{8079FB09-E54B-EDAB-D7C2-E977C6BD5632}"/>
              </a:ext>
            </a:extLst>
          </p:cNvPr>
          <p:cNvSpPr>
            <a:spLocks noGrp="1"/>
          </p:cNvSpPr>
          <p:nvPr>
            <p:ph type="sldNum" sz="quarter" idx="12"/>
          </p:nvPr>
        </p:nvSpPr>
        <p:spPr/>
        <p:txBody>
          <a:bodyPr/>
          <a:lstStyle/>
          <a:p>
            <a:fld id="{8B4C719E-7852-4BEC-83AA-157AE4C29AF4}" type="slidenum">
              <a:rPr kumimoji="1" lang="ja-JP" altLang="en-US" smtClean="0"/>
              <a:t>32</a:t>
            </a:fld>
            <a:endParaRPr kumimoji="1" lang="ja-JP" altLang="en-US" dirty="0"/>
          </a:p>
        </p:txBody>
      </p:sp>
    </p:spTree>
    <p:extLst>
      <p:ext uri="{BB962C8B-B14F-4D97-AF65-F5344CB8AC3E}">
        <p14:creationId xmlns:p14="http://schemas.microsoft.com/office/powerpoint/2010/main" val="15303484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descr="グラフィカル ユーザー インターフェイス, アプリケーション&#10;&#10;自動的に生成された説明">
            <a:extLst>
              <a:ext uri="{FF2B5EF4-FFF2-40B4-BE49-F238E27FC236}">
                <a16:creationId xmlns:a16="http://schemas.microsoft.com/office/drawing/2014/main" id="{ADC8E22D-57DA-4769-679F-163C1B46284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650" t="-6960" r="-1903"/>
          <a:stretch/>
        </p:blipFill>
        <p:spPr>
          <a:xfrm>
            <a:off x="1130517" y="2635939"/>
            <a:ext cx="3595688" cy="2197942"/>
          </a:xfrm>
          <a:prstGeom prst="rect">
            <a:avLst/>
          </a:prstGeom>
        </p:spPr>
      </p:pic>
      <p:pic>
        <p:nvPicPr>
          <p:cNvPr id="42" name="図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88" name="コンテンツ プレースホルダー 2"/>
          <p:cNvSpPr txBox="1">
            <a:spLocks/>
          </p:cNvSpPr>
          <p:nvPr/>
        </p:nvSpPr>
        <p:spPr>
          <a:xfrm>
            <a:off x="794994" y="1665232"/>
            <a:ext cx="5572755" cy="115749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u="sng" dirty="0">
                <a:latin typeface="メイリオ" panose="020B0604030504040204" pitchFamily="50" charset="-128"/>
                <a:ea typeface="メイリオ" panose="020B0604030504040204" pitchFamily="50" charset="-128"/>
                <a:cs typeface="Meiryo UI" panose="020B0604030504040204" pitchFamily="50" charset="-128"/>
              </a:rPr>
              <a:t>アンテナとは</a:t>
            </a:r>
            <a:endParaRPr lang="en-US" altLang="ja-JP" sz="1600" b="1" u="sng"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アンテナとは電波を送信したり、受信したりするものです。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ラジオなどの放送局には電波を送り出すための送信アンテナ、身の回りにあるラジオなどの機器には受信アンテナがついています。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7" name="直線コネクタ 96"/>
          <p:cNvCxnSpPr>
            <a:cxnSpLocks/>
          </p:cNvCxnSpPr>
          <p:nvPr/>
        </p:nvCxnSpPr>
        <p:spPr>
          <a:xfrm flipH="1">
            <a:off x="1551621" y="3383156"/>
            <a:ext cx="1037343" cy="154970"/>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29" name="コンテンツ プレースホルダー 2"/>
          <p:cNvSpPr txBox="1">
            <a:spLocks/>
          </p:cNvSpPr>
          <p:nvPr/>
        </p:nvSpPr>
        <p:spPr>
          <a:xfrm>
            <a:off x="794994" y="4983513"/>
            <a:ext cx="5936312" cy="135139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u="sng" dirty="0">
                <a:latin typeface="メイリオ" panose="020B0604030504040204" pitchFamily="50" charset="-128"/>
                <a:ea typeface="メイリオ" panose="020B0604030504040204" pitchFamily="50" charset="-128"/>
                <a:cs typeface="Meiryo UI" panose="020B0604030504040204" pitchFamily="50" charset="-128"/>
              </a:rPr>
              <a:t>アンテナの長さ</a:t>
            </a:r>
            <a:endParaRPr lang="en-US" altLang="ja-JP" sz="1600" b="1" u="sng"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アンテナは使用する</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キャッチしたい</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電波の周波数に応じた、ちょうど良い長さでないと、電波を効率よくキャッチできません。</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アンテナの効率の良い長さは電波の周波数で決まります。</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FM</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の電波であれば、数十</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cm~</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数</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m</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になります。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6" name="コンテンツ プレースホルダー 2"/>
          <p:cNvSpPr txBox="1">
            <a:spLocks/>
          </p:cNvSpPr>
          <p:nvPr/>
        </p:nvSpPr>
        <p:spPr>
          <a:xfrm>
            <a:off x="2511013" y="3237347"/>
            <a:ext cx="1437670" cy="29161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Font typeface="Arial" panose="020B0604020202020204" pitchFamily="34" charset="0"/>
              <a:buNone/>
            </a:pP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FM</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アンテナ</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8" name="コンテンツ プレースホルダー 2"/>
          <p:cNvSpPr txBox="1">
            <a:spLocks/>
          </p:cNvSpPr>
          <p:nvPr/>
        </p:nvSpPr>
        <p:spPr>
          <a:xfrm>
            <a:off x="6977420" y="2254172"/>
            <a:ext cx="4084064" cy="76174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身の回りにはいろんな種類の電波が飛び交っています。アンテナは、それぞれの電波の特徴に合わせて長さや形を工夫して作られています。電波を使う商品のアンテナの形を調べてみると面白いかもしれません。</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 name="タイトル 3">
            <a:extLst>
              <a:ext uri="{FF2B5EF4-FFF2-40B4-BE49-F238E27FC236}">
                <a16:creationId xmlns:a16="http://schemas.microsoft.com/office/drawing/2014/main" id="{FFBEF6D4-CCFB-2DB9-E078-104C1D9A4184}"/>
              </a:ext>
            </a:extLst>
          </p:cNvPr>
          <p:cNvSpPr>
            <a:spLocks noGrp="1"/>
          </p:cNvSpPr>
          <p:nvPr>
            <p:ph type="title"/>
          </p:nvPr>
        </p:nvSpPr>
        <p:spPr/>
        <p:txBody>
          <a:bodyPr/>
          <a:lstStyle/>
          <a:p>
            <a:r>
              <a:rPr lang="ja-JP" altLang="en-US" dirty="0"/>
              <a:t>解説　アンテナ</a:t>
            </a:r>
          </a:p>
        </p:txBody>
      </p:sp>
      <p:sp>
        <p:nvSpPr>
          <p:cNvPr id="31" name="正方形/長方形 30">
            <a:extLst>
              <a:ext uri="{FF2B5EF4-FFF2-40B4-BE49-F238E27FC236}">
                <a16:creationId xmlns:a16="http://schemas.microsoft.com/office/drawing/2014/main" id="{1D502381-B2B4-7074-BE11-5253BA38138F}"/>
              </a:ext>
            </a:extLst>
          </p:cNvPr>
          <p:cNvSpPr/>
          <p:nvPr/>
        </p:nvSpPr>
        <p:spPr>
          <a:xfrm>
            <a:off x="6774512" y="1618231"/>
            <a:ext cx="4579287" cy="4712712"/>
          </a:xfrm>
          <a:prstGeom prst="rect">
            <a:avLst/>
          </a:prstGeom>
          <a:noFill/>
          <a:ln>
            <a:solidFill>
              <a:srgbClr val="FF6464"/>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
        <p:nvSpPr>
          <p:cNvPr id="32" name="四角形: 対角を切り取る 31">
            <a:extLst>
              <a:ext uri="{FF2B5EF4-FFF2-40B4-BE49-F238E27FC236}">
                <a16:creationId xmlns:a16="http://schemas.microsoft.com/office/drawing/2014/main" id="{ECB083F5-89F4-5F8A-CD70-5BC0B0A20886}"/>
              </a:ext>
            </a:extLst>
          </p:cNvPr>
          <p:cNvSpPr/>
          <p:nvPr/>
        </p:nvSpPr>
        <p:spPr>
          <a:xfrm>
            <a:off x="6935960" y="1768376"/>
            <a:ext cx="1095270" cy="362678"/>
          </a:xfrm>
          <a:prstGeom prst="snip2DiagRect">
            <a:avLst/>
          </a:prstGeom>
          <a:solidFill>
            <a:srgbClr val="FF6464"/>
          </a:solidFill>
          <a:ln>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dirty="0"/>
              <a:t>閑話</a:t>
            </a:r>
          </a:p>
        </p:txBody>
      </p:sp>
      <p:grpSp>
        <p:nvGrpSpPr>
          <p:cNvPr id="47" name="グループ化 46">
            <a:extLst>
              <a:ext uri="{FF2B5EF4-FFF2-40B4-BE49-F238E27FC236}">
                <a16:creationId xmlns:a16="http://schemas.microsoft.com/office/drawing/2014/main" id="{6BC05850-353E-BC6E-AEC0-8F862121EDAE}"/>
              </a:ext>
            </a:extLst>
          </p:cNvPr>
          <p:cNvGrpSpPr/>
          <p:nvPr/>
        </p:nvGrpSpPr>
        <p:grpSpPr>
          <a:xfrm>
            <a:off x="7065520" y="3851232"/>
            <a:ext cx="4038115" cy="1245544"/>
            <a:chOff x="7065520" y="2994557"/>
            <a:chExt cx="4038115" cy="1245544"/>
          </a:xfrm>
        </p:grpSpPr>
        <p:pic>
          <p:nvPicPr>
            <p:cNvPr id="3" name="図 2" descr="衣類, 男, バイク, 冷蔵庫 が含まれている画像&#10;&#10;自動的に生成された説明">
              <a:extLst>
                <a:ext uri="{FF2B5EF4-FFF2-40B4-BE49-F238E27FC236}">
                  <a16:creationId xmlns:a16="http://schemas.microsoft.com/office/drawing/2014/main" id="{7EF8F130-45D0-BAB1-CD99-F6E50AC3755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rot="5400000">
              <a:off x="7265374" y="2794703"/>
              <a:ext cx="1245544" cy="1645251"/>
            </a:xfrm>
            <a:prstGeom prst="ellipse">
              <a:avLst/>
            </a:prstGeom>
            <a:ln>
              <a:noFill/>
            </a:ln>
            <a:effectLst>
              <a:softEdge rad="112500"/>
            </a:effectLst>
          </p:spPr>
        </p:pic>
        <p:sp>
          <p:nvSpPr>
            <p:cNvPr id="37" name="コンテンツ プレースホルダー 2">
              <a:extLst>
                <a:ext uri="{FF2B5EF4-FFF2-40B4-BE49-F238E27FC236}">
                  <a16:creationId xmlns:a16="http://schemas.microsoft.com/office/drawing/2014/main" id="{896E78BD-ACD3-4555-A234-8ECD773751B7}"/>
                </a:ext>
              </a:extLst>
            </p:cNvPr>
            <p:cNvSpPr txBox="1">
              <a:spLocks/>
            </p:cNvSpPr>
            <p:nvPr/>
          </p:nvSpPr>
          <p:spPr>
            <a:xfrm>
              <a:off x="9264817" y="3305562"/>
              <a:ext cx="1838818" cy="42934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ラジコン玩具でよく見るタイプのアンテナ</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5" name="矢印: 右 34">
              <a:extLst>
                <a:ext uri="{FF2B5EF4-FFF2-40B4-BE49-F238E27FC236}">
                  <a16:creationId xmlns:a16="http://schemas.microsoft.com/office/drawing/2014/main" id="{2A08E76A-0997-1037-F8E7-885D63FB20C1}"/>
                </a:ext>
              </a:extLst>
            </p:cNvPr>
            <p:cNvSpPr/>
            <p:nvPr/>
          </p:nvSpPr>
          <p:spPr>
            <a:xfrm rot="9887699">
              <a:off x="7870056" y="3042522"/>
              <a:ext cx="206803" cy="123438"/>
            </a:xfrm>
            <a:prstGeom prst="rightArrow">
              <a:avLst>
                <a:gd name="adj1" fmla="val 31833"/>
                <a:gd name="adj2" fmla="val 66869"/>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6" name="グループ化 45">
            <a:extLst>
              <a:ext uri="{FF2B5EF4-FFF2-40B4-BE49-F238E27FC236}">
                <a16:creationId xmlns:a16="http://schemas.microsoft.com/office/drawing/2014/main" id="{C4C83FCC-CCA5-E168-6C2A-540978475024}"/>
              </a:ext>
            </a:extLst>
          </p:cNvPr>
          <p:cNvGrpSpPr/>
          <p:nvPr/>
        </p:nvGrpSpPr>
        <p:grpSpPr>
          <a:xfrm>
            <a:off x="7107033" y="5072500"/>
            <a:ext cx="3996602" cy="1173421"/>
            <a:chOff x="7107033" y="4151920"/>
            <a:chExt cx="3996602" cy="1173421"/>
          </a:xfrm>
        </p:grpSpPr>
        <p:pic>
          <p:nvPicPr>
            <p:cNvPr id="34" name="図 33">
              <a:extLst>
                <a:ext uri="{FF2B5EF4-FFF2-40B4-BE49-F238E27FC236}">
                  <a16:creationId xmlns:a16="http://schemas.microsoft.com/office/drawing/2014/main" id="{30568021-D5A1-A43C-DF51-199C58A87E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7033" y="4304364"/>
              <a:ext cx="461827" cy="787205"/>
            </a:xfrm>
            <a:prstGeom prst="rect">
              <a:avLst/>
            </a:prstGeom>
          </p:spPr>
        </p:pic>
        <p:sp>
          <p:nvSpPr>
            <p:cNvPr id="45" name="フリーフォーム: 図形 44">
              <a:extLst>
                <a:ext uri="{FF2B5EF4-FFF2-40B4-BE49-F238E27FC236}">
                  <a16:creationId xmlns:a16="http://schemas.microsoft.com/office/drawing/2014/main" id="{03A40CC1-92C2-EB32-F910-83476042C7C2}"/>
                </a:ext>
              </a:extLst>
            </p:cNvPr>
            <p:cNvSpPr/>
            <p:nvPr/>
          </p:nvSpPr>
          <p:spPr>
            <a:xfrm>
              <a:off x="7368576" y="4151920"/>
              <a:ext cx="1748959" cy="1173421"/>
            </a:xfrm>
            <a:custGeom>
              <a:avLst/>
              <a:gdLst>
                <a:gd name="connsiteX0" fmla="*/ 396775 w 1748959"/>
                <a:gd name="connsiteY0" fmla="*/ 0 h 1173421"/>
                <a:gd name="connsiteX1" fmla="*/ 1641708 w 1748959"/>
                <a:gd name="connsiteY1" fmla="*/ 0 h 1173421"/>
                <a:gd name="connsiteX2" fmla="*/ 1748959 w 1748959"/>
                <a:gd name="connsiteY2" fmla="*/ 107251 h 1173421"/>
                <a:gd name="connsiteX3" fmla="*/ 1748959 w 1748959"/>
                <a:gd name="connsiteY3" fmla="*/ 1066170 h 1173421"/>
                <a:gd name="connsiteX4" fmla="*/ 1641708 w 1748959"/>
                <a:gd name="connsiteY4" fmla="*/ 1173421 h 1173421"/>
                <a:gd name="connsiteX5" fmla="*/ 396775 w 1748959"/>
                <a:gd name="connsiteY5" fmla="*/ 1173421 h 1173421"/>
                <a:gd name="connsiteX6" fmla="*/ 289524 w 1748959"/>
                <a:gd name="connsiteY6" fmla="*/ 1066170 h 1173421"/>
                <a:gd name="connsiteX7" fmla="*/ 289524 w 1748959"/>
                <a:gd name="connsiteY7" fmla="*/ 638889 h 1173421"/>
                <a:gd name="connsiteX8" fmla="*/ 0 w 1748959"/>
                <a:gd name="connsiteY8" fmla="*/ 652353 h 1173421"/>
                <a:gd name="connsiteX9" fmla="*/ 289524 w 1748959"/>
                <a:gd name="connsiteY9" fmla="*/ 461185 h 1173421"/>
                <a:gd name="connsiteX10" fmla="*/ 289524 w 1748959"/>
                <a:gd name="connsiteY10" fmla="*/ 107251 h 1173421"/>
                <a:gd name="connsiteX11" fmla="*/ 396775 w 1748959"/>
                <a:gd name="connsiteY11" fmla="*/ 0 h 1173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48959" h="1173421">
                  <a:moveTo>
                    <a:pt x="396775" y="0"/>
                  </a:moveTo>
                  <a:lnTo>
                    <a:pt x="1641708" y="0"/>
                  </a:lnTo>
                  <a:cubicBezTo>
                    <a:pt x="1700941" y="0"/>
                    <a:pt x="1748959" y="48018"/>
                    <a:pt x="1748959" y="107251"/>
                  </a:cubicBezTo>
                  <a:lnTo>
                    <a:pt x="1748959" y="1066170"/>
                  </a:lnTo>
                  <a:cubicBezTo>
                    <a:pt x="1748959" y="1125403"/>
                    <a:pt x="1700941" y="1173421"/>
                    <a:pt x="1641708" y="1173421"/>
                  </a:cubicBezTo>
                  <a:lnTo>
                    <a:pt x="396775" y="1173421"/>
                  </a:lnTo>
                  <a:cubicBezTo>
                    <a:pt x="337542" y="1173421"/>
                    <a:pt x="289524" y="1125403"/>
                    <a:pt x="289524" y="1066170"/>
                  </a:cubicBezTo>
                  <a:lnTo>
                    <a:pt x="289524" y="638889"/>
                  </a:lnTo>
                  <a:lnTo>
                    <a:pt x="0" y="652353"/>
                  </a:lnTo>
                  <a:lnTo>
                    <a:pt x="289524" y="461185"/>
                  </a:lnTo>
                  <a:lnTo>
                    <a:pt x="289524" y="107251"/>
                  </a:lnTo>
                  <a:cubicBezTo>
                    <a:pt x="289524" y="48018"/>
                    <a:pt x="337542" y="0"/>
                    <a:pt x="396775" y="0"/>
                  </a:cubicBez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pic>
          <p:nvPicPr>
            <p:cNvPr id="16" name="図 15" descr="座る, バイク, テーブル, エンジン が含まれている画像&#10;&#10;自動的に生成された説明">
              <a:extLst>
                <a:ext uri="{FF2B5EF4-FFF2-40B4-BE49-F238E27FC236}">
                  <a16:creationId xmlns:a16="http://schemas.microsoft.com/office/drawing/2014/main" id="{B75BB9BF-8260-64C6-F8A8-6E07440EADA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1"/>
            <a:stretch/>
          </p:blipFill>
          <p:spPr>
            <a:xfrm rot="10800000">
              <a:off x="7801756" y="4491236"/>
              <a:ext cx="229473" cy="533701"/>
            </a:xfrm>
            <a:prstGeom prst="rect">
              <a:avLst/>
            </a:prstGeom>
          </p:spPr>
        </p:pic>
        <p:sp>
          <p:nvSpPr>
            <p:cNvPr id="39" name="コンテンツ プレースホルダー 2">
              <a:extLst>
                <a:ext uri="{FF2B5EF4-FFF2-40B4-BE49-F238E27FC236}">
                  <a16:creationId xmlns:a16="http://schemas.microsoft.com/office/drawing/2014/main" id="{428A0DB2-7478-C131-2745-093D45022098}"/>
                </a:ext>
              </a:extLst>
            </p:cNvPr>
            <p:cNvSpPr txBox="1">
              <a:spLocks/>
            </p:cNvSpPr>
            <p:nvPr/>
          </p:nvSpPr>
          <p:spPr>
            <a:xfrm>
              <a:off x="9264817" y="4458757"/>
              <a:ext cx="1838818" cy="761747"/>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外からは見えなくても、機器の内側に作りこんであるアンテナもあります。</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0" name="四角形: 角を丸くする 29">
              <a:extLst>
                <a:ext uri="{FF2B5EF4-FFF2-40B4-BE49-F238E27FC236}">
                  <a16:creationId xmlns:a16="http://schemas.microsoft.com/office/drawing/2014/main" id="{CBADBBE4-7C81-EDCD-6E1B-8568D960D05F}"/>
                </a:ext>
              </a:extLst>
            </p:cNvPr>
            <p:cNvSpPr/>
            <p:nvPr/>
          </p:nvSpPr>
          <p:spPr>
            <a:xfrm>
              <a:off x="7896340" y="4618822"/>
              <a:ext cx="154236" cy="26928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フリーフォーム: 図形 43">
              <a:extLst>
                <a:ext uri="{FF2B5EF4-FFF2-40B4-BE49-F238E27FC236}">
                  <a16:creationId xmlns:a16="http://schemas.microsoft.com/office/drawing/2014/main" id="{0CC1C800-B874-C17F-CED2-01C1895D6D03}"/>
                </a:ext>
              </a:extLst>
            </p:cNvPr>
            <p:cNvSpPr/>
            <p:nvPr/>
          </p:nvSpPr>
          <p:spPr>
            <a:xfrm>
              <a:off x="7987214" y="4236572"/>
              <a:ext cx="974126" cy="1003198"/>
            </a:xfrm>
            <a:custGeom>
              <a:avLst/>
              <a:gdLst>
                <a:gd name="connsiteX0" fmla="*/ 447762 w 974126"/>
                <a:gd name="connsiteY0" fmla="*/ 0 h 1003198"/>
                <a:gd name="connsiteX1" fmla="*/ 904023 w 974126"/>
                <a:gd name="connsiteY1" fmla="*/ 0 h 1003198"/>
                <a:gd name="connsiteX2" fmla="*/ 974126 w 974126"/>
                <a:gd name="connsiteY2" fmla="*/ 70103 h 1003198"/>
                <a:gd name="connsiteX3" fmla="*/ 974126 w 974126"/>
                <a:gd name="connsiteY3" fmla="*/ 933095 h 1003198"/>
                <a:gd name="connsiteX4" fmla="*/ 904023 w 974126"/>
                <a:gd name="connsiteY4" fmla="*/ 1003198 h 1003198"/>
                <a:gd name="connsiteX5" fmla="*/ 447762 w 974126"/>
                <a:gd name="connsiteY5" fmla="*/ 1003198 h 1003198"/>
                <a:gd name="connsiteX6" fmla="*/ 377659 w 974126"/>
                <a:gd name="connsiteY6" fmla="*/ 933095 h 1003198"/>
                <a:gd name="connsiteX7" fmla="*/ 377659 w 974126"/>
                <a:gd name="connsiteY7" fmla="*/ 545371 h 1003198"/>
                <a:gd name="connsiteX8" fmla="*/ 0 w 974126"/>
                <a:gd name="connsiteY8" fmla="*/ 531838 h 1003198"/>
                <a:gd name="connsiteX9" fmla="*/ 377659 w 974126"/>
                <a:gd name="connsiteY9" fmla="*/ 366591 h 1003198"/>
                <a:gd name="connsiteX10" fmla="*/ 377659 w 974126"/>
                <a:gd name="connsiteY10" fmla="*/ 70103 h 1003198"/>
                <a:gd name="connsiteX11" fmla="*/ 447762 w 974126"/>
                <a:gd name="connsiteY11" fmla="*/ 0 h 1003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4126" h="1003198">
                  <a:moveTo>
                    <a:pt x="447762" y="0"/>
                  </a:moveTo>
                  <a:lnTo>
                    <a:pt x="904023" y="0"/>
                  </a:lnTo>
                  <a:cubicBezTo>
                    <a:pt x="942740" y="0"/>
                    <a:pt x="974126" y="31386"/>
                    <a:pt x="974126" y="70103"/>
                  </a:cubicBezTo>
                  <a:lnTo>
                    <a:pt x="974126" y="933095"/>
                  </a:lnTo>
                  <a:cubicBezTo>
                    <a:pt x="974126" y="971812"/>
                    <a:pt x="942740" y="1003198"/>
                    <a:pt x="904023" y="1003198"/>
                  </a:cubicBezTo>
                  <a:lnTo>
                    <a:pt x="447762" y="1003198"/>
                  </a:lnTo>
                  <a:cubicBezTo>
                    <a:pt x="409045" y="1003198"/>
                    <a:pt x="377659" y="971812"/>
                    <a:pt x="377659" y="933095"/>
                  </a:cubicBezTo>
                  <a:lnTo>
                    <a:pt x="377659" y="545371"/>
                  </a:lnTo>
                  <a:lnTo>
                    <a:pt x="0" y="531838"/>
                  </a:lnTo>
                  <a:lnTo>
                    <a:pt x="377659" y="366591"/>
                  </a:lnTo>
                  <a:lnTo>
                    <a:pt x="377659" y="70103"/>
                  </a:lnTo>
                  <a:cubicBezTo>
                    <a:pt x="377659" y="31386"/>
                    <a:pt x="409045" y="0"/>
                    <a:pt x="447762" y="0"/>
                  </a:cubicBez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pic>
          <p:nvPicPr>
            <p:cNvPr id="25" name="図 24" descr="座る, バイク, テーブル, エンジン が含まれている画像&#10;&#10;自動的に生成された説明">
              <a:extLst>
                <a:ext uri="{FF2B5EF4-FFF2-40B4-BE49-F238E27FC236}">
                  <a16:creationId xmlns:a16="http://schemas.microsoft.com/office/drawing/2014/main" id="{80B650FF-5BB8-3FC5-13DB-E54A397E4947}"/>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rot="10800000">
              <a:off x="8452448" y="4328421"/>
              <a:ext cx="360954" cy="880045"/>
            </a:xfrm>
            <a:prstGeom prst="rect">
              <a:avLst/>
            </a:prstGeom>
          </p:spPr>
        </p:pic>
        <p:sp>
          <p:nvSpPr>
            <p:cNvPr id="48" name="矢印: 右 47">
              <a:extLst>
                <a:ext uri="{FF2B5EF4-FFF2-40B4-BE49-F238E27FC236}">
                  <a16:creationId xmlns:a16="http://schemas.microsoft.com/office/drawing/2014/main" id="{0E5775C5-AD92-9D3E-A0F8-5C02EBAC7FB5}"/>
                </a:ext>
              </a:extLst>
            </p:cNvPr>
            <p:cNvSpPr/>
            <p:nvPr/>
          </p:nvSpPr>
          <p:spPr>
            <a:xfrm rot="8711005">
              <a:off x="8753206" y="4447396"/>
              <a:ext cx="206803" cy="123438"/>
            </a:xfrm>
            <a:prstGeom prst="rightArrow">
              <a:avLst>
                <a:gd name="adj1" fmla="val 31833"/>
                <a:gd name="adj2" fmla="val 66869"/>
              </a:avLst>
            </a:prstGeom>
            <a:solidFill>
              <a:srgbClr val="FF00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0" name="グループ化 49">
            <a:extLst>
              <a:ext uri="{FF2B5EF4-FFF2-40B4-BE49-F238E27FC236}">
                <a16:creationId xmlns:a16="http://schemas.microsoft.com/office/drawing/2014/main" id="{1EE62823-A9D2-7B1B-9F00-28A3256E4BD5}"/>
              </a:ext>
            </a:extLst>
          </p:cNvPr>
          <p:cNvGrpSpPr/>
          <p:nvPr/>
        </p:nvGrpSpPr>
        <p:grpSpPr>
          <a:xfrm>
            <a:off x="6955415" y="2980882"/>
            <a:ext cx="4148220" cy="787205"/>
            <a:chOff x="6955415" y="5376102"/>
            <a:chExt cx="4148220" cy="787205"/>
          </a:xfrm>
        </p:grpSpPr>
        <p:pic>
          <p:nvPicPr>
            <p:cNvPr id="18" name="図 17">
              <a:extLst>
                <a:ext uri="{FF2B5EF4-FFF2-40B4-BE49-F238E27FC236}">
                  <a16:creationId xmlns:a16="http://schemas.microsoft.com/office/drawing/2014/main" id="{28774FAA-8A73-ED3E-9840-D5331A7DA95D}"/>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l="10484" t="21574" b="36089"/>
            <a:stretch/>
          </p:blipFill>
          <p:spPr>
            <a:xfrm>
              <a:off x="6955415" y="5376102"/>
              <a:ext cx="1732413" cy="787205"/>
            </a:xfrm>
            <a:prstGeom prst="rect">
              <a:avLst/>
            </a:prstGeom>
          </p:spPr>
        </p:pic>
        <p:sp>
          <p:nvSpPr>
            <p:cNvPr id="40" name="コンテンツ プレースホルダー 2">
              <a:extLst>
                <a:ext uri="{FF2B5EF4-FFF2-40B4-BE49-F238E27FC236}">
                  <a16:creationId xmlns:a16="http://schemas.microsoft.com/office/drawing/2014/main" id="{1450C467-CFFD-DC25-EF95-813793FB2435}"/>
                </a:ext>
              </a:extLst>
            </p:cNvPr>
            <p:cNvSpPr txBox="1">
              <a:spLocks/>
            </p:cNvSpPr>
            <p:nvPr/>
          </p:nvSpPr>
          <p:spPr>
            <a:xfrm>
              <a:off x="9264817" y="5611952"/>
              <a:ext cx="1838818" cy="42934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200" dirty="0">
                  <a:latin typeface="メイリオ" panose="020B0604030504040204" pitchFamily="50" charset="-128"/>
                  <a:ea typeface="メイリオ" panose="020B0604030504040204" pitchFamily="50" charset="-128"/>
                  <a:cs typeface="Meiryo UI" panose="020B0604030504040204" pitchFamily="50" charset="-128"/>
                </a:rPr>
                <a:t>AM</a:t>
              </a: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の電波をキャッチするためのアンテナ</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9" name="矢印: 右 48">
              <a:extLst>
                <a:ext uri="{FF2B5EF4-FFF2-40B4-BE49-F238E27FC236}">
                  <a16:creationId xmlns:a16="http://schemas.microsoft.com/office/drawing/2014/main" id="{A84B683A-A46B-D9C3-E5C0-F438D3AE45F0}"/>
                </a:ext>
              </a:extLst>
            </p:cNvPr>
            <p:cNvSpPr/>
            <p:nvPr/>
          </p:nvSpPr>
          <p:spPr>
            <a:xfrm rot="14377229">
              <a:off x="7718706" y="5668571"/>
              <a:ext cx="206803" cy="123438"/>
            </a:xfrm>
            <a:prstGeom prst="rightArrow">
              <a:avLst>
                <a:gd name="adj1" fmla="val 31833"/>
                <a:gd name="adj2" fmla="val 66869"/>
              </a:avLst>
            </a:prstGeom>
            <a:solidFill>
              <a:srgbClr val="FF0000"/>
            </a:solid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スライド番号プレースホルダー 1">
            <a:extLst>
              <a:ext uri="{FF2B5EF4-FFF2-40B4-BE49-F238E27FC236}">
                <a16:creationId xmlns:a16="http://schemas.microsoft.com/office/drawing/2014/main" id="{78483726-89C0-982A-9CCD-3AD53D9457EF}"/>
              </a:ext>
            </a:extLst>
          </p:cNvPr>
          <p:cNvSpPr>
            <a:spLocks noGrp="1"/>
          </p:cNvSpPr>
          <p:nvPr>
            <p:ph type="sldNum" sz="quarter" idx="12"/>
          </p:nvPr>
        </p:nvSpPr>
        <p:spPr/>
        <p:txBody>
          <a:bodyPr/>
          <a:lstStyle/>
          <a:p>
            <a:fld id="{8B4C719E-7852-4BEC-83AA-157AE4C29AF4}" type="slidenum">
              <a:rPr kumimoji="1" lang="ja-JP" altLang="en-US" smtClean="0"/>
              <a:t>33</a:t>
            </a:fld>
            <a:endParaRPr kumimoji="1" lang="ja-JP" altLang="en-US" dirty="0"/>
          </a:p>
        </p:txBody>
      </p:sp>
    </p:spTree>
    <p:extLst>
      <p:ext uri="{BB962C8B-B14F-4D97-AF65-F5344CB8AC3E}">
        <p14:creationId xmlns:p14="http://schemas.microsoft.com/office/powerpoint/2010/main" val="29415717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 name="図 87"/>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8851490" y="4844598"/>
            <a:ext cx="2447619" cy="1405331"/>
          </a:xfrm>
          <a:prstGeom prst="rect">
            <a:avLst/>
          </a:prstGeom>
          <a:ln>
            <a:noFill/>
          </a:ln>
          <a:effectLst>
            <a:softEdge rad="112500"/>
          </a:effectLst>
        </p:spPr>
      </p:pic>
      <p:pic>
        <p:nvPicPr>
          <p:cNvPr id="42" name="図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50" name="テキスト ボックス 49"/>
          <p:cNvSpPr txBox="1"/>
          <p:nvPr/>
        </p:nvSpPr>
        <p:spPr>
          <a:xfrm>
            <a:off x="870242" y="2056685"/>
            <a:ext cx="6094399" cy="3970318"/>
          </a:xfrm>
          <a:prstGeom prst="rect">
            <a:avLst/>
          </a:prstGeom>
        </p:spPr>
        <p:txBody>
          <a:bodyPr wrap="square" rtlCol="0">
            <a:spAutoFit/>
          </a:bodyPr>
          <a:lstStyle/>
          <a:p>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スピーカは内側に張られた「コーン紙」が振動することで空気を震わせ、音を作り出します。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コーン紙にはコイルが巻かれた筒が取り付けられ、そのまわりに磁石が取り付けられています。このコイルに電気信号が流れると、コイルが電磁石になります。電磁石になったコイルはまわりの磁石と引き寄せ、反発をすることで振動するため、コーン紙も振動しま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このようにして、スピーカは電気信号を音に変えています。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ところで、スピーカのコイルに電気信号を流してコーン紙を振動させるためには、大きなパワーが必要です。ラジオ</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IC</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から出力された信号をそのままコイルに流しても、パワーが弱いためコーン紙を振動させることはできません。そこで、電気信号のパワーを「増幅」する役割をする「パワーアンプ」が必要になります。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パワーアンプは「電力増幅」を行い、コイルがスピーカのコーン紙を振動させるために十分なパワーにしています。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53" name="図 5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62621" y="1586120"/>
            <a:ext cx="3891179" cy="2849340"/>
          </a:xfrm>
          <a:prstGeom prst="rect">
            <a:avLst/>
          </a:prstGeom>
        </p:spPr>
      </p:pic>
      <p:cxnSp>
        <p:nvCxnSpPr>
          <p:cNvPr id="54" name="直線コネクタ 53"/>
          <p:cNvCxnSpPr/>
          <p:nvPr/>
        </p:nvCxnSpPr>
        <p:spPr>
          <a:xfrm flipH="1">
            <a:off x="10351851" y="2085407"/>
            <a:ext cx="97277" cy="1876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テキスト ボックス 58"/>
          <p:cNvSpPr txBox="1"/>
          <p:nvPr/>
        </p:nvSpPr>
        <p:spPr>
          <a:xfrm>
            <a:off x="10075300" y="3594307"/>
            <a:ext cx="1620957" cy="338554"/>
          </a:xfrm>
          <a:prstGeom prst="rect">
            <a:avLst/>
          </a:prstGeom>
        </p:spPr>
        <p:txBody>
          <a:bodyPr wrap="none" rtlCol="0">
            <a:spAutoFit/>
          </a:bodyPr>
          <a:lstStyle/>
          <a:p>
            <a:pPr marL="0" indent="0">
              <a:buFont typeface="Arial" panose="020B0604020202020204" pitchFamily="34" charset="0"/>
              <a:buNone/>
            </a:pPr>
            <a:r>
              <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rPr>
              <a:t>スピーカの断面</a:t>
            </a:r>
          </a:p>
        </p:txBody>
      </p:sp>
      <p:sp>
        <p:nvSpPr>
          <p:cNvPr id="60" name="コンテンツ プレースホルダー 2"/>
          <p:cNvSpPr txBox="1">
            <a:spLocks/>
          </p:cNvSpPr>
          <p:nvPr/>
        </p:nvSpPr>
        <p:spPr>
          <a:xfrm>
            <a:off x="781267" y="1679561"/>
            <a:ext cx="239077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u="sng" dirty="0">
                <a:latin typeface="メイリオ" panose="020B0604030504040204" pitchFamily="50" charset="-128"/>
                <a:ea typeface="メイリオ" panose="020B0604030504040204" pitchFamily="50" charset="-128"/>
                <a:cs typeface="Meiryo UI" panose="020B0604030504040204" pitchFamily="50" charset="-128"/>
              </a:rPr>
              <a:t>スピーカのしくみ</a:t>
            </a:r>
            <a:endParaRPr lang="en-US" altLang="ja-JP" sz="1600" b="1" u="sng"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82" name="テキスト ボックス 81"/>
          <p:cNvSpPr txBox="1"/>
          <p:nvPr/>
        </p:nvSpPr>
        <p:spPr>
          <a:xfrm>
            <a:off x="7367989" y="5193969"/>
            <a:ext cx="1415772" cy="338554"/>
          </a:xfrm>
          <a:prstGeom prst="rect">
            <a:avLst/>
          </a:prstGeom>
          <a:noFill/>
        </p:spPr>
        <p:txBody>
          <a:bodyPr wrap="none" rtlCol="0">
            <a:spAutoFit/>
          </a:bodyPr>
          <a:lstStyle/>
          <a:p>
            <a:pPr algn="ct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パワーアンプ</a:t>
            </a:r>
          </a:p>
        </p:txBody>
      </p:sp>
      <p:cxnSp>
        <p:nvCxnSpPr>
          <p:cNvPr id="86" name="直線コネクタ 85"/>
          <p:cNvCxnSpPr>
            <a:stCxn id="82" idx="3"/>
            <a:endCxn id="87" idx="1"/>
          </p:cNvCxnSpPr>
          <p:nvPr/>
        </p:nvCxnSpPr>
        <p:spPr>
          <a:xfrm>
            <a:off x="8783761" y="5363246"/>
            <a:ext cx="807614" cy="76798"/>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87" name="角丸四角形 86"/>
          <p:cNvSpPr/>
          <p:nvPr/>
        </p:nvSpPr>
        <p:spPr>
          <a:xfrm>
            <a:off x="9591375" y="5218589"/>
            <a:ext cx="1225782" cy="442910"/>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タイトル 2">
            <a:extLst>
              <a:ext uri="{FF2B5EF4-FFF2-40B4-BE49-F238E27FC236}">
                <a16:creationId xmlns:a16="http://schemas.microsoft.com/office/drawing/2014/main" id="{4C074622-0742-A6AB-F57F-AB04F0D3B852}"/>
              </a:ext>
            </a:extLst>
          </p:cNvPr>
          <p:cNvSpPr>
            <a:spLocks noGrp="1"/>
          </p:cNvSpPr>
          <p:nvPr>
            <p:ph type="title"/>
          </p:nvPr>
        </p:nvSpPr>
        <p:spPr/>
        <p:txBody>
          <a:bodyPr/>
          <a:lstStyle/>
          <a:p>
            <a:r>
              <a:rPr lang="ja-JP" altLang="en-US" dirty="0"/>
              <a:t>解説　スピーカ</a:t>
            </a:r>
          </a:p>
        </p:txBody>
      </p:sp>
      <p:sp>
        <p:nvSpPr>
          <p:cNvPr id="2" name="スライド番号プレースホルダー 1">
            <a:extLst>
              <a:ext uri="{FF2B5EF4-FFF2-40B4-BE49-F238E27FC236}">
                <a16:creationId xmlns:a16="http://schemas.microsoft.com/office/drawing/2014/main" id="{5293A885-CD62-9F50-3A32-0EE38B7E50F3}"/>
              </a:ext>
            </a:extLst>
          </p:cNvPr>
          <p:cNvSpPr>
            <a:spLocks noGrp="1"/>
          </p:cNvSpPr>
          <p:nvPr>
            <p:ph type="sldNum" sz="quarter" idx="12"/>
          </p:nvPr>
        </p:nvSpPr>
        <p:spPr/>
        <p:txBody>
          <a:bodyPr/>
          <a:lstStyle/>
          <a:p>
            <a:fld id="{8B4C719E-7852-4BEC-83AA-157AE4C29AF4}" type="slidenum">
              <a:rPr kumimoji="1" lang="ja-JP" altLang="en-US" smtClean="0"/>
              <a:t>34</a:t>
            </a:fld>
            <a:endParaRPr kumimoji="1" lang="ja-JP" altLang="en-US" dirty="0"/>
          </a:p>
        </p:txBody>
      </p:sp>
    </p:spTree>
    <p:extLst>
      <p:ext uri="{BB962C8B-B14F-4D97-AF65-F5344CB8AC3E}">
        <p14:creationId xmlns:p14="http://schemas.microsoft.com/office/powerpoint/2010/main" val="36764476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 name="グループ化 132">
            <a:extLst>
              <a:ext uri="{FF2B5EF4-FFF2-40B4-BE49-F238E27FC236}">
                <a16:creationId xmlns:a16="http://schemas.microsoft.com/office/drawing/2014/main" id="{D1EE40DA-3BC8-E845-1840-4F1DDDD7F775}"/>
              </a:ext>
            </a:extLst>
          </p:cNvPr>
          <p:cNvGrpSpPr/>
          <p:nvPr/>
        </p:nvGrpSpPr>
        <p:grpSpPr>
          <a:xfrm>
            <a:off x="5321925" y="4628631"/>
            <a:ext cx="754099" cy="853637"/>
            <a:chOff x="5318443" y="1711114"/>
            <a:chExt cx="1021506" cy="1156341"/>
          </a:xfrm>
        </p:grpSpPr>
        <p:sp>
          <p:nvSpPr>
            <p:cNvPr id="134" name="パイ 30">
              <a:extLst>
                <a:ext uri="{FF2B5EF4-FFF2-40B4-BE49-F238E27FC236}">
                  <a16:creationId xmlns:a16="http://schemas.microsoft.com/office/drawing/2014/main" id="{CCCBFD3A-CA22-4F8E-DF47-33702EF37F86}"/>
                </a:ext>
              </a:extLst>
            </p:cNvPr>
            <p:cNvSpPr/>
            <p:nvPr/>
          </p:nvSpPr>
          <p:spPr>
            <a:xfrm rot="8100000">
              <a:off x="5318443" y="1711114"/>
              <a:ext cx="1021506" cy="1021506"/>
            </a:xfrm>
            <a:prstGeom prst="pi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5" name="パイ 31">
              <a:extLst>
                <a:ext uri="{FF2B5EF4-FFF2-40B4-BE49-F238E27FC236}">
                  <a16:creationId xmlns:a16="http://schemas.microsoft.com/office/drawing/2014/main" id="{CF46709D-B03B-0A9D-4990-1FB40FC2170D}"/>
                </a:ext>
              </a:extLst>
            </p:cNvPr>
            <p:cNvSpPr/>
            <p:nvPr/>
          </p:nvSpPr>
          <p:spPr>
            <a:xfrm rot="8100000">
              <a:off x="5511262" y="1910509"/>
              <a:ext cx="635869" cy="628229"/>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6" name="片側の 2 つの角を丸めた四角形 27">
              <a:extLst>
                <a:ext uri="{FF2B5EF4-FFF2-40B4-BE49-F238E27FC236}">
                  <a16:creationId xmlns:a16="http://schemas.microsoft.com/office/drawing/2014/main" id="{D9BDCA23-F483-2125-4CB4-930F9F4571B4}"/>
                </a:ext>
              </a:extLst>
            </p:cNvPr>
            <p:cNvSpPr/>
            <p:nvPr/>
          </p:nvSpPr>
          <p:spPr>
            <a:xfrm rot="10800000">
              <a:off x="5739769" y="2197160"/>
              <a:ext cx="173725" cy="669054"/>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7" name="片側の 2 つの角を丸めた四角形 28">
              <a:extLst>
                <a:ext uri="{FF2B5EF4-FFF2-40B4-BE49-F238E27FC236}">
                  <a16:creationId xmlns:a16="http://schemas.microsoft.com/office/drawing/2014/main" id="{DC8EF81D-14A0-1B68-70C1-BC67196C4030}"/>
                </a:ext>
              </a:extLst>
            </p:cNvPr>
            <p:cNvSpPr/>
            <p:nvPr/>
          </p:nvSpPr>
          <p:spPr>
            <a:xfrm rot="10800000" flipH="1">
              <a:off x="5417832" y="2451500"/>
              <a:ext cx="173725" cy="414714"/>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8" name="片側の 2 つの角を丸めた四角形 29">
              <a:extLst>
                <a:ext uri="{FF2B5EF4-FFF2-40B4-BE49-F238E27FC236}">
                  <a16:creationId xmlns:a16="http://schemas.microsoft.com/office/drawing/2014/main" id="{C701372B-204B-9D5E-B47C-5CF46474BCF5}"/>
                </a:ext>
              </a:extLst>
            </p:cNvPr>
            <p:cNvSpPr/>
            <p:nvPr/>
          </p:nvSpPr>
          <p:spPr>
            <a:xfrm rot="10800000">
              <a:off x="6061708" y="2452741"/>
              <a:ext cx="173725" cy="414714"/>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9" name="円/楕円 32">
              <a:extLst>
                <a:ext uri="{FF2B5EF4-FFF2-40B4-BE49-F238E27FC236}">
                  <a16:creationId xmlns:a16="http://schemas.microsoft.com/office/drawing/2014/main" id="{26F9F875-CB21-CCE8-40CD-F75165047CE5}"/>
                </a:ext>
              </a:extLst>
            </p:cNvPr>
            <p:cNvSpPr/>
            <p:nvPr/>
          </p:nvSpPr>
          <p:spPr>
            <a:xfrm>
              <a:off x="5745633" y="2138304"/>
              <a:ext cx="167124" cy="167124"/>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0" name="楕円 139">
              <a:extLst>
                <a:ext uri="{FF2B5EF4-FFF2-40B4-BE49-F238E27FC236}">
                  <a16:creationId xmlns:a16="http://schemas.microsoft.com/office/drawing/2014/main" id="{95141323-9433-BB90-6ED8-6C20F051BF16}"/>
                </a:ext>
              </a:extLst>
            </p:cNvPr>
            <p:cNvSpPr/>
            <p:nvPr/>
          </p:nvSpPr>
          <p:spPr>
            <a:xfrm>
              <a:off x="5409245" y="2389728"/>
              <a:ext cx="193929" cy="19392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1" name="楕円 140">
              <a:extLst>
                <a:ext uri="{FF2B5EF4-FFF2-40B4-BE49-F238E27FC236}">
                  <a16:creationId xmlns:a16="http://schemas.microsoft.com/office/drawing/2014/main" id="{0436F6D1-4E66-4E0B-C9BD-D2A5AE6F56D3}"/>
                </a:ext>
              </a:extLst>
            </p:cNvPr>
            <p:cNvSpPr/>
            <p:nvPr/>
          </p:nvSpPr>
          <p:spPr>
            <a:xfrm>
              <a:off x="6053527" y="2389728"/>
              <a:ext cx="193929" cy="19392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23" name="グループ化 122">
            <a:extLst>
              <a:ext uri="{FF2B5EF4-FFF2-40B4-BE49-F238E27FC236}">
                <a16:creationId xmlns:a16="http://schemas.microsoft.com/office/drawing/2014/main" id="{2390BEE8-4B2B-7AEE-2E50-45A9E378A25F}"/>
              </a:ext>
            </a:extLst>
          </p:cNvPr>
          <p:cNvGrpSpPr/>
          <p:nvPr/>
        </p:nvGrpSpPr>
        <p:grpSpPr>
          <a:xfrm>
            <a:off x="3422184" y="4607746"/>
            <a:ext cx="754099" cy="853637"/>
            <a:chOff x="5318443" y="1711114"/>
            <a:chExt cx="1021506" cy="1156341"/>
          </a:xfrm>
        </p:grpSpPr>
        <p:sp>
          <p:nvSpPr>
            <p:cNvPr id="124" name="パイ 30">
              <a:extLst>
                <a:ext uri="{FF2B5EF4-FFF2-40B4-BE49-F238E27FC236}">
                  <a16:creationId xmlns:a16="http://schemas.microsoft.com/office/drawing/2014/main" id="{CED41FFE-FE1F-6ABB-B71D-67C959F941D8}"/>
                </a:ext>
              </a:extLst>
            </p:cNvPr>
            <p:cNvSpPr/>
            <p:nvPr/>
          </p:nvSpPr>
          <p:spPr>
            <a:xfrm rot="8100000">
              <a:off x="5318443" y="1711114"/>
              <a:ext cx="1021506" cy="1021506"/>
            </a:xfrm>
            <a:prstGeom prst="pi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25" name="パイ 31">
              <a:extLst>
                <a:ext uri="{FF2B5EF4-FFF2-40B4-BE49-F238E27FC236}">
                  <a16:creationId xmlns:a16="http://schemas.microsoft.com/office/drawing/2014/main" id="{6100F719-77C1-74D0-F348-7F0A35F33CD0}"/>
                </a:ext>
              </a:extLst>
            </p:cNvPr>
            <p:cNvSpPr/>
            <p:nvPr/>
          </p:nvSpPr>
          <p:spPr>
            <a:xfrm rot="8100000">
              <a:off x="5511262" y="1910509"/>
              <a:ext cx="635869" cy="628229"/>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26" name="片側の 2 つの角を丸めた四角形 27">
              <a:extLst>
                <a:ext uri="{FF2B5EF4-FFF2-40B4-BE49-F238E27FC236}">
                  <a16:creationId xmlns:a16="http://schemas.microsoft.com/office/drawing/2014/main" id="{1147620F-DE31-C507-83C7-A6BC4E366B15}"/>
                </a:ext>
              </a:extLst>
            </p:cNvPr>
            <p:cNvSpPr/>
            <p:nvPr/>
          </p:nvSpPr>
          <p:spPr>
            <a:xfrm rot="10800000">
              <a:off x="5739769" y="2197160"/>
              <a:ext cx="173725" cy="669054"/>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7" name="片側の 2 つの角を丸めた四角形 28">
              <a:extLst>
                <a:ext uri="{FF2B5EF4-FFF2-40B4-BE49-F238E27FC236}">
                  <a16:creationId xmlns:a16="http://schemas.microsoft.com/office/drawing/2014/main" id="{8C765BCA-53F4-563D-289A-A70DB8F6F236}"/>
                </a:ext>
              </a:extLst>
            </p:cNvPr>
            <p:cNvSpPr/>
            <p:nvPr/>
          </p:nvSpPr>
          <p:spPr>
            <a:xfrm rot="10800000" flipH="1">
              <a:off x="5417832" y="2451500"/>
              <a:ext cx="173725" cy="414714"/>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8" name="片側の 2 つの角を丸めた四角形 29">
              <a:extLst>
                <a:ext uri="{FF2B5EF4-FFF2-40B4-BE49-F238E27FC236}">
                  <a16:creationId xmlns:a16="http://schemas.microsoft.com/office/drawing/2014/main" id="{26D31BB9-F646-0A42-C36E-635A9B344360}"/>
                </a:ext>
              </a:extLst>
            </p:cNvPr>
            <p:cNvSpPr/>
            <p:nvPr/>
          </p:nvSpPr>
          <p:spPr>
            <a:xfrm rot="10800000">
              <a:off x="6061708" y="2452741"/>
              <a:ext cx="173725" cy="414714"/>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9" name="円/楕円 32">
              <a:extLst>
                <a:ext uri="{FF2B5EF4-FFF2-40B4-BE49-F238E27FC236}">
                  <a16:creationId xmlns:a16="http://schemas.microsoft.com/office/drawing/2014/main" id="{F4C92C05-4FB6-B7B0-3745-AEA54D519228}"/>
                </a:ext>
              </a:extLst>
            </p:cNvPr>
            <p:cNvSpPr/>
            <p:nvPr/>
          </p:nvSpPr>
          <p:spPr>
            <a:xfrm>
              <a:off x="5745633" y="2138304"/>
              <a:ext cx="167124" cy="167124"/>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0" name="楕円 129">
              <a:extLst>
                <a:ext uri="{FF2B5EF4-FFF2-40B4-BE49-F238E27FC236}">
                  <a16:creationId xmlns:a16="http://schemas.microsoft.com/office/drawing/2014/main" id="{75064CD7-185A-7354-67E2-659D145F3048}"/>
                </a:ext>
              </a:extLst>
            </p:cNvPr>
            <p:cNvSpPr/>
            <p:nvPr/>
          </p:nvSpPr>
          <p:spPr>
            <a:xfrm>
              <a:off x="5409245" y="2389728"/>
              <a:ext cx="193929" cy="19392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1" name="楕円 130">
              <a:extLst>
                <a:ext uri="{FF2B5EF4-FFF2-40B4-BE49-F238E27FC236}">
                  <a16:creationId xmlns:a16="http://schemas.microsoft.com/office/drawing/2014/main" id="{1BE6E7D3-CCE5-3955-6995-13F0A55DB1DE}"/>
                </a:ext>
              </a:extLst>
            </p:cNvPr>
            <p:cNvSpPr/>
            <p:nvPr/>
          </p:nvSpPr>
          <p:spPr>
            <a:xfrm>
              <a:off x="6053527" y="2389728"/>
              <a:ext cx="193929" cy="19392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64" name="図 6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47" name="コンテンツ プレースホルダー 2"/>
          <p:cNvSpPr txBox="1">
            <a:spLocks/>
          </p:cNvSpPr>
          <p:nvPr/>
        </p:nvSpPr>
        <p:spPr>
          <a:xfrm>
            <a:off x="784603" y="1509136"/>
            <a:ext cx="239077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u="sng" dirty="0">
                <a:latin typeface="メイリオ" panose="020B0604030504040204" pitchFamily="50" charset="-128"/>
                <a:ea typeface="メイリオ" panose="020B0604030504040204" pitchFamily="50" charset="-128"/>
                <a:cs typeface="Meiryo UI" panose="020B0604030504040204" pitchFamily="50" charset="-128"/>
              </a:rPr>
              <a:t>ボリュームのしくみ</a:t>
            </a:r>
            <a:endParaRPr lang="en-US" altLang="ja-JP" sz="1600" b="1" u="sng"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1" name="テキスト ボックス 50"/>
          <p:cNvSpPr txBox="1"/>
          <p:nvPr/>
        </p:nvSpPr>
        <p:spPr>
          <a:xfrm>
            <a:off x="6307756" y="1464342"/>
            <a:ext cx="917502" cy="307777"/>
          </a:xfrm>
          <a:prstGeom prst="rect">
            <a:avLst/>
          </a:prstGeom>
        </p:spPr>
        <p:txBody>
          <a:bodyPr wrap="square" rtlCol="0">
            <a:spAutoFit/>
          </a:bodyPr>
          <a:lstStyle/>
          <a:p>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抵抗体</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4" name="テキスト ボックス 53"/>
          <p:cNvSpPr txBox="1"/>
          <p:nvPr/>
        </p:nvSpPr>
        <p:spPr>
          <a:xfrm>
            <a:off x="791205" y="1878864"/>
            <a:ext cx="3561106" cy="1600438"/>
          </a:xfrm>
          <a:prstGeom prst="rect">
            <a:avLst/>
          </a:prstGeom>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ボリュームとは、つまみを回すことで抵抗の値を変えることができる部品です。つまみは回転軸につながっていて、ツマミを回すと回転軸が回ります。</a:t>
            </a:r>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回転軸と一緒に摺動子も移動します。</a:t>
            </a: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摺動子</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と抵抗体が接する場所が変わることで、抵抗の大きさが変わるしくみです。</a:t>
            </a:r>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6" name="テキスト ボックス 25"/>
          <p:cNvSpPr txBox="1"/>
          <p:nvPr/>
        </p:nvSpPr>
        <p:spPr>
          <a:xfrm>
            <a:off x="7711006" y="2301758"/>
            <a:ext cx="3462262" cy="2031325"/>
          </a:xfrm>
          <a:prstGeom prst="rect">
            <a:avLst/>
          </a:prstGeom>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ボリュームとは一般的には音量を調整する可変抵抗や仕組みのことをいいますが、電子部品の分野では、音量調整用に限らず、可変抵抗のことをボリュームということもあります。</a:t>
            </a:r>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可変抵抗を英語にすると、</a:t>
            </a:r>
            <a:br>
              <a:rPr lang="en-US" altLang="ja-JP" sz="1400" dirty="0">
                <a:latin typeface="メイリオ" panose="020B0604030504040204" pitchFamily="50" charset="-128"/>
                <a:ea typeface="メイリオ" panose="020B0604030504040204" pitchFamily="50" charset="-128"/>
                <a:cs typeface="Meiryo UI" panose="020B0604030504040204" pitchFamily="50" charset="-128"/>
              </a:rPr>
            </a:b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Variable Resistor</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となり、</a:t>
            </a:r>
            <a:br>
              <a:rPr lang="en-US" altLang="ja-JP" sz="1400" dirty="0">
                <a:latin typeface="メイリオ" panose="020B0604030504040204" pitchFamily="50" charset="-128"/>
                <a:ea typeface="メイリオ" panose="020B0604030504040204" pitchFamily="50" charset="-128"/>
                <a:cs typeface="Meiryo UI" panose="020B0604030504040204" pitchFamily="50" charset="-128"/>
              </a:rPr>
            </a:b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省略して</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VR</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と表記されることもあります。</a:t>
            </a:r>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6" name="テキスト ボックス 35"/>
          <p:cNvSpPr txBox="1"/>
          <p:nvPr/>
        </p:nvSpPr>
        <p:spPr>
          <a:xfrm>
            <a:off x="6550156" y="2483014"/>
            <a:ext cx="588250" cy="307777"/>
          </a:xfrm>
          <a:prstGeom prst="rect">
            <a:avLst/>
          </a:prstGeom>
        </p:spPr>
        <p:txBody>
          <a:bodyPr wrap="square" rtlCol="0">
            <a:spAutoFit/>
          </a:bodyPr>
          <a:lstStyle/>
          <a:p>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端子</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7" name="テキスト ボックス 36"/>
          <p:cNvSpPr txBox="1"/>
          <p:nvPr/>
        </p:nvSpPr>
        <p:spPr>
          <a:xfrm>
            <a:off x="4636041" y="1493009"/>
            <a:ext cx="917502" cy="307777"/>
          </a:xfrm>
          <a:prstGeom prst="rect">
            <a:avLst/>
          </a:prstGeom>
        </p:spPr>
        <p:txBody>
          <a:bodyPr wrap="square" rtlCol="0">
            <a:spAutoFit/>
          </a:bodyPr>
          <a:lstStyle/>
          <a:p>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摺動子</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 name="円/楕円 3"/>
          <p:cNvSpPr/>
          <p:nvPr/>
        </p:nvSpPr>
        <p:spPr>
          <a:xfrm>
            <a:off x="5778662" y="2168509"/>
            <a:ext cx="97839" cy="978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テキスト ボックス 38"/>
          <p:cNvSpPr txBox="1"/>
          <p:nvPr/>
        </p:nvSpPr>
        <p:spPr>
          <a:xfrm>
            <a:off x="4408322" y="2199646"/>
            <a:ext cx="738528" cy="307777"/>
          </a:xfrm>
          <a:prstGeom prst="rect">
            <a:avLst/>
          </a:prstGeom>
        </p:spPr>
        <p:txBody>
          <a:bodyPr wrap="square" rtlCol="0">
            <a:spAutoFit/>
          </a:bodyPr>
          <a:lstStyle/>
          <a:p>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回転軸</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1" name="正方形/長方形 40"/>
          <p:cNvSpPr/>
          <p:nvPr/>
        </p:nvSpPr>
        <p:spPr>
          <a:xfrm>
            <a:off x="7469109" y="1618231"/>
            <a:ext cx="3884690" cy="3233042"/>
          </a:xfrm>
          <a:prstGeom prst="rect">
            <a:avLst/>
          </a:prstGeom>
          <a:noFill/>
          <a:ln>
            <a:solidFill>
              <a:srgbClr val="FF6464"/>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
        <p:nvSpPr>
          <p:cNvPr id="42" name="テキスト ボックス 41"/>
          <p:cNvSpPr txBox="1"/>
          <p:nvPr/>
        </p:nvSpPr>
        <p:spPr>
          <a:xfrm>
            <a:off x="5099431" y="2740811"/>
            <a:ext cx="212363" cy="307777"/>
          </a:xfrm>
          <a:prstGeom prst="rect">
            <a:avLst/>
          </a:prstGeom>
        </p:spPr>
        <p:txBody>
          <a:bodyPr wrap="square" rtlCol="0">
            <a:spAutoFit/>
          </a:bodyPr>
          <a:lstStyle/>
          <a:p>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1</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3" name="テキスト ボックス 42"/>
          <p:cNvSpPr txBox="1"/>
          <p:nvPr/>
        </p:nvSpPr>
        <p:spPr>
          <a:xfrm>
            <a:off x="6237340" y="2682654"/>
            <a:ext cx="212363" cy="307777"/>
          </a:xfrm>
          <a:prstGeom prst="rect">
            <a:avLst/>
          </a:prstGeom>
        </p:spPr>
        <p:txBody>
          <a:bodyPr wrap="square" rtlCol="0">
            <a:spAutoFit/>
          </a:bodyPr>
          <a:lstStyle/>
          <a:p>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3</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4" name="テキスト ボックス 43"/>
          <p:cNvSpPr txBox="1"/>
          <p:nvPr/>
        </p:nvSpPr>
        <p:spPr>
          <a:xfrm>
            <a:off x="5695605" y="2847277"/>
            <a:ext cx="212363" cy="307777"/>
          </a:xfrm>
          <a:prstGeom prst="rect">
            <a:avLst/>
          </a:prstGeom>
        </p:spPr>
        <p:txBody>
          <a:bodyPr wrap="square" rtlCol="0">
            <a:spAutoFit/>
          </a:bodyPr>
          <a:lstStyle/>
          <a:p>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2</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5" name="テキスト ボックス 44"/>
          <p:cNvSpPr txBox="1"/>
          <p:nvPr/>
        </p:nvSpPr>
        <p:spPr>
          <a:xfrm>
            <a:off x="791205" y="3314790"/>
            <a:ext cx="5826923" cy="523220"/>
          </a:xfrm>
          <a:prstGeom prst="rect">
            <a:avLst/>
          </a:prstGeom>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端子１と</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３の間の抵抗値がボリュームの最大の抵抗値で、端子１と２</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または端子３と２</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の間の抵抗値が可変したときの抵抗値になります。</a:t>
            </a:r>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6" name="二等辺三角形 65"/>
          <p:cNvSpPr/>
          <p:nvPr/>
        </p:nvSpPr>
        <p:spPr>
          <a:xfrm rot="7646887">
            <a:off x="5784921" y="4939314"/>
            <a:ext cx="120451" cy="360552"/>
          </a:xfrm>
          <a:prstGeom prst="triangl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フリーフォーム 66"/>
          <p:cNvSpPr/>
          <p:nvPr/>
        </p:nvSpPr>
        <p:spPr>
          <a:xfrm>
            <a:off x="5177433" y="4689683"/>
            <a:ext cx="836375" cy="906102"/>
          </a:xfrm>
          <a:custGeom>
            <a:avLst/>
            <a:gdLst>
              <a:gd name="connsiteX0" fmla="*/ 0 w 1053810"/>
              <a:gd name="connsiteY0" fmla="*/ 942480 h 1172229"/>
              <a:gd name="connsiteX1" fmla="*/ 275698 w 1053810"/>
              <a:gd name="connsiteY1" fmla="*/ 639212 h 1172229"/>
              <a:gd name="connsiteX2" fmla="*/ 294078 w 1053810"/>
              <a:gd name="connsiteY2" fmla="*/ 519743 h 1172229"/>
              <a:gd name="connsiteX3" fmla="*/ 257318 w 1053810"/>
              <a:gd name="connsiteY3" fmla="*/ 372703 h 1172229"/>
              <a:gd name="connsiteX4" fmla="*/ 326243 w 1053810"/>
              <a:gd name="connsiteY4" fmla="*/ 152145 h 1172229"/>
              <a:gd name="connsiteX5" fmla="*/ 500852 w 1053810"/>
              <a:gd name="connsiteY5" fmla="*/ 23485 h 1172229"/>
              <a:gd name="connsiteX6" fmla="*/ 712221 w 1053810"/>
              <a:gd name="connsiteY6" fmla="*/ 5105 h 1172229"/>
              <a:gd name="connsiteX7" fmla="*/ 900615 w 1053810"/>
              <a:gd name="connsiteY7" fmla="*/ 83220 h 1172229"/>
              <a:gd name="connsiteX8" fmla="*/ 1047654 w 1053810"/>
              <a:gd name="connsiteY8" fmla="*/ 276209 h 1172229"/>
              <a:gd name="connsiteX9" fmla="*/ 1024679 w 1053810"/>
              <a:gd name="connsiteY9" fmla="*/ 473793 h 1172229"/>
              <a:gd name="connsiteX10" fmla="*/ 1010894 w 1053810"/>
              <a:gd name="connsiteY10" fmla="*/ 602452 h 1172229"/>
              <a:gd name="connsiteX11" fmla="*/ 905210 w 1053810"/>
              <a:gd name="connsiteY11" fmla="*/ 593262 h 1172229"/>
              <a:gd name="connsiteX12" fmla="*/ 693841 w 1053810"/>
              <a:gd name="connsiteY12" fmla="*/ 432438 h 1172229"/>
              <a:gd name="connsiteX13" fmla="*/ 657081 w 1053810"/>
              <a:gd name="connsiteY13" fmla="*/ 565692 h 1172229"/>
              <a:gd name="connsiteX14" fmla="*/ 666271 w 1053810"/>
              <a:gd name="connsiteY14" fmla="*/ 1172229 h 1172229"/>
              <a:gd name="connsiteX0" fmla="*/ 0 w 1061801"/>
              <a:gd name="connsiteY0" fmla="*/ 942480 h 1172229"/>
              <a:gd name="connsiteX1" fmla="*/ 275698 w 1061801"/>
              <a:gd name="connsiteY1" fmla="*/ 639212 h 1172229"/>
              <a:gd name="connsiteX2" fmla="*/ 294078 w 1061801"/>
              <a:gd name="connsiteY2" fmla="*/ 519743 h 1172229"/>
              <a:gd name="connsiteX3" fmla="*/ 257318 w 1061801"/>
              <a:gd name="connsiteY3" fmla="*/ 372703 h 1172229"/>
              <a:gd name="connsiteX4" fmla="*/ 326243 w 1061801"/>
              <a:gd name="connsiteY4" fmla="*/ 152145 h 1172229"/>
              <a:gd name="connsiteX5" fmla="*/ 500852 w 1061801"/>
              <a:gd name="connsiteY5" fmla="*/ 23485 h 1172229"/>
              <a:gd name="connsiteX6" fmla="*/ 712221 w 1061801"/>
              <a:gd name="connsiteY6" fmla="*/ 5105 h 1172229"/>
              <a:gd name="connsiteX7" fmla="*/ 900615 w 1061801"/>
              <a:gd name="connsiteY7" fmla="*/ 83220 h 1172229"/>
              <a:gd name="connsiteX8" fmla="*/ 1047654 w 1061801"/>
              <a:gd name="connsiteY8" fmla="*/ 276209 h 1172229"/>
              <a:gd name="connsiteX9" fmla="*/ 1051813 w 1061801"/>
              <a:gd name="connsiteY9" fmla="*/ 460226 h 1172229"/>
              <a:gd name="connsiteX10" fmla="*/ 1010894 w 1061801"/>
              <a:gd name="connsiteY10" fmla="*/ 602452 h 1172229"/>
              <a:gd name="connsiteX11" fmla="*/ 905210 w 1061801"/>
              <a:gd name="connsiteY11" fmla="*/ 593262 h 1172229"/>
              <a:gd name="connsiteX12" fmla="*/ 693841 w 1061801"/>
              <a:gd name="connsiteY12" fmla="*/ 432438 h 1172229"/>
              <a:gd name="connsiteX13" fmla="*/ 657081 w 1061801"/>
              <a:gd name="connsiteY13" fmla="*/ 565692 h 1172229"/>
              <a:gd name="connsiteX14" fmla="*/ 666271 w 1061801"/>
              <a:gd name="connsiteY14" fmla="*/ 1172229 h 1172229"/>
              <a:gd name="connsiteX0" fmla="*/ 0 w 1061801"/>
              <a:gd name="connsiteY0" fmla="*/ 942480 h 1172229"/>
              <a:gd name="connsiteX1" fmla="*/ 366696 w 1061801"/>
              <a:gd name="connsiteY1" fmla="*/ 1073976 h 1172229"/>
              <a:gd name="connsiteX2" fmla="*/ 294078 w 1061801"/>
              <a:gd name="connsiteY2" fmla="*/ 519743 h 1172229"/>
              <a:gd name="connsiteX3" fmla="*/ 257318 w 1061801"/>
              <a:gd name="connsiteY3" fmla="*/ 372703 h 1172229"/>
              <a:gd name="connsiteX4" fmla="*/ 326243 w 1061801"/>
              <a:gd name="connsiteY4" fmla="*/ 152145 h 1172229"/>
              <a:gd name="connsiteX5" fmla="*/ 500852 w 1061801"/>
              <a:gd name="connsiteY5" fmla="*/ 23485 h 1172229"/>
              <a:gd name="connsiteX6" fmla="*/ 712221 w 1061801"/>
              <a:gd name="connsiteY6" fmla="*/ 5105 h 1172229"/>
              <a:gd name="connsiteX7" fmla="*/ 900615 w 1061801"/>
              <a:gd name="connsiteY7" fmla="*/ 83220 h 1172229"/>
              <a:gd name="connsiteX8" fmla="*/ 1047654 w 1061801"/>
              <a:gd name="connsiteY8" fmla="*/ 276209 h 1172229"/>
              <a:gd name="connsiteX9" fmla="*/ 1051813 w 1061801"/>
              <a:gd name="connsiteY9" fmla="*/ 460226 h 1172229"/>
              <a:gd name="connsiteX10" fmla="*/ 1010894 w 1061801"/>
              <a:gd name="connsiteY10" fmla="*/ 602452 h 1172229"/>
              <a:gd name="connsiteX11" fmla="*/ 905210 w 1061801"/>
              <a:gd name="connsiteY11" fmla="*/ 593262 h 1172229"/>
              <a:gd name="connsiteX12" fmla="*/ 693841 w 1061801"/>
              <a:gd name="connsiteY12" fmla="*/ 432438 h 1172229"/>
              <a:gd name="connsiteX13" fmla="*/ 657081 w 1061801"/>
              <a:gd name="connsiteY13" fmla="*/ 565692 h 1172229"/>
              <a:gd name="connsiteX14" fmla="*/ 666271 w 1061801"/>
              <a:gd name="connsiteY14" fmla="*/ 1172229 h 1172229"/>
              <a:gd name="connsiteX0" fmla="*/ 0 w 1082023"/>
              <a:gd name="connsiteY0" fmla="*/ 1119419 h 1172229"/>
              <a:gd name="connsiteX1" fmla="*/ 386918 w 1082023"/>
              <a:gd name="connsiteY1" fmla="*/ 1073976 h 1172229"/>
              <a:gd name="connsiteX2" fmla="*/ 314300 w 1082023"/>
              <a:gd name="connsiteY2" fmla="*/ 519743 h 1172229"/>
              <a:gd name="connsiteX3" fmla="*/ 277540 w 1082023"/>
              <a:gd name="connsiteY3" fmla="*/ 372703 h 1172229"/>
              <a:gd name="connsiteX4" fmla="*/ 346465 w 1082023"/>
              <a:gd name="connsiteY4" fmla="*/ 152145 h 1172229"/>
              <a:gd name="connsiteX5" fmla="*/ 521074 w 1082023"/>
              <a:gd name="connsiteY5" fmla="*/ 23485 h 1172229"/>
              <a:gd name="connsiteX6" fmla="*/ 732443 w 1082023"/>
              <a:gd name="connsiteY6" fmla="*/ 5105 h 1172229"/>
              <a:gd name="connsiteX7" fmla="*/ 920837 w 1082023"/>
              <a:gd name="connsiteY7" fmla="*/ 83220 h 1172229"/>
              <a:gd name="connsiteX8" fmla="*/ 1067876 w 1082023"/>
              <a:gd name="connsiteY8" fmla="*/ 276209 h 1172229"/>
              <a:gd name="connsiteX9" fmla="*/ 1072035 w 1082023"/>
              <a:gd name="connsiteY9" fmla="*/ 460226 h 1172229"/>
              <a:gd name="connsiteX10" fmla="*/ 1031116 w 1082023"/>
              <a:gd name="connsiteY10" fmla="*/ 602452 h 1172229"/>
              <a:gd name="connsiteX11" fmla="*/ 925432 w 1082023"/>
              <a:gd name="connsiteY11" fmla="*/ 593262 h 1172229"/>
              <a:gd name="connsiteX12" fmla="*/ 714063 w 1082023"/>
              <a:gd name="connsiteY12" fmla="*/ 432438 h 1172229"/>
              <a:gd name="connsiteX13" fmla="*/ 677303 w 1082023"/>
              <a:gd name="connsiteY13" fmla="*/ 565692 h 1172229"/>
              <a:gd name="connsiteX14" fmla="*/ 686493 w 1082023"/>
              <a:gd name="connsiteY14" fmla="*/ 1172229 h 1172229"/>
              <a:gd name="connsiteX0" fmla="*/ 0 w 1082023"/>
              <a:gd name="connsiteY0" fmla="*/ 1119419 h 1172229"/>
              <a:gd name="connsiteX1" fmla="*/ 386918 w 1082023"/>
              <a:gd name="connsiteY1" fmla="*/ 1073976 h 1172229"/>
              <a:gd name="connsiteX2" fmla="*/ 314300 w 1082023"/>
              <a:gd name="connsiteY2" fmla="*/ 519743 h 1172229"/>
              <a:gd name="connsiteX3" fmla="*/ 277540 w 1082023"/>
              <a:gd name="connsiteY3" fmla="*/ 372703 h 1172229"/>
              <a:gd name="connsiteX4" fmla="*/ 346465 w 1082023"/>
              <a:gd name="connsiteY4" fmla="*/ 152145 h 1172229"/>
              <a:gd name="connsiteX5" fmla="*/ 521074 w 1082023"/>
              <a:gd name="connsiteY5" fmla="*/ 23485 h 1172229"/>
              <a:gd name="connsiteX6" fmla="*/ 732443 w 1082023"/>
              <a:gd name="connsiteY6" fmla="*/ 5105 h 1172229"/>
              <a:gd name="connsiteX7" fmla="*/ 920837 w 1082023"/>
              <a:gd name="connsiteY7" fmla="*/ 83220 h 1172229"/>
              <a:gd name="connsiteX8" fmla="*/ 1067876 w 1082023"/>
              <a:gd name="connsiteY8" fmla="*/ 276209 h 1172229"/>
              <a:gd name="connsiteX9" fmla="*/ 1072035 w 1082023"/>
              <a:gd name="connsiteY9" fmla="*/ 460226 h 1172229"/>
              <a:gd name="connsiteX10" fmla="*/ 1031116 w 1082023"/>
              <a:gd name="connsiteY10" fmla="*/ 602452 h 1172229"/>
              <a:gd name="connsiteX11" fmla="*/ 925432 w 1082023"/>
              <a:gd name="connsiteY11" fmla="*/ 593262 h 1172229"/>
              <a:gd name="connsiteX12" fmla="*/ 714063 w 1082023"/>
              <a:gd name="connsiteY12" fmla="*/ 432438 h 1172229"/>
              <a:gd name="connsiteX13" fmla="*/ 677303 w 1082023"/>
              <a:gd name="connsiteY13" fmla="*/ 565692 h 1172229"/>
              <a:gd name="connsiteX14" fmla="*/ 686493 w 1082023"/>
              <a:gd name="connsiteY14" fmla="*/ 1172229 h 1172229"/>
              <a:gd name="connsiteX0" fmla="*/ 0 w 1082023"/>
              <a:gd name="connsiteY0" fmla="*/ 1119419 h 1172229"/>
              <a:gd name="connsiteX1" fmla="*/ 386918 w 1082023"/>
              <a:gd name="connsiteY1" fmla="*/ 1073976 h 1172229"/>
              <a:gd name="connsiteX2" fmla="*/ 314300 w 1082023"/>
              <a:gd name="connsiteY2" fmla="*/ 519743 h 1172229"/>
              <a:gd name="connsiteX3" fmla="*/ 277540 w 1082023"/>
              <a:gd name="connsiteY3" fmla="*/ 372703 h 1172229"/>
              <a:gd name="connsiteX4" fmla="*/ 346465 w 1082023"/>
              <a:gd name="connsiteY4" fmla="*/ 152145 h 1172229"/>
              <a:gd name="connsiteX5" fmla="*/ 521074 w 1082023"/>
              <a:gd name="connsiteY5" fmla="*/ 23485 h 1172229"/>
              <a:gd name="connsiteX6" fmla="*/ 732443 w 1082023"/>
              <a:gd name="connsiteY6" fmla="*/ 5105 h 1172229"/>
              <a:gd name="connsiteX7" fmla="*/ 920837 w 1082023"/>
              <a:gd name="connsiteY7" fmla="*/ 83220 h 1172229"/>
              <a:gd name="connsiteX8" fmla="*/ 1067876 w 1082023"/>
              <a:gd name="connsiteY8" fmla="*/ 276209 h 1172229"/>
              <a:gd name="connsiteX9" fmla="*/ 1072035 w 1082023"/>
              <a:gd name="connsiteY9" fmla="*/ 460226 h 1172229"/>
              <a:gd name="connsiteX10" fmla="*/ 1031116 w 1082023"/>
              <a:gd name="connsiteY10" fmla="*/ 602452 h 1172229"/>
              <a:gd name="connsiteX11" fmla="*/ 925432 w 1082023"/>
              <a:gd name="connsiteY11" fmla="*/ 593262 h 1172229"/>
              <a:gd name="connsiteX12" fmla="*/ 714063 w 1082023"/>
              <a:gd name="connsiteY12" fmla="*/ 432438 h 1172229"/>
              <a:gd name="connsiteX13" fmla="*/ 677303 w 1082023"/>
              <a:gd name="connsiteY13" fmla="*/ 565692 h 1172229"/>
              <a:gd name="connsiteX14" fmla="*/ 686493 w 1082023"/>
              <a:gd name="connsiteY14" fmla="*/ 1172229 h 1172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2023" h="1172229">
                <a:moveTo>
                  <a:pt x="0" y="1119419"/>
                </a:moveTo>
                <a:cubicBezTo>
                  <a:pt x="148730" y="1114233"/>
                  <a:pt x="334535" y="1173922"/>
                  <a:pt x="386918" y="1073976"/>
                </a:cubicBezTo>
                <a:cubicBezTo>
                  <a:pt x="439301" y="974030"/>
                  <a:pt x="332530" y="636622"/>
                  <a:pt x="314300" y="519743"/>
                </a:cubicBezTo>
                <a:cubicBezTo>
                  <a:pt x="296070" y="402864"/>
                  <a:pt x="272179" y="433969"/>
                  <a:pt x="277540" y="372703"/>
                </a:cubicBezTo>
                <a:cubicBezTo>
                  <a:pt x="282901" y="311437"/>
                  <a:pt x="305876" y="210348"/>
                  <a:pt x="346465" y="152145"/>
                </a:cubicBezTo>
                <a:cubicBezTo>
                  <a:pt x="387054" y="93942"/>
                  <a:pt x="456744" y="47992"/>
                  <a:pt x="521074" y="23485"/>
                </a:cubicBezTo>
                <a:cubicBezTo>
                  <a:pt x="585404" y="-1022"/>
                  <a:pt x="665816" y="-4851"/>
                  <a:pt x="732443" y="5105"/>
                </a:cubicBezTo>
                <a:cubicBezTo>
                  <a:pt x="799070" y="15061"/>
                  <a:pt x="864932" y="38036"/>
                  <a:pt x="920837" y="83220"/>
                </a:cubicBezTo>
                <a:cubicBezTo>
                  <a:pt x="976743" y="128404"/>
                  <a:pt x="1042676" y="213375"/>
                  <a:pt x="1067876" y="276209"/>
                </a:cubicBezTo>
                <a:cubicBezTo>
                  <a:pt x="1093076" y="339043"/>
                  <a:pt x="1078162" y="405852"/>
                  <a:pt x="1072035" y="460226"/>
                </a:cubicBezTo>
                <a:cubicBezTo>
                  <a:pt x="1065908" y="514600"/>
                  <a:pt x="1055550" y="580279"/>
                  <a:pt x="1031116" y="602452"/>
                </a:cubicBezTo>
                <a:cubicBezTo>
                  <a:pt x="1006682" y="624625"/>
                  <a:pt x="978274" y="621598"/>
                  <a:pt x="925432" y="593262"/>
                </a:cubicBezTo>
                <a:cubicBezTo>
                  <a:pt x="872590" y="564926"/>
                  <a:pt x="755418" y="437033"/>
                  <a:pt x="714063" y="432438"/>
                </a:cubicBezTo>
                <a:cubicBezTo>
                  <a:pt x="672708" y="427843"/>
                  <a:pt x="681898" y="442394"/>
                  <a:pt x="677303" y="565692"/>
                </a:cubicBezTo>
                <a:cubicBezTo>
                  <a:pt x="672708" y="688990"/>
                  <a:pt x="679600" y="930609"/>
                  <a:pt x="686493" y="1172229"/>
                </a:cubicBezTo>
              </a:path>
            </a:pathLst>
          </a:custGeom>
          <a:noFill/>
          <a:ln w="317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二等辺三角形 75"/>
          <p:cNvSpPr/>
          <p:nvPr/>
        </p:nvSpPr>
        <p:spPr>
          <a:xfrm>
            <a:off x="3745130" y="4641916"/>
            <a:ext cx="120451" cy="360552"/>
          </a:xfrm>
          <a:prstGeom prst="triangl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フリーフォーム 89"/>
          <p:cNvSpPr/>
          <p:nvPr/>
        </p:nvSpPr>
        <p:spPr>
          <a:xfrm>
            <a:off x="3138974" y="4696200"/>
            <a:ext cx="665310" cy="918605"/>
          </a:xfrm>
          <a:custGeom>
            <a:avLst/>
            <a:gdLst>
              <a:gd name="connsiteX0" fmla="*/ 0 w 660619"/>
              <a:gd name="connsiteY0" fmla="*/ 945232 h 1202551"/>
              <a:gd name="connsiteX1" fmla="*/ 298674 w 660619"/>
              <a:gd name="connsiteY1" fmla="*/ 646559 h 1202551"/>
              <a:gd name="connsiteX2" fmla="*/ 307864 w 660619"/>
              <a:gd name="connsiteY2" fmla="*/ 563849 h 1202551"/>
              <a:gd name="connsiteX3" fmla="*/ 252724 w 660619"/>
              <a:gd name="connsiteY3" fmla="*/ 421405 h 1202551"/>
              <a:gd name="connsiteX4" fmla="*/ 303269 w 660619"/>
              <a:gd name="connsiteY4" fmla="*/ 191656 h 1202551"/>
              <a:gd name="connsiteX5" fmla="*/ 459498 w 660619"/>
              <a:gd name="connsiteY5" fmla="*/ 53807 h 1202551"/>
              <a:gd name="connsiteX6" fmla="*/ 620322 w 660619"/>
              <a:gd name="connsiteY6" fmla="*/ 21642 h 1202551"/>
              <a:gd name="connsiteX7" fmla="*/ 657082 w 660619"/>
              <a:gd name="connsiteY7" fmla="*/ 118137 h 1202551"/>
              <a:gd name="connsiteX8" fmla="*/ 657082 w 660619"/>
              <a:gd name="connsiteY8" fmla="*/ 1202551 h 1202551"/>
              <a:gd name="connsiteX0" fmla="*/ 0 w 663166"/>
              <a:gd name="connsiteY0" fmla="*/ 945232 h 1202551"/>
              <a:gd name="connsiteX1" fmla="*/ 298674 w 663166"/>
              <a:gd name="connsiteY1" fmla="*/ 646559 h 1202551"/>
              <a:gd name="connsiteX2" fmla="*/ 307864 w 663166"/>
              <a:gd name="connsiteY2" fmla="*/ 563849 h 1202551"/>
              <a:gd name="connsiteX3" fmla="*/ 252724 w 663166"/>
              <a:gd name="connsiteY3" fmla="*/ 421405 h 1202551"/>
              <a:gd name="connsiteX4" fmla="*/ 303269 w 663166"/>
              <a:gd name="connsiteY4" fmla="*/ 191656 h 1202551"/>
              <a:gd name="connsiteX5" fmla="*/ 459498 w 663166"/>
              <a:gd name="connsiteY5" fmla="*/ 53807 h 1202551"/>
              <a:gd name="connsiteX6" fmla="*/ 585048 w 663166"/>
              <a:gd name="connsiteY6" fmla="*/ 21642 h 1202551"/>
              <a:gd name="connsiteX7" fmla="*/ 657082 w 663166"/>
              <a:gd name="connsiteY7" fmla="*/ 118137 h 1202551"/>
              <a:gd name="connsiteX8" fmla="*/ 657082 w 663166"/>
              <a:gd name="connsiteY8" fmla="*/ 1202551 h 1202551"/>
              <a:gd name="connsiteX0" fmla="*/ 0 w 663166"/>
              <a:gd name="connsiteY0" fmla="*/ 944259 h 1201578"/>
              <a:gd name="connsiteX1" fmla="*/ 298674 w 663166"/>
              <a:gd name="connsiteY1" fmla="*/ 645586 h 1201578"/>
              <a:gd name="connsiteX2" fmla="*/ 307864 w 663166"/>
              <a:gd name="connsiteY2" fmla="*/ 562876 h 1201578"/>
              <a:gd name="connsiteX3" fmla="*/ 252724 w 663166"/>
              <a:gd name="connsiteY3" fmla="*/ 420432 h 1201578"/>
              <a:gd name="connsiteX4" fmla="*/ 303269 w 663166"/>
              <a:gd name="connsiteY4" fmla="*/ 190683 h 1201578"/>
              <a:gd name="connsiteX5" fmla="*/ 459498 w 663166"/>
              <a:gd name="connsiteY5" fmla="*/ 52834 h 1201578"/>
              <a:gd name="connsiteX6" fmla="*/ 585048 w 663166"/>
              <a:gd name="connsiteY6" fmla="*/ 20669 h 1201578"/>
              <a:gd name="connsiteX7" fmla="*/ 657082 w 663166"/>
              <a:gd name="connsiteY7" fmla="*/ 117164 h 1201578"/>
              <a:gd name="connsiteX8" fmla="*/ 657082 w 663166"/>
              <a:gd name="connsiteY8" fmla="*/ 1201578 h 1201578"/>
              <a:gd name="connsiteX0" fmla="*/ 0 w 660810"/>
              <a:gd name="connsiteY0" fmla="*/ 928231 h 1185550"/>
              <a:gd name="connsiteX1" fmla="*/ 298674 w 660810"/>
              <a:gd name="connsiteY1" fmla="*/ 629558 h 1185550"/>
              <a:gd name="connsiteX2" fmla="*/ 307864 w 660810"/>
              <a:gd name="connsiteY2" fmla="*/ 546848 h 1185550"/>
              <a:gd name="connsiteX3" fmla="*/ 252724 w 660810"/>
              <a:gd name="connsiteY3" fmla="*/ 404404 h 1185550"/>
              <a:gd name="connsiteX4" fmla="*/ 303269 w 660810"/>
              <a:gd name="connsiteY4" fmla="*/ 174655 h 1185550"/>
              <a:gd name="connsiteX5" fmla="*/ 459498 w 660810"/>
              <a:gd name="connsiteY5" fmla="*/ 36806 h 1185550"/>
              <a:gd name="connsiteX6" fmla="*/ 585048 w 660810"/>
              <a:gd name="connsiteY6" fmla="*/ 4641 h 1185550"/>
              <a:gd name="connsiteX7" fmla="*/ 657082 w 660810"/>
              <a:gd name="connsiteY7" fmla="*/ 101136 h 1185550"/>
              <a:gd name="connsiteX8" fmla="*/ 657082 w 660810"/>
              <a:gd name="connsiteY8" fmla="*/ 1185550 h 1185550"/>
              <a:gd name="connsiteX0" fmla="*/ 0 w 660810"/>
              <a:gd name="connsiteY0" fmla="*/ 928731 h 1186050"/>
              <a:gd name="connsiteX1" fmla="*/ 298674 w 660810"/>
              <a:gd name="connsiteY1" fmla="*/ 630058 h 1186050"/>
              <a:gd name="connsiteX2" fmla="*/ 307864 w 660810"/>
              <a:gd name="connsiteY2" fmla="*/ 547348 h 1186050"/>
              <a:gd name="connsiteX3" fmla="*/ 252724 w 660810"/>
              <a:gd name="connsiteY3" fmla="*/ 404904 h 1186050"/>
              <a:gd name="connsiteX4" fmla="*/ 308696 w 660810"/>
              <a:gd name="connsiteY4" fmla="*/ 196862 h 1186050"/>
              <a:gd name="connsiteX5" fmla="*/ 459498 w 660810"/>
              <a:gd name="connsiteY5" fmla="*/ 37306 h 1186050"/>
              <a:gd name="connsiteX6" fmla="*/ 585048 w 660810"/>
              <a:gd name="connsiteY6" fmla="*/ 5141 h 1186050"/>
              <a:gd name="connsiteX7" fmla="*/ 657082 w 660810"/>
              <a:gd name="connsiteY7" fmla="*/ 101636 h 1186050"/>
              <a:gd name="connsiteX8" fmla="*/ 657082 w 660810"/>
              <a:gd name="connsiteY8" fmla="*/ 1186050 h 1186050"/>
              <a:gd name="connsiteX0" fmla="*/ 0 w 662769"/>
              <a:gd name="connsiteY0" fmla="*/ 945712 h 1203031"/>
              <a:gd name="connsiteX1" fmla="*/ 298674 w 662769"/>
              <a:gd name="connsiteY1" fmla="*/ 647039 h 1203031"/>
              <a:gd name="connsiteX2" fmla="*/ 307864 w 662769"/>
              <a:gd name="connsiteY2" fmla="*/ 564329 h 1203031"/>
              <a:gd name="connsiteX3" fmla="*/ 252724 w 662769"/>
              <a:gd name="connsiteY3" fmla="*/ 421885 h 1203031"/>
              <a:gd name="connsiteX4" fmla="*/ 308696 w 662769"/>
              <a:gd name="connsiteY4" fmla="*/ 213843 h 1203031"/>
              <a:gd name="connsiteX5" fmla="*/ 459498 w 662769"/>
              <a:gd name="connsiteY5" fmla="*/ 54287 h 1203031"/>
              <a:gd name="connsiteX6" fmla="*/ 590474 w 662769"/>
              <a:gd name="connsiteY6" fmla="*/ 19409 h 1203031"/>
              <a:gd name="connsiteX7" fmla="*/ 657082 w 662769"/>
              <a:gd name="connsiteY7" fmla="*/ 118617 h 1203031"/>
              <a:gd name="connsiteX8" fmla="*/ 657082 w 662769"/>
              <a:gd name="connsiteY8" fmla="*/ 1203031 h 1203031"/>
              <a:gd name="connsiteX0" fmla="*/ 0 w 658499"/>
              <a:gd name="connsiteY0" fmla="*/ 931084 h 1188403"/>
              <a:gd name="connsiteX1" fmla="*/ 298674 w 658499"/>
              <a:gd name="connsiteY1" fmla="*/ 632411 h 1188403"/>
              <a:gd name="connsiteX2" fmla="*/ 307864 w 658499"/>
              <a:gd name="connsiteY2" fmla="*/ 549701 h 1188403"/>
              <a:gd name="connsiteX3" fmla="*/ 252724 w 658499"/>
              <a:gd name="connsiteY3" fmla="*/ 407257 h 1188403"/>
              <a:gd name="connsiteX4" fmla="*/ 308696 w 658499"/>
              <a:gd name="connsiteY4" fmla="*/ 199215 h 1188403"/>
              <a:gd name="connsiteX5" fmla="*/ 459498 w 658499"/>
              <a:gd name="connsiteY5" fmla="*/ 39659 h 1188403"/>
              <a:gd name="connsiteX6" fmla="*/ 590474 w 658499"/>
              <a:gd name="connsiteY6" fmla="*/ 4781 h 1188403"/>
              <a:gd name="connsiteX7" fmla="*/ 657082 w 658499"/>
              <a:gd name="connsiteY7" fmla="*/ 103989 h 1188403"/>
              <a:gd name="connsiteX8" fmla="*/ 657082 w 658499"/>
              <a:gd name="connsiteY8" fmla="*/ 1188403 h 1188403"/>
              <a:gd name="connsiteX0" fmla="*/ 0 w 658499"/>
              <a:gd name="connsiteY0" fmla="*/ 931084 h 1188403"/>
              <a:gd name="connsiteX1" fmla="*/ 313841 w 658499"/>
              <a:gd name="connsiteY1" fmla="*/ 1072230 h 1188403"/>
              <a:gd name="connsiteX2" fmla="*/ 307864 w 658499"/>
              <a:gd name="connsiteY2" fmla="*/ 549701 h 1188403"/>
              <a:gd name="connsiteX3" fmla="*/ 252724 w 658499"/>
              <a:gd name="connsiteY3" fmla="*/ 407257 h 1188403"/>
              <a:gd name="connsiteX4" fmla="*/ 308696 w 658499"/>
              <a:gd name="connsiteY4" fmla="*/ 199215 h 1188403"/>
              <a:gd name="connsiteX5" fmla="*/ 459498 w 658499"/>
              <a:gd name="connsiteY5" fmla="*/ 39659 h 1188403"/>
              <a:gd name="connsiteX6" fmla="*/ 590474 w 658499"/>
              <a:gd name="connsiteY6" fmla="*/ 4781 h 1188403"/>
              <a:gd name="connsiteX7" fmla="*/ 657082 w 658499"/>
              <a:gd name="connsiteY7" fmla="*/ 103989 h 1188403"/>
              <a:gd name="connsiteX8" fmla="*/ 657082 w 658499"/>
              <a:gd name="connsiteY8" fmla="*/ 1188403 h 1188403"/>
              <a:gd name="connsiteX0" fmla="*/ 0 w 860716"/>
              <a:gd name="connsiteY0" fmla="*/ 1113078 h 1188403"/>
              <a:gd name="connsiteX1" fmla="*/ 516058 w 860716"/>
              <a:gd name="connsiteY1" fmla="*/ 1072230 h 1188403"/>
              <a:gd name="connsiteX2" fmla="*/ 510081 w 860716"/>
              <a:gd name="connsiteY2" fmla="*/ 549701 h 1188403"/>
              <a:gd name="connsiteX3" fmla="*/ 454941 w 860716"/>
              <a:gd name="connsiteY3" fmla="*/ 407257 h 1188403"/>
              <a:gd name="connsiteX4" fmla="*/ 510913 w 860716"/>
              <a:gd name="connsiteY4" fmla="*/ 199215 h 1188403"/>
              <a:gd name="connsiteX5" fmla="*/ 661715 w 860716"/>
              <a:gd name="connsiteY5" fmla="*/ 39659 h 1188403"/>
              <a:gd name="connsiteX6" fmla="*/ 792691 w 860716"/>
              <a:gd name="connsiteY6" fmla="*/ 4781 h 1188403"/>
              <a:gd name="connsiteX7" fmla="*/ 859299 w 860716"/>
              <a:gd name="connsiteY7" fmla="*/ 103989 h 1188403"/>
              <a:gd name="connsiteX8" fmla="*/ 859299 w 860716"/>
              <a:gd name="connsiteY8" fmla="*/ 1188403 h 1188403"/>
              <a:gd name="connsiteX0" fmla="*/ 0 w 860716"/>
              <a:gd name="connsiteY0" fmla="*/ 1113078 h 1188403"/>
              <a:gd name="connsiteX1" fmla="*/ 516058 w 860716"/>
              <a:gd name="connsiteY1" fmla="*/ 1072230 h 1188403"/>
              <a:gd name="connsiteX2" fmla="*/ 510081 w 860716"/>
              <a:gd name="connsiteY2" fmla="*/ 549701 h 1188403"/>
              <a:gd name="connsiteX3" fmla="*/ 454941 w 860716"/>
              <a:gd name="connsiteY3" fmla="*/ 407257 h 1188403"/>
              <a:gd name="connsiteX4" fmla="*/ 510913 w 860716"/>
              <a:gd name="connsiteY4" fmla="*/ 199215 h 1188403"/>
              <a:gd name="connsiteX5" fmla="*/ 661715 w 860716"/>
              <a:gd name="connsiteY5" fmla="*/ 39659 h 1188403"/>
              <a:gd name="connsiteX6" fmla="*/ 792691 w 860716"/>
              <a:gd name="connsiteY6" fmla="*/ 4781 h 1188403"/>
              <a:gd name="connsiteX7" fmla="*/ 859299 w 860716"/>
              <a:gd name="connsiteY7" fmla="*/ 103989 h 1188403"/>
              <a:gd name="connsiteX8" fmla="*/ 859299 w 860716"/>
              <a:gd name="connsiteY8" fmla="*/ 1188403 h 1188403"/>
              <a:gd name="connsiteX0" fmla="*/ 0 w 860716"/>
              <a:gd name="connsiteY0" fmla="*/ 1113078 h 1188403"/>
              <a:gd name="connsiteX1" fmla="*/ 516058 w 860716"/>
              <a:gd name="connsiteY1" fmla="*/ 1072230 h 1188403"/>
              <a:gd name="connsiteX2" fmla="*/ 510081 w 860716"/>
              <a:gd name="connsiteY2" fmla="*/ 549701 h 1188403"/>
              <a:gd name="connsiteX3" fmla="*/ 454941 w 860716"/>
              <a:gd name="connsiteY3" fmla="*/ 407257 h 1188403"/>
              <a:gd name="connsiteX4" fmla="*/ 510913 w 860716"/>
              <a:gd name="connsiteY4" fmla="*/ 199215 h 1188403"/>
              <a:gd name="connsiteX5" fmla="*/ 661715 w 860716"/>
              <a:gd name="connsiteY5" fmla="*/ 39659 h 1188403"/>
              <a:gd name="connsiteX6" fmla="*/ 792691 w 860716"/>
              <a:gd name="connsiteY6" fmla="*/ 4781 h 1188403"/>
              <a:gd name="connsiteX7" fmla="*/ 859299 w 860716"/>
              <a:gd name="connsiteY7" fmla="*/ 103989 h 1188403"/>
              <a:gd name="connsiteX8" fmla="*/ 859299 w 860716"/>
              <a:gd name="connsiteY8" fmla="*/ 1188403 h 1188403"/>
              <a:gd name="connsiteX0" fmla="*/ 0 w 860716"/>
              <a:gd name="connsiteY0" fmla="*/ 1113078 h 1188403"/>
              <a:gd name="connsiteX1" fmla="*/ 516058 w 860716"/>
              <a:gd name="connsiteY1" fmla="*/ 1072230 h 1188403"/>
              <a:gd name="connsiteX2" fmla="*/ 510081 w 860716"/>
              <a:gd name="connsiteY2" fmla="*/ 549701 h 1188403"/>
              <a:gd name="connsiteX3" fmla="*/ 454941 w 860716"/>
              <a:gd name="connsiteY3" fmla="*/ 407257 h 1188403"/>
              <a:gd name="connsiteX4" fmla="*/ 510913 w 860716"/>
              <a:gd name="connsiteY4" fmla="*/ 199215 h 1188403"/>
              <a:gd name="connsiteX5" fmla="*/ 661715 w 860716"/>
              <a:gd name="connsiteY5" fmla="*/ 39659 h 1188403"/>
              <a:gd name="connsiteX6" fmla="*/ 792691 w 860716"/>
              <a:gd name="connsiteY6" fmla="*/ 4781 h 1188403"/>
              <a:gd name="connsiteX7" fmla="*/ 859299 w 860716"/>
              <a:gd name="connsiteY7" fmla="*/ 103989 h 1188403"/>
              <a:gd name="connsiteX8" fmla="*/ 859299 w 860716"/>
              <a:gd name="connsiteY8" fmla="*/ 1188403 h 1188403"/>
              <a:gd name="connsiteX0" fmla="*/ 0 w 860716"/>
              <a:gd name="connsiteY0" fmla="*/ 1113078 h 1188403"/>
              <a:gd name="connsiteX1" fmla="*/ 516058 w 860716"/>
              <a:gd name="connsiteY1" fmla="*/ 1072230 h 1188403"/>
              <a:gd name="connsiteX2" fmla="*/ 510081 w 860716"/>
              <a:gd name="connsiteY2" fmla="*/ 549701 h 1188403"/>
              <a:gd name="connsiteX3" fmla="*/ 454941 w 860716"/>
              <a:gd name="connsiteY3" fmla="*/ 407257 h 1188403"/>
              <a:gd name="connsiteX4" fmla="*/ 510913 w 860716"/>
              <a:gd name="connsiteY4" fmla="*/ 199215 h 1188403"/>
              <a:gd name="connsiteX5" fmla="*/ 661715 w 860716"/>
              <a:gd name="connsiteY5" fmla="*/ 39659 h 1188403"/>
              <a:gd name="connsiteX6" fmla="*/ 792691 w 860716"/>
              <a:gd name="connsiteY6" fmla="*/ 4781 h 1188403"/>
              <a:gd name="connsiteX7" fmla="*/ 859299 w 860716"/>
              <a:gd name="connsiteY7" fmla="*/ 103989 h 1188403"/>
              <a:gd name="connsiteX8" fmla="*/ 859299 w 860716"/>
              <a:gd name="connsiteY8" fmla="*/ 1188403 h 1188403"/>
              <a:gd name="connsiteX0" fmla="*/ 0 w 860716"/>
              <a:gd name="connsiteY0" fmla="*/ 1113078 h 1188403"/>
              <a:gd name="connsiteX1" fmla="*/ 516058 w 860716"/>
              <a:gd name="connsiteY1" fmla="*/ 1072230 h 1188403"/>
              <a:gd name="connsiteX2" fmla="*/ 510081 w 860716"/>
              <a:gd name="connsiteY2" fmla="*/ 549701 h 1188403"/>
              <a:gd name="connsiteX3" fmla="*/ 454941 w 860716"/>
              <a:gd name="connsiteY3" fmla="*/ 407257 h 1188403"/>
              <a:gd name="connsiteX4" fmla="*/ 510913 w 860716"/>
              <a:gd name="connsiteY4" fmla="*/ 199215 h 1188403"/>
              <a:gd name="connsiteX5" fmla="*/ 661715 w 860716"/>
              <a:gd name="connsiteY5" fmla="*/ 39659 h 1188403"/>
              <a:gd name="connsiteX6" fmla="*/ 792691 w 860716"/>
              <a:gd name="connsiteY6" fmla="*/ 4781 h 1188403"/>
              <a:gd name="connsiteX7" fmla="*/ 859299 w 860716"/>
              <a:gd name="connsiteY7" fmla="*/ 103989 h 1188403"/>
              <a:gd name="connsiteX8" fmla="*/ 859299 w 860716"/>
              <a:gd name="connsiteY8" fmla="*/ 1188403 h 1188403"/>
              <a:gd name="connsiteX0" fmla="*/ 0 w 860716"/>
              <a:gd name="connsiteY0" fmla="*/ 1113078 h 1188403"/>
              <a:gd name="connsiteX1" fmla="*/ 516058 w 860716"/>
              <a:gd name="connsiteY1" fmla="*/ 1072230 h 1188403"/>
              <a:gd name="connsiteX2" fmla="*/ 510081 w 860716"/>
              <a:gd name="connsiteY2" fmla="*/ 549701 h 1188403"/>
              <a:gd name="connsiteX3" fmla="*/ 454941 w 860716"/>
              <a:gd name="connsiteY3" fmla="*/ 407257 h 1188403"/>
              <a:gd name="connsiteX4" fmla="*/ 510913 w 860716"/>
              <a:gd name="connsiteY4" fmla="*/ 199215 h 1188403"/>
              <a:gd name="connsiteX5" fmla="*/ 661715 w 860716"/>
              <a:gd name="connsiteY5" fmla="*/ 39659 h 1188403"/>
              <a:gd name="connsiteX6" fmla="*/ 792691 w 860716"/>
              <a:gd name="connsiteY6" fmla="*/ 4781 h 1188403"/>
              <a:gd name="connsiteX7" fmla="*/ 859299 w 860716"/>
              <a:gd name="connsiteY7" fmla="*/ 103989 h 1188403"/>
              <a:gd name="connsiteX8" fmla="*/ 859299 w 860716"/>
              <a:gd name="connsiteY8" fmla="*/ 1188403 h 118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0716" h="1188403">
                <a:moveTo>
                  <a:pt x="0" y="1113078"/>
                </a:moveTo>
                <a:cubicBezTo>
                  <a:pt x="214678" y="1121908"/>
                  <a:pt x="446212" y="1135794"/>
                  <a:pt x="516058" y="1072230"/>
                </a:cubicBezTo>
                <a:cubicBezTo>
                  <a:pt x="585904" y="1008666"/>
                  <a:pt x="555655" y="630198"/>
                  <a:pt x="510081" y="549701"/>
                </a:cubicBezTo>
                <a:cubicBezTo>
                  <a:pt x="464507" y="469204"/>
                  <a:pt x="454802" y="465671"/>
                  <a:pt x="454941" y="407257"/>
                </a:cubicBezTo>
                <a:cubicBezTo>
                  <a:pt x="455080" y="348843"/>
                  <a:pt x="476451" y="260481"/>
                  <a:pt x="510913" y="199215"/>
                </a:cubicBezTo>
                <a:cubicBezTo>
                  <a:pt x="545375" y="137949"/>
                  <a:pt x="614752" y="72065"/>
                  <a:pt x="661715" y="39659"/>
                </a:cubicBezTo>
                <a:cubicBezTo>
                  <a:pt x="708678" y="7253"/>
                  <a:pt x="738054" y="-8654"/>
                  <a:pt x="792691" y="4781"/>
                </a:cubicBezTo>
                <a:cubicBezTo>
                  <a:pt x="847328" y="18216"/>
                  <a:pt x="859052" y="31534"/>
                  <a:pt x="859299" y="103989"/>
                </a:cubicBezTo>
                <a:cubicBezTo>
                  <a:pt x="859546" y="176444"/>
                  <a:pt x="862362" y="744605"/>
                  <a:pt x="859299" y="1188403"/>
                </a:cubicBezTo>
              </a:path>
            </a:pathLst>
          </a:custGeom>
          <a:noFill/>
          <a:ln w="31750">
            <a:solidFill>
              <a:srgbClr val="FF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7" name="テキスト ボックス 96"/>
          <p:cNvSpPr txBox="1"/>
          <p:nvPr/>
        </p:nvSpPr>
        <p:spPr>
          <a:xfrm>
            <a:off x="784603" y="3890104"/>
            <a:ext cx="5826923" cy="738664"/>
          </a:xfrm>
          <a:prstGeom prst="rect">
            <a:avLst/>
          </a:prstGeom>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摺動子の位置と、電流の経路を見ると、抵抗体を通る距離が違うのが分かると思います。抵抗体を通る距離が長いと抵抗の値が大きく、距離が短いと、抵抗が小さくなります。</a:t>
            </a:r>
            <a:endPar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8" name="テキスト ボックス 97"/>
          <p:cNvSpPr txBox="1"/>
          <p:nvPr/>
        </p:nvSpPr>
        <p:spPr>
          <a:xfrm>
            <a:off x="1127631" y="5710965"/>
            <a:ext cx="1806488" cy="461665"/>
          </a:xfrm>
          <a:prstGeom prst="rect">
            <a:avLst/>
          </a:prstGeom>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cs typeface="Meiryo UI" panose="020B0604030504040204" pitchFamily="50" charset="-128"/>
              </a:rPr>
              <a:t>摺動子が端子</a:t>
            </a:r>
            <a:r>
              <a:rPr kumimoji="1" lang="en-US" altLang="ja-JP" sz="1200" dirty="0">
                <a:latin typeface="メイリオ" panose="020B0604030504040204" pitchFamily="50" charset="-128"/>
                <a:ea typeface="メイリオ" panose="020B0604030504040204" pitchFamily="50" charset="-128"/>
                <a:cs typeface="Meiryo UI" panose="020B0604030504040204" pitchFamily="50" charset="-128"/>
              </a:rPr>
              <a:t>1</a:t>
            </a:r>
            <a:r>
              <a:rPr kumimoji="1" lang="ja-JP" altLang="en-US" sz="1200" dirty="0">
                <a:latin typeface="メイリオ" panose="020B0604030504040204" pitchFamily="50" charset="-128"/>
                <a:ea typeface="メイリオ" panose="020B0604030504040204" pitchFamily="50" charset="-128"/>
                <a:cs typeface="Meiryo UI" panose="020B0604030504040204" pitchFamily="50" charset="-128"/>
              </a:rPr>
              <a:t>に近い</a:t>
            </a:r>
            <a:endParaRPr kumimoji="1"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端子１と２の抵抗＝小</a:t>
            </a:r>
            <a:endParaRPr kumimoji="1" lang="ja-JP" altLang="en-US" sz="12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00" name="テキスト ボックス 99"/>
          <p:cNvSpPr txBox="1"/>
          <p:nvPr/>
        </p:nvSpPr>
        <p:spPr>
          <a:xfrm>
            <a:off x="4937794" y="5710965"/>
            <a:ext cx="1806488" cy="461665"/>
          </a:xfrm>
          <a:prstGeom prst="rect">
            <a:avLst/>
          </a:prstGeom>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cs typeface="Meiryo UI" panose="020B0604030504040204" pitchFamily="50" charset="-128"/>
              </a:rPr>
              <a:t>摺動子が端子</a:t>
            </a:r>
            <a:r>
              <a:rPr kumimoji="1" lang="en-US" altLang="ja-JP" sz="1200" dirty="0">
                <a:latin typeface="メイリオ" panose="020B0604030504040204" pitchFamily="50" charset="-128"/>
                <a:ea typeface="メイリオ" panose="020B0604030504040204" pitchFamily="50" charset="-128"/>
                <a:cs typeface="Meiryo UI" panose="020B0604030504040204" pitchFamily="50" charset="-128"/>
              </a:rPr>
              <a:t>1</a:t>
            </a:r>
            <a:r>
              <a:rPr kumimoji="1" lang="ja-JP" altLang="en-US" sz="1200" dirty="0">
                <a:latin typeface="メイリオ" panose="020B0604030504040204" pitchFamily="50" charset="-128"/>
                <a:ea typeface="メイリオ" panose="020B0604030504040204" pitchFamily="50" charset="-128"/>
                <a:cs typeface="Meiryo UI" panose="020B0604030504040204" pitchFamily="50" charset="-128"/>
              </a:rPr>
              <a:t>から遠い</a:t>
            </a: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端子１と２の抵抗＝大</a:t>
            </a:r>
            <a:endParaRPr kumimoji="1" lang="ja-JP" altLang="en-US" sz="1200"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6" name="直線コネクタ 5"/>
          <p:cNvCxnSpPr>
            <a:cxnSpLocks/>
            <a:stCxn id="51" idx="1"/>
          </p:cNvCxnSpPr>
          <p:nvPr/>
        </p:nvCxnSpPr>
        <p:spPr>
          <a:xfrm flipH="1">
            <a:off x="6190353" y="1618231"/>
            <a:ext cx="117403" cy="242479"/>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1" name="直線コネクタ 100"/>
          <p:cNvCxnSpPr>
            <a:cxnSpLocks/>
            <a:stCxn id="36" idx="1"/>
          </p:cNvCxnSpPr>
          <p:nvPr/>
        </p:nvCxnSpPr>
        <p:spPr>
          <a:xfrm flipH="1">
            <a:off x="6393082" y="2636903"/>
            <a:ext cx="157074" cy="23195"/>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2" name="直線コネクタ 101"/>
          <p:cNvCxnSpPr>
            <a:cxnSpLocks/>
            <a:stCxn id="37" idx="2"/>
          </p:cNvCxnSpPr>
          <p:nvPr/>
        </p:nvCxnSpPr>
        <p:spPr>
          <a:xfrm>
            <a:off x="5094792" y="1800786"/>
            <a:ext cx="611951" cy="200802"/>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3" name="直線コネクタ 102"/>
          <p:cNvCxnSpPr>
            <a:stCxn id="39" idx="3"/>
            <a:endCxn id="4" idx="2"/>
          </p:cNvCxnSpPr>
          <p:nvPr/>
        </p:nvCxnSpPr>
        <p:spPr>
          <a:xfrm flipV="1">
            <a:off x="5146850" y="2217429"/>
            <a:ext cx="631812" cy="136106"/>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5" name="タイトル 4">
            <a:extLst>
              <a:ext uri="{FF2B5EF4-FFF2-40B4-BE49-F238E27FC236}">
                <a16:creationId xmlns:a16="http://schemas.microsoft.com/office/drawing/2014/main" id="{C98ED87B-7321-1B5E-3258-366EDECE4555}"/>
              </a:ext>
            </a:extLst>
          </p:cNvPr>
          <p:cNvSpPr>
            <a:spLocks noGrp="1"/>
          </p:cNvSpPr>
          <p:nvPr>
            <p:ph type="title"/>
          </p:nvPr>
        </p:nvSpPr>
        <p:spPr/>
        <p:txBody>
          <a:bodyPr/>
          <a:lstStyle/>
          <a:p>
            <a:r>
              <a:rPr lang="ja-JP" altLang="en-US" dirty="0"/>
              <a:t>解説　ボリューム</a:t>
            </a:r>
          </a:p>
        </p:txBody>
      </p:sp>
      <p:grpSp>
        <p:nvGrpSpPr>
          <p:cNvPr id="99" name="グループ化 98">
            <a:extLst>
              <a:ext uri="{FF2B5EF4-FFF2-40B4-BE49-F238E27FC236}">
                <a16:creationId xmlns:a16="http://schemas.microsoft.com/office/drawing/2014/main" id="{1FB52209-4690-A7B1-A244-D764BC422060}"/>
              </a:ext>
            </a:extLst>
          </p:cNvPr>
          <p:cNvGrpSpPr/>
          <p:nvPr/>
        </p:nvGrpSpPr>
        <p:grpSpPr>
          <a:xfrm>
            <a:off x="5318443" y="1711114"/>
            <a:ext cx="1021506" cy="1156341"/>
            <a:chOff x="5318443" y="1711114"/>
            <a:chExt cx="1021506" cy="1156341"/>
          </a:xfrm>
        </p:grpSpPr>
        <p:sp>
          <p:nvSpPr>
            <p:cNvPr id="104" name="パイ 30">
              <a:extLst>
                <a:ext uri="{FF2B5EF4-FFF2-40B4-BE49-F238E27FC236}">
                  <a16:creationId xmlns:a16="http://schemas.microsoft.com/office/drawing/2014/main" id="{AD8BCFE0-1D29-7150-645B-34DAA0D4D2A3}"/>
                </a:ext>
              </a:extLst>
            </p:cNvPr>
            <p:cNvSpPr/>
            <p:nvPr/>
          </p:nvSpPr>
          <p:spPr>
            <a:xfrm rot="8100000">
              <a:off x="5318443" y="1711114"/>
              <a:ext cx="1021506" cy="1021506"/>
            </a:xfrm>
            <a:prstGeom prst="pi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05" name="パイ 31">
              <a:extLst>
                <a:ext uri="{FF2B5EF4-FFF2-40B4-BE49-F238E27FC236}">
                  <a16:creationId xmlns:a16="http://schemas.microsoft.com/office/drawing/2014/main" id="{910CF1B5-337E-BB4A-D435-45B98B95DBFF}"/>
                </a:ext>
              </a:extLst>
            </p:cNvPr>
            <p:cNvSpPr/>
            <p:nvPr/>
          </p:nvSpPr>
          <p:spPr>
            <a:xfrm rot="8100000">
              <a:off x="5511262" y="1910509"/>
              <a:ext cx="635869" cy="628229"/>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06" name="片側の 2 つの角を丸めた四角形 27">
              <a:extLst>
                <a:ext uri="{FF2B5EF4-FFF2-40B4-BE49-F238E27FC236}">
                  <a16:creationId xmlns:a16="http://schemas.microsoft.com/office/drawing/2014/main" id="{B70E2A5A-B89C-CA17-AD52-DCCD68438B9C}"/>
                </a:ext>
              </a:extLst>
            </p:cNvPr>
            <p:cNvSpPr/>
            <p:nvPr/>
          </p:nvSpPr>
          <p:spPr>
            <a:xfrm rot="10800000">
              <a:off x="5739769" y="2197160"/>
              <a:ext cx="173725" cy="669054"/>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片側の 2 つの角を丸めた四角形 28">
              <a:extLst>
                <a:ext uri="{FF2B5EF4-FFF2-40B4-BE49-F238E27FC236}">
                  <a16:creationId xmlns:a16="http://schemas.microsoft.com/office/drawing/2014/main" id="{15BFD1A2-8FDA-4ED5-0CC8-42261ED134FB}"/>
                </a:ext>
              </a:extLst>
            </p:cNvPr>
            <p:cNvSpPr/>
            <p:nvPr/>
          </p:nvSpPr>
          <p:spPr>
            <a:xfrm rot="10800000" flipH="1">
              <a:off x="5417832" y="2451500"/>
              <a:ext cx="173725" cy="414714"/>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片側の 2 つの角を丸めた四角形 29">
              <a:extLst>
                <a:ext uri="{FF2B5EF4-FFF2-40B4-BE49-F238E27FC236}">
                  <a16:creationId xmlns:a16="http://schemas.microsoft.com/office/drawing/2014/main" id="{BD78BD03-EF9B-C7B3-3E1E-33AE9AA4260E}"/>
                </a:ext>
              </a:extLst>
            </p:cNvPr>
            <p:cNvSpPr/>
            <p:nvPr/>
          </p:nvSpPr>
          <p:spPr>
            <a:xfrm rot="10800000">
              <a:off x="6061708" y="2452741"/>
              <a:ext cx="173725" cy="414714"/>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円/楕円 32">
              <a:extLst>
                <a:ext uri="{FF2B5EF4-FFF2-40B4-BE49-F238E27FC236}">
                  <a16:creationId xmlns:a16="http://schemas.microsoft.com/office/drawing/2014/main" id="{AC3AFD53-AB9C-E77B-8DB8-36DA8265ED60}"/>
                </a:ext>
              </a:extLst>
            </p:cNvPr>
            <p:cNvSpPr/>
            <p:nvPr/>
          </p:nvSpPr>
          <p:spPr>
            <a:xfrm>
              <a:off x="5745633" y="2138304"/>
              <a:ext cx="167124" cy="167124"/>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二等辺三角形 109">
              <a:extLst>
                <a:ext uri="{FF2B5EF4-FFF2-40B4-BE49-F238E27FC236}">
                  <a16:creationId xmlns:a16="http://schemas.microsoft.com/office/drawing/2014/main" id="{ACA99AF9-0F95-E358-C517-98189422B68C}"/>
                </a:ext>
              </a:extLst>
            </p:cNvPr>
            <p:cNvSpPr/>
            <p:nvPr/>
          </p:nvSpPr>
          <p:spPr>
            <a:xfrm rot="20427010">
              <a:off x="5674818" y="1740709"/>
              <a:ext cx="165078" cy="494137"/>
            </a:xfrm>
            <a:prstGeom prst="triangl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楕円 110">
              <a:extLst>
                <a:ext uri="{FF2B5EF4-FFF2-40B4-BE49-F238E27FC236}">
                  <a16:creationId xmlns:a16="http://schemas.microsoft.com/office/drawing/2014/main" id="{971E4F17-878D-B3D0-E9CC-7235523ECDC6}"/>
                </a:ext>
              </a:extLst>
            </p:cNvPr>
            <p:cNvSpPr/>
            <p:nvPr/>
          </p:nvSpPr>
          <p:spPr>
            <a:xfrm>
              <a:off x="5409245" y="2389728"/>
              <a:ext cx="193929" cy="19392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楕円 111">
              <a:extLst>
                <a:ext uri="{FF2B5EF4-FFF2-40B4-BE49-F238E27FC236}">
                  <a16:creationId xmlns:a16="http://schemas.microsoft.com/office/drawing/2014/main" id="{C0195C24-0B4E-44C5-4BC9-158248178666}"/>
                </a:ext>
              </a:extLst>
            </p:cNvPr>
            <p:cNvSpPr/>
            <p:nvPr/>
          </p:nvSpPr>
          <p:spPr>
            <a:xfrm>
              <a:off x="6053527" y="2389728"/>
              <a:ext cx="193929" cy="19392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3" name="グループ化 112">
            <a:extLst>
              <a:ext uri="{FF2B5EF4-FFF2-40B4-BE49-F238E27FC236}">
                <a16:creationId xmlns:a16="http://schemas.microsoft.com/office/drawing/2014/main" id="{7149ACDB-D24D-FC37-BEF9-180CF7C844A8}"/>
              </a:ext>
            </a:extLst>
          </p:cNvPr>
          <p:cNvGrpSpPr/>
          <p:nvPr/>
        </p:nvGrpSpPr>
        <p:grpSpPr>
          <a:xfrm>
            <a:off x="1544932" y="4615303"/>
            <a:ext cx="754099" cy="853637"/>
            <a:chOff x="5318443" y="1711114"/>
            <a:chExt cx="1021506" cy="1156341"/>
          </a:xfrm>
        </p:grpSpPr>
        <p:sp>
          <p:nvSpPr>
            <p:cNvPr id="114" name="パイ 30">
              <a:extLst>
                <a:ext uri="{FF2B5EF4-FFF2-40B4-BE49-F238E27FC236}">
                  <a16:creationId xmlns:a16="http://schemas.microsoft.com/office/drawing/2014/main" id="{2A742DEF-EC88-A8ED-35B5-0912BDB1DD18}"/>
                </a:ext>
              </a:extLst>
            </p:cNvPr>
            <p:cNvSpPr/>
            <p:nvPr/>
          </p:nvSpPr>
          <p:spPr>
            <a:xfrm rot="8100000">
              <a:off x="5318443" y="1711114"/>
              <a:ext cx="1021506" cy="1021506"/>
            </a:xfrm>
            <a:prstGeom prst="pi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5" name="パイ 31">
              <a:extLst>
                <a:ext uri="{FF2B5EF4-FFF2-40B4-BE49-F238E27FC236}">
                  <a16:creationId xmlns:a16="http://schemas.microsoft.com/office/drawing/2014/main" id="{BD8792DB-B19B-839B-1905-7DF7B5E56E2D}"/>
                </a:ext>
              </a:extLst>
            </p:cNvPr>
            <p:cNvSpPr/>
            <p:nvPr/>
          </p:nvSpPr>
          <p:spPr>
            <a:xfrm rot="8100000">
              <a:off x="5511262" y="1910509"/>
              <a:ext cx="635869" cy="628229"/>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6" name="片側の 2 つの角を丸めた四角形 27">
              <a:extLst>
                <a:ext uri="{FF2B5EF4-FFF2-40B4-BE49-F238E27FC236}">
                  <a16:creationId xmlns:a16="http://schemas.microsoft.com/office/drawing/2014/main" id="{78A88609-4F21-684D-556E-C9E172F5BF71}"/>
                </a:ext>
              </a:extLst>
            </p:cNvPr>
            <p:cNvSpPr/>
            <p:nvPr/>
          </p:nvSpPr>
          <p:spPr>
            <a:xfrm rot="10800000">
              <a:off x="5739769" y="2197160"/>
              <a:ext cx="173725" cy="669054"/>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7" name="片側の 2 つの角を丸めた四角形 28">
              <a:extLst>
                <a:ext uri="{FF2B5EF4-FFF2-40B4-BE49-F238E27FC236}">
                  <a16:creationId xmlns:a16="http://schemas.microsoft.com/office/drawing/2014/main" id="{4BD91AF9-22E7-7176-97D5-B1CBD4BA6956}"/>
                </a:ext>
              </a:extLst>
            </p:cNvPr>
            <p:cNvSpPr/>
            <p:nvPr/>
          </p:nvSpPr>
          <p:spPr>
            <a:xfrm rot="10800000" flipH="1">
              <a:off x="5417832" y="2451500"/>
              <a:ext cx="173725" cy="414714"/>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8" name="片側の 2 つの角を丸めた四角形 29">
              <a:extLst>
                <a:ext uri="{FF2B5EF4-FFF2-40B4-BE49-F238E27FC236}">
                  <a16:creationId xmlns:a16="http://schemas.microsoft.com/office/drawing/2014/main" id="{53F65D24-9864-E64A-5C11-58898CDF33A8}"/>
                </a:ext>
              </a:extLst>
            </p:cNvPr>
            <p:cNvSpPr/>
            <p:nvPr/>
          </p:nvSpPr>
          <p:spPr>
            <a:xfrm rot="10800000">
              <a:off x="6061708" y="2452741"/>
              <a:ext cx="173725" cy="414714"/>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円/楕円 32">
              <a:extLst>
                <a:ext uri="{FF2B5EF4-FFF2-40B4-BE49-F238E27FC236}">
                  <a16:creationId xmlns:a16="http://schemas.microsoft.com/office/drawing/2014/main" id="{31877C0C-9D90-26FF-E3AF-272B54B2CA4E}"/>
                </a:ext>
              </a:extLst>
            </p:cNvPr>
            <p:cNvSpPr/>
            <p:nvPr/>
          </p:nvSpPr>
          <p:spPr>
            <a:xfrm>
              <a:off x="5745633" y="2138304"/>
              <a:ext cx="167124" cy="167124"/>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楕円 120">
              <a:extLst>
                <a:ext uri="{FF2B5EF4-FFF2-40B4-BE49-F238E27FC236}">
                  <a16:creationId xmlns:a16="http://schemas.microsoft.com/office/drawing/2014/main" id="{C772CE59-491B-9FDD-703C-39CF6FD54B79}"/>
                </a:ext>
              </a:extLst>
            </p:cNvPr>
            <p:cNvSpPr/>
            <p:nvPr/>
          </p:nvSpPr>
          <p:spPr>
            <a:xfrm>
              <a:off x="5409245" y="2389728"/>
              <a:ext cx="193929" cy="19392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2" name="楕円 121">
              <a:extLst>
                <a:ext uri="{FF2B5EF4-FFF2-40B4-BE49-F238E27FC236}">
                  <a16:creationId xmlns:a16="http://schemas.microsoft.com/office/drawing/2014/main" id="{F142D349-C7D9-BEB1-E542-4CD45F4E5A48}"/>
                </a:ext>
              </a:extLst>
            </p:cNvPr>
            <p:cNvSpPr/>
            <p:nvPr/>
          </p:nvSpPr>
          <p:spPr>
            <a:xfrm>
              <a:off x="6053527" y="2389728"/>
              <a:ext cx="193929" cy="19392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0" name="二等辺三角形 119">
              <a:extLst>
                <a:ext uri="{FF2B5EF4-FFF2-40B4-BE49-F238E27FC236}">
                  <a16:creationId xmlns:a16="http://schemas.microsoft.com/office/drawing/2014/main" id="{773F3B1A-04B2-E4A1-C733-5A8206300E73}"/>
                </a:ext>
              </a:extLst>
            </p:cNvPr>
            <p:cNvSpPr/>
            <p:nvPr/>
          </p:nvSpPr>
          <p:spPr>
            <a:xfrm rot="13692303">
              <a:off x="5561798" y="2123243"/>
              <a:ext cx="165078" cy="494137"/>
            </a:xfrm>
            <a:prstGeom prst="triangl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5" name="フリーフォーム 54"/>
          <p:cNvSpPr/>
          <p:nvPr/>
        </p:nvSpPr>
        <p:spPr>
          <a:xfrm>
            <a:off x="1247284" y="5018208"/>
            <a:ext cx="679896" cy="637679"/>
          </a:xfrm>
          <a:custGeom>
            <a:avLst/>
            <a:gdLst>
              <a:gd name="connsiteX0" fmla="*/ 0 w 764617"/>
              <a:gd name="connsiteY0" fmla="*/ 699343 h 837193"/>
              <a:gd name="connsiteX1" fmla="*/ 436522 w 764617"/>
              <a:gd name="connsiteY1" fmla="*/ 207681 h 837193"/>
              <a:gd name="connsiteX2" fmla="*/ 735196 w 764617"/>
              <a:gd name="connsiteY2" fmla="*/ 33072 h 837193"/>
              <a:gd name="connsiteX3" fmla="*/ 753576 w 764617"/>
              <a:gd name="connsiteY3" fmla="*/ 837193 h 837193"/>
              <a:gd name="connsiteX4" fmla="*/ 753576 w 764617"/>
              <a:gd name="connsiteY4" fmla="*/ 837193 h 837193"/>
              <a:gd name="connsiteX0" fmla="*/ 0 w 770251"/>
              <a:gd name="connsiteY0" fmla="*/ 668257 h 806107"/>
              <a:gd name="connsiteX1" fmla="*/ 356711 w 770251"/>
              <a:gd name="connsiteY1" fmla="*/ 581028 h 806107"/>
              <a:gd name="connsiteX2" fmla="*/ 735196 w 770251"/>
              <a:gd name="connsiteY2" fmla="*/ 1986 h 806107"/>
              <a:gd name="connsiteX3" fmla="*/ 753576 w 770251"/>
              <a:gd name="connsiteY3" fmla="*/ 806107 h 806107"/>
              <a:gd name="connsiteX4" fmla="*/ 753576 w 770251"/>
              <a:gd name="connsiteY4" fmla="*/ 806107 h 806107"/>
              <a:gd name="connsiteX0" fmla="*/ 0 w 756389"/>
              <a:gd name="connsiteY0" fmla="*/ 689031 h 826881"/>
              <a:gd name="connsiteX1" fmla="*/ 356711 w 756389"/>
              <a:gd name="connsiteY1" fmla="*/ 601802 h 826881"/>
              <a:gd name="connsiteX2" fmla="*/ 562731 w 756389"/>
              <a:gd name="connsiteY2" fmla="*/ 253737 h 826881"/>
              <a:gd name="connsiteX3" fmla="*/ 735196 w 756389"/>
              <a:gd name="connsiteY3" fmla="*/ 22760 h 826881"/>
              <a:gd name="connsiteX4" fmla="*/ 753576 w 756389"/>
              <a:gd name="connsiteY4" fmla="*/ 826881 h 826881"/>
              <a:gd name="connsiteX5" fmla="*/ 753576 w 756389"/>
              <a:gd name="connsiteY5" fmla="*/ 826881 h 826881"/>
              <a:gd name="connsiteX0" fmla="*/ 0 w 763134"/>
              <a:gd name="connsiteY0" fmla="*/ 687119 h 824969"/>
              <a:gd name="connsiteX1" fmla="*/ 356711 w 763134"/>
              <a:gd name="connsiteY1" fmla="*/ 599890 h 824969"/>
              <a:gd name="connsiteX2" fmla="*/ 457981 w 763134"/>
              <a:gd name="connsiteY2" fmla="*/ 266991 h 824969"/>
              <a:gd name="connsiteX3" fmla="*/ 735196 w 763134"/>
              <a:gd name="connsiteY3" fmla="*/ 20848 h 824969"/>
              <a:gd name="connsiteX4" fmla="*/ 753576 w 763134"/>
              <a:gd name="connsiteY4" fmla="*/ 824969 h 824969"/>
              <a:gd name="connsiteX5" fmla="*/ 753576 w 763134"/>
              <a:gd name="connsiteY5" fmla="*/ 824969 h 824969"/>
              <a:gd name="connsiteX0" fmla="*/ 0 w 763134"/>
              <a:gd name="connsiteY0" fmla="*/ 687119 h 824969"/>
              <a:gd name="connsiteX1" fmla="*/ 411581 w 763134"/>
              <a:gd name="connsiteY1" fmla="*/ 670666 h 824969"/>
              <a:gd name="connsiteX2" fmla="*/ 457981 w 763134"/>
              <a:gd name="connsiteY2" fmla="*/ 266991 h 824969"/>
              <a:gd name="connsiteX3" fmla="*/ 735196 w 763134"/>
              <a:gd name="connsiteY3" fmla="*/ 20848 h 824969"/>
              <a:gd name="connsiteX4" fmla="*/ 753576 w 763134"/>
              <a:gd name="connsiteY4" fmla="*/ 824969 h 824969"/>
              <a:gd name="connsiteX5" fmla="*/ 753576 w 763134"/>
              <a:gd name="connsiteY5" fmla="*/ 824969 h 824969"/>
              <a:gd name="connsiteX0" fmla="*/ 0 w 867886"/>
              <a:gd name="connsiteY0" fmla="*/ 752840 h 824969"/>
              <a:gd name="connsiteX1" fmla="*/ 516333 w 867886"/>
              <a:gd name="connsiteY1" fmla="*/ 670666 h 824969"/>
              <a:gd name="connsiteX2" fmla="*/ 562733 w 867886"/>
              <a:gd name="connsiteY2" fmla="*/ 266991 h 824969"/>
              <a:gd name="connsiteX3" fmla="*/ 839948 w 867886"/>
              <a:gd name="connsiteY3" fmla="*/ 20848 h 824969"/>
              <a:gd name="connsiteX4" fmla="*/ 858328 w 867886"/>
              <a:gd name="connsiteY4" fmla="*/ 824969 h 824969"/>
              <a:gd name="connsiteX5" fmla="*/ 858328 w 867886"/>
              <a:gd name="connsiteY5" fmla="*/ 824969 h 824969"/>
              <a:gd name="connsiteX0" fmla="*/ 0 w 867886"/>
              <a:gd name="connsiteY0" fmla="*/ 752840 h 824969"/>
              <a:gd name="connsiteX1" fmla="*/ 516333 w 867886"/>
              <a:gd name="connsiteY1" fmla="*/ 670666 h 824969"/>
              <a:gd name="connsiteX2" fmla="*/ 562733 w 867886"/>
              <a:gd name="connsiteY2" fmla="*/ 266991 h 824969"/>
              <a:gd name="connsiteX3" fmla="*/ 839948 w 867886"/>
              <a:gd name="connsiteY3" fmla="*/ 20848 h 824969"/>
              <a:gd name="connsiteX4" fmla="*/ 858328 w 867886"/>
              <a:gd name="connsiteY4" fmla="*/ 824969 h 824969"/>
              <a:gd name="connsiteX5" fmla="*/ 858328 w 867886"/>
              <a:gd name="connsiteY5" fmla="*/ 824969 h 824969"/>
              <a:gd name="connsiteX0" fmla="*/ 0 w 867886"/>
              <a:gd name="connsiteY0" fmla="*/ 717452 h 824969"/>
              <a:gd name="connsiteX1" fmla="*/ 516333 w 867886"/>
              <a:gd name="connsiteY1" fmla="*/ 670666 h 824969"/>
              <a:gd name="connsiteX2" fmla="*/ 562733 w 867886"/>
              <a:gd name="connsiteY2" fmla="*/ 266991 h 824969"/>
              <a:gd name="connsiteX3" fmla="*/ 839948 w 867886"/>
              <a:gd name="connsiteY3" fmla="*/ 20848 h 824969"/>
              <a:gd name="connsiteX4" fmla="*/ 858328 w 867886"/>
              <a:gd name="connsiteY4" fmla="*/ 824969 h 824969"/>
              <a:gd name="connsiteX5" fmla="*/ 858328 w 867886"/>
              <a:gd name="connsiteY5" fmla="*/ 824969 h 824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7886" h="824969">
                <a:moveTo>
                  <a:pt x="0" y="717452"/>
                </a:moveTo>
                <a:cubicBezTo>
                  <a:pt x="201887" y="714192"/>
                  <a:pt x="422544" y="745743"/>
                  <a:pt x="516333" y="670666"/>
                </a:cubicBezTo>
                <a:cubicBezTo>
                  <a:pt x="610122" y="595589"/>
                  <a:pt x="499652" y="363498"/>
                  <a:pt x="562733" y="266991"/>
                </a:cubicBezTo>
                <a:cubicBezTo>
                  <a:pt x="625814" y="170484"/>
                  <a:pt x="790682" y="-72148"/>
                  <a:pt x="839948" y="20848"/>
                </a:cubicBezTo>
                <a:cubicBezTo>
                  <a:pt x="889214" y="113844"/>
                  <a:pt x="858328" y="824969"/>
                  <a:pt x="858328" y="824969"/>
                </a:cubicBezTo>
                <a:lnTo>
                  <a:pt x="858328" y="824969"/>
                </a:lnTo>
              </a:path>
            </a:pathLst>
          </a:custGeom>
          <a:noFill/>
          <a:ln w="31750">
            <a:solidFill>
              <a:srgbClr val="FF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四角形: 対角を切り取る 68">
            <a:extLst>
              <a:ext uri="{FF2B5EF4-FFF2-40B4-BE49-F238E27FC236}">
                <a16:creationId xmlns:a16="http://schemas.microsoft.com/office/drawing/2014/main" id="{0B557F0A-64F8-6E66-1640-B9426A75661D}"/>
              </a:ext>
            </a:extLst>
          </p:cNvPr>
          <p:cNvSpPr/>
          <p:nvPr/>
        </p:nvSpPr>
        <p:spPr>
          <a:xfrm>
            <a:off x="7808515" y="1834482"/>
            <a:ext cx="1095270" cy="362678"/>
          </a:xfrm>
          <a:prstGeom prst="snip2DiagRect">
            <a:avLst/>
          </a:prstGeom>
          <a:solidFill>
            <a:srgbClr val="FF6464"/>
          </a:solidFill>
          <a:ln>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dirty="0"/>
              <a:t>閑話</a:t>
            </a:r>
          </a:p>
        </p:txBody>
      </p:sp>
      <p:sp>
        <p:nvSpPr>
          <p:cNvPr id="2" name="スライド番号プレースホルダー 1">
            <a:extLst>
              <a:ext uri="{FF2B5EF4-FFF2-40B4-BE49-F238E27FC236}">
                <a16:creationId xmlns:a16="http://schemas.microsoft.com/office/drawing/2014/main" id="{BB1C0EDD-8D9D-A86A-C916-8215C9169583}"/>
              </a:ext>
            </a:extLst>
          </p:cNvPr>
          <p:cNvSpPr>
            <a:spLocks noGrp="1"/>
          </p:cNvSpPr>
          <p:nvPr>
            <p:ph type="sldNum" sz="quarter" idx="12"/>
          </p:nvPr>
        </p:nvSpPr>
        <p:spPr/>
        <p:txBody>
          <a:bodyPr/>
          <a:lstStyle/>
          <a:p>
            <a:fld id="{8B4C719E-7852-4BEC-83AA-157AE4C29AF4}" type="slidenum">
              <a:rPr kumimoji="1" lang="ja-JP" altLang="en-US" smtClean="0"/>
              <a:t>35</a:t>
            </a:fld>
            <a:endParaRPr kumimoji="1" lang="ja-JP" altLang="en-US" dirty="0"/>
          </a:p>
        </p:txBody>
      </p:sp>
    </p:spTree>
    <p:extLst>
      <p:ext uri="{BB962C8B-B14F-4D97-AF65-F5344CB8AC3E}">
        <p14:creationId xmlns:p14="http://schemas.microsoft.com/office/powerpoint/2010/main" val="25734994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テキスト ボックス 42"/>
          <p:cNvSpPr txBox="1"/>
          <p:nvPr/>
        </p:nvSpPr>
        <p:spPr>
          <a:xfrm>
            <a:off x="4530434" y="4820392"/>
            <a:ext cx="1032090" cy="283657"/>
          </a:xfrm>
          <a:prstGeom prst="rect">
            <a:avLst/>
          </a:prstGeom>
          <a:noFill/>
        </p:spPr>
        <p:txBody>
          <a:bodyPr wrap="none" rtlCol="0">
            <a:noAutofit/>
          </a:bodyPr>
          <a:lstStyle/>
          <a:p>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ラジオモジュール</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64" name="直線コネクタ 63"/>
          <p:cNvCxnSpPr>
            <a:cxnSpLocks/>
            <a:stCxn id="43" idx="0"/>
            <a:endCxn id="93" idx="2"/>
          </p:cNvCxnSpPr>
          <p:nvPr/>
        </p:nvCxnSpPr>
        <p:spPr>
          <a:xfrm flipH="1" flipV="1">
            <a:off x="4690846" y="4406754"/>
            <a:ext cx="355633" cy="41363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8" name="テキスト ボックス 67"/>
          <p:cNvSpPr txBox="1"/>
          <p:nvPr/>
        </p:nvSpPr>
        <p:spPr>
          <a:xfrm>
            <a:off x="838200" y="5277194"/>
            <a:ext cx="4724324" cy="1000441"/>
          </a:xfrm>
          <a:prstGeom prst="rect">
            <a:avLst/>
          </a:prstGeom>
          <a:solidFill>
            <a:schemeClr val="accent1">
              <a:lumMod val="20000"/>
              <a:lumOff val="80000"/>
            </a:schemeClr>
          </a:solidFill>
          <a:ln>
            <a:solidFill>
              <a:schemeClr val="accent1"/>
            </a:solidFill>
          </a:ln>
        </p:spPr>
        <p:txBody>
          <a:bodyPr wrap="square" rtlCol="0">
            <a:noAutofit/>
          </a:bodyPr>
          <a:lstStyle/>
          <a:p>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放送局から送られてくる電波はアンテナでキャッチされ電気信号に変換されます。しかし、いろいろな放送局の電波が飛び交っていますので、必要な電波だけを選局しなければなりません。また電波は音声信号の情報も含まれた形に変化しているので、それを元に戻す復調という処理が必要です。</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7" name="正方形/長方形 6"/>
          <p:cNvSpPr/>
          <p:nvPr/>
        </p:nvSpPr>
        <p:spPr>
          <a:xfrm>
            <a:off x="1522606" y="1690688"/>
            <a:ext cx="366702" cy="104298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93" name="正方形/長方形 92"/>
          <p:cNvSpPr/>
          <p:nvPr/>
        </p:nvSpPr>
        <p:spPr>
          <a:xfrm>
            <a:off x="2440207" y="1781255"/>
            <a:ext cx="4501277" cy="2625499"/>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16" name="テキスト ボックス 115"/>
          <p:cNvSpPr txBox="1"/>
          <p:nvPr/>
        </p:nvSpPr>
        <p:spPr>
          <a:xfrm>
            <a:off x="9976900" y="4800582"/>
            <a:ext cx="1032090" cy="283657"/>
          </a:xfrm>
          <a:prstGeom prst="rect">
            <a:avLst/>
          </a:prstGeom>
          <a:noFill/>
        </p:spPr>
        <p:txBody>
          <a:bodyPr wrap="none" rtlCol="0">
            <a:noAutofit/>
          </a:bodyPr>
          <a:lstStyle/>
          <a:p>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スピーカ</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17" name="テキスト ボックス 116"/>
          <p:cNvSpPr txBox="1"/>
          <p:nvPr/>
        </p:nvSpPr>
        <p:spPr>
          <a:xfrm>
            <a:off x="8009159" y="4820392"/>
            <a:ext cx="1032090" cy="283657"/>
          </a:xfrm>
          <a:prstGeom prst="rect">
            <a:avLst/>
          </a:prstGeom>
          <a:noFill/>
        </p:spPr>
        <p:txBody>
          <a:bodyPr wrap="none" rtlCol="0">
            <a:noAutofit/>
          </a:bodyPr>
          <a:lstStyle/>
          <a:p>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増幅部</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122" name="直線コネクタ 121"/>
          <p:cNvCxnSpPr>
            <a:cxnSpLocks/>
            <a:stCxn id="55" idx="2"/>
            <a:endCxn id="117" idx="0"/>
          </p:cNvCxnSpPr>
          <p:nvPr/>
        </p:nvCxnSpPr>
        <p:spPr>
          <a:xfrm flipH="1">
            <a:off x="8525204" y="4541673"/>
            <a:ext cx="76663" cy="278719"/>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3" name="直線コネクタ 122"/>
          <p:cNvCxnSpPr>
            <a:cxnSpLocks/>
          </p:cNvCxnSpPr>
          <p:nvPr/>
        </p:nvCxnSpPr>
        <p:spPr>
          <a:xfrm flipH="1" flipV="1">
            <a:off x="10302692" y="3937723"/>
            <a:ext cx="93863" cy="736803"/>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5" name="正方形/長方形 54"/>
          <p:cNvSpPr/>
          <p:nvPr/>
        </p:nvSpPr>
        <p:spPr>
          <a:xfrm>
            <a:off x="7594189" y="3358552"/>
            <a:ext cx="2015355" cy="118312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61" name="テキスト ボックス 60"/>
          <p:cNvSpPr txBox="1"/>
          <p:nvPr/>
        </p:nvSpPr>
        <p:spPr>
          <a:xfrm>
            <a:off x="909705" y="4124324"/>
            <a:ext cx="979603" cy="282430"/>
          </a:xfrm>
          <a:prstGeom prst="rect">
            <a:avLst/>
          </a:prstGeom>
          <a:noFill/>
        </p:spPr>
        <p:txBody>
          <a:bodyPr wrap="none" rtlCol="0">
            <a:noAutofit/>
          </a:bodyPr>
          <a:lstStyle/>
          <a:p>
            <a:r>
              <a:rPr kumimoji="1" lang="en-US" altLang="ja-JP" sz="1400" dirty="0">
                <a:latin typeface="メイリオ" panose="020B0604030504040204" pitchFamily="50" charset="-128"/>
                <a:ea typeface="メイリオ" panose="020B0604030504040204" pitchFamily="50" charset="-128"/>
                <a:cs typeface="Meiryo UI" panose="020B0604030504040204" pitchFamily="50" charset="-128"/>
              </a:rPr>
              <a:t>FM</a:t>
            </a:r>
            <a:r>
              <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rPr>
              <a:t>アンテナ</a:t>
            </a:r>
          </a:p>
        </p:txBody>
      </p:sp>
      <p:cxnSp>
        <p:nvCxnSpPr>
          <p:cNvPr id="63" name="直線コネクタ 62"/>
          <p:cNvCxnSpPr>
            <a:cxnSpLocks/>
            <a:stCxn id="7" idx="1"/>
            <a:endCxn id="61" idx="1"/>
          </p:cNvCxnSpPr>
          <p:nvPr/>
        </p:nvCxnSpPr>
        <p:spPr>
          <a:xfrm flipH="1">
            <a:off x="909705" y="2212182"/>
            <a:ext cx="612901" cy="205335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p:cNvSpPr txBox="1"/>
          <p:nvPr/>
        </p:nvSpPr>
        <p:spPr>
          <a:xfrm>
            <a:off x="8340661" y="5277193"/>
            <a:ext cx="3013139" cy="1000441"/>
          </a:xfrm>
          <a:prstGeom prst="rect">
            <a:avLst/>
          </a:prstGeom>
          <a:solidFill>
            <a:schemeClr val="accent1">
              <a:lumMod val="20000"/>
              <a:lumOff val="80000"/>
            </a:schemeClr>
          </a:solidFill>
          <a:ln>
            <a:solidFill>
              <a:schemeClr val="accent1"/>
            </a:solidFill>
          </a:ln>
        </p:spPr>
        <p:txBody>
          <a:bodyPr wrap="square" rtlCol="0">
            <a:noAutofit/>
          </a:bodyPr>
          <a:lstStyle/>
          <a:p>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電波をラジオ</a:t>
            </a:r>
            <a:r>
              <a:rPr lang="en-US" altLang="ja-JP" sz="1200" dirty="0">
                <a:latin typeface="メイリオ" panose="020B0604030504040204" pitchFamily="50" charset="-128"/>
                <a:ea typeface="メイリオ" panose="020B0604030504040204" pitchFamily="50" charset="-128"/>
                <a:cs typeface="Meiryo UI" panose="020B0604030504040204" pitchFamily="50" charset="-128"/>
              </a:rPr>
              <a:t>IC</a:t>
            </a: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で処理したあとに音声信号が出力されますが、そのままではパワーが弱くスピーカが鳴らないため、パワーアンプ</a:t>
            </a:r>
            <a:r>
              <a:rPr lang="en-US" altLang="ja-JP" sz="1200" dirty="0">
                <a:latin typeface="メイリオ" panose="020B0604030504040204" pitchFamily="50" charset="-128"/>
                <a:ea typeface="メイリオ" panose="020B0604030504040204" pitchFamily="50" charset="-128"/>
                <a:cs typeface="Meiryo UI" panose="020B0604030504040204" pitchFamily="50" charset="-128"/>
              </a:rPr>
              <a:t>IC(U1)</a:t>
            </a: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を使って電力を増幅し、スピーカを鳴らしています。</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7" name="テキスト ボックス 46"/>
          <p:cNvSpPr txBox="1"/>
          <p:nvPr/>
        </p:nvSpPr>
        <p:spPr>
          <a:xfrm>
            <a:off x="5897715" y="5277192"/>
            <a:ext cx="2185361" cy="1000441"/>
          </a:xfrm>
          <a:prstGeom prst="rect">
            <a:avLst/>
          </a:prstGeom>
          <a:solidFill>
            <a:schemeClr val="accent1">
              <a:lumMod val="20000"/>
              <a:lumOff val="80000"/>
            </a:schemeClr>
          </a:solidFill>
          <a:ln>
            <a:solidFill>
              <a:schemeClr val="accent1"/>
            </a:solidFill>
          </a:ln>
        </p:spPr>
        <p:txBody>
          <a:bodyPr wrap="square" rtlCol="0">
            <a:noAutofit/>
          </a:bodyPr>
          <a:lstStyle/>
          <a:p>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これらの複雑な処理は、</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ラジオモジュール上の</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ラジオ</a:t>
            </a:r>
            <a:r>
              <a:rPr lang="en-US" altLang="ja-JP" sz="1200" dirty="0">
                <a:latin typeface="メイリオ" panose="020B0604030504040204" pitchFamily="50" charset="-128"/>
                <a:ea typeface="メイリオ" panose="020B0604030504040204" pitchFamily="50" charset="-128"/>
                <a:cs typeface="Meiryo UI" panose="020B0604030504040204" pitchFamily="50" charset="-128"/>
              </a:rPr>
              <a:t>IC(U1)</a:t>
            </a:r>
            <a:r>
              <a:rPr lang="ja-JP" altLang="en-US" sz="1200" dirty="0">
                <a:latin typeface="メイリオ" panose="020B0604030504040204" pitchFamily="50" charset="-128"/>
                <a:ea typeface="メイリオ" panose="020B0604030504040204" pitchFamily="50" charset="-128"/>
                <a:cs typeface="Meiryo UI" panose="020B0604030504040204" pitchFamily="50" charset="-128"/>
              </a:rPr>
              <a:t>で行われます。</a:t>
            </a:r>
            <a:endParaRPr lang="en-US" altLang="ja-JP" sz="12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 name="タイトル 3">
            <a:extLst>
              <a:ext uri="{FF2B5EF4-FFF2-40B4-BE49-F238E27FC236}">
                <a16:creationId xmlns:a16="http://schemas.microsoft.com/office/drawing/2014/main" id="{1273AFCE-7C6F-4585-FB26-17F5234FCFBD}"/>
              </a:ext>
            </a:extLst>
          </p:cNvPr>
          <p:cNvSpPr>
            <a:spLocks noGrp="1"/>
          </p:cNvSpPr>
          <p:nvPr>
            <p:ph type="title"/>
          </p:nvPr>
        </p:nvSpPr>
        <p:spPr/>
        <p:txBody>
          <a:bodyPr/>
          <a:lstStyle/>
          <a:p>
            <a:r>
              <a:rPr lang="ja-JP" altLang="en-US" dirty="0"/>
              <a:t>解説　回路図</a:t>
            </a:r>
          </a:p>
        </p:txBody>
      </p:sp>
      <p:pic>
        <p:nvPicPr>
          <p:cNvPr id="5" name="図 4" descr="暗い背景に白い文字がある&#10;&#10;中程度の精度で自動的に生成された説明">
            <a:extLst>
              <a:ext uri="{FF2B5EF4-FFF2-40B4-BE49-F238E27FC236}">
                <a16:creationId xmlns:a16="http://schemas.microsoft.com/office/drawing/2014/main" id="{740F4604-0E76-3434-C92A-A97AD2737E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4414" y="1661519"/>
            <a:ext cx="9396681" cy="3034882"/>
          </a:xfrm>
          <a:prstGeom prst="rect">
            <a:avLst/>
          </a:prstGeom>
        </p:spPr>
      </p:pic>
      <p:sp>
        <p:nvSpPr>
          <p:cNvPr id="2" name="スライド番号プレースホルダー 1">
            <a:extLst>
              <a:ext uri="{FF2B5EF4-FFF2-40B4-BE49-F238E27FC236}">
                <a16:creationId xmlns:a16="http://schemas.microsoft.com/office/drawing/2014/main" id="{C0DA104D-0744-2F8A-B22A-4A3D4776B9A8}"/>
              </a:ext>
            </a:extLst>
          </p:cNvPr>
          <p:cNvSpPr>
            <a:spLocks noGrp="1"/>
          </p:cNvSpPr>
          <p:nvPr>
            <p:ph type="sldNum" sz="quarter" idx="12"/>
          </p:nvPr>
        </p:nvSpPr>
        <p:spPr/>
        <p:txBody>
          <a:bodyPr/>
          <a:lstStyle/>
          <a:p>
            <a:fld id="{8B4C719E-7852-4BEC-83AA-157AE4C29AF4}" type="slidenum">
              <a:rPr kumimoji="1" lang="ja-JP" altLang="en-US" smtClean="0"/>
              <a:t>36</a:t>
            </a:fld>
            <a:endParaRPr kumimoji="1" lang="ja-JP" altLang="en-US" dirty="0"/>
          </a:p>
        </p:txBody>
      </p:sp>
    </p:spTree>
    <p:extLst>
      <p:ext uri="{BB962C8B-B14F-4D97-AF65-F5344CB8AC3E}">
        <p14:creationId xmlns:p14="http://schemas.microsoft.com/office/powerpoint/2010/main" val="12228851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コンテンツ プレースホルダー 2"/>
          <p:cNvSpPr txBox="1">
            <a:spLocks/>
          </p:cNvSpPr>
          <p:nvPr/>
        </p:nvSpPr>
        <p:spPr>
          <a:xfrm>
            <a:off x="7549750" y="1803602"/>
            <a:ext cx="3804050" cy="128881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solidFill>
                  <a:schemeClr val="accent2">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電子機器には電波を利用するものが多数あり、身の回りには電波が多く飛び交っている状態です。</a:t>
            </a:r>
            <a:endParaRPr lang="en-US" altLang="ja-JP" sz="1400" dirty="0">
              <a:solidFill>
                <a:schemeClr val="accent2">
                  <a:lumMod val="50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marL="0" indent="0">
              <a:buNone/>
            </a:pPr>
            <a:r>
              <a:rPr lang="ja-JP" altLang="en-US" sz="1400" dirty="0">
                <a:solidFill>
                  <a:schemeClr val="accent2">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その電波について正しい知識を身につけることはとても大切になっていきます。</a:t>
            </a:r>
            <a:endParaRPr lang="en-US" altLang="ja-JP" sz="1400" dirty="0">
              <a:solidFill>
                <a:schemeClr val="accent2">
                  <a:lumMod val="50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7" name="コンテンツ プレースホルダー 2"/>
          <p:cNvSpPr txBox="1">
            <a:spLocks/>
          </p:cNvSpPr>
          <p:nvPr/>
        </p:nvSpPr>
        <p:spPr>
          <a:xfrm>
            <a:off x="770878" y="1607658"/>
            <a:ext cx="6215603" cy="128881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ja-JP" altLang="en-US" sz="1600" b="1" u="sng" dirty="0">
                <a:latin typeface="メイリオ" panose="020B0604030504040204" pitchFamily="50" charset="-128"/>
                <a:ea typeface="メイリオ" panose="020B0604030504040204" pitchFamily="50" charset="-128"/>
                <a:cs typeface="Meiryo UI" panose="020B0604030504040204" pitchFamily="50" charset="-128"/>
              </a:rPr>
              <a:t>電波</a:t>
            </a:r>
            <a:endParaRPr lang="en-US" altLang="ja-JP" sz="1600" b="1" u="sng" dirty="0">
              <a:latin typeface="メイリオ" panose="020B0604030504040204" pitchFamily="50" charset="-128"/>
              <a:ea typeface="メイリオ" panose="020B0604030504040204" pitchFamily="50" charset="-128"/>
              <a:cs typeface="Meiryo UI" panose="020B0604030504040204" pitchFamily="50" charset="-128"/>
            </a:endParaRPr>
          </a:p>
          <a:p>
            <a:pPr marL="0" indent="0">
              <a:spcBef>
                <a:spcPts val="0"/>
              </a:spcBef>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電波は、生活の中で多く使われており、利便性向上に欠かせないものになっている。</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indent="0">
              <a:spcBef>
                <a:spcPts val="0"/>
              </a:spcBef>
              <a:buNone/>
            </a:pP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indent="0">
              <a:spcBef>
                <a:spcPts val="0"/>
              </a:spcBef>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電波は電磁波の一種であり、電波の特徴に合わせて、いろいろな用途で使われている。</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9" name="コンテンツ プレースホルダー 2"/>
          <p:cNvSpPr txBox="1">
            <a:spLocks/>
          </p:cNvSpPr>
          <p:nvPr/>
        </p:nvSpPr>
        <p:spPr>
          <a:xfrm>
            <a:off x="770878" y="4098156"/>
            <a:ext cx="6215602" cy="109491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ja-JP" altLang="en-US" sz="1600" b="1" u="sng" dirty="0">
                <a:latin typeface="メイリオ" panose="020B0604030504040204" pitchFamily="50" charset="-128"/>
                <a:ea typeface="メイリオ" panose="020B0604030504040204" pitchFamily="50" charset="-128"/>
                <a:cs typeface="Meiryo UI" panose="020B0604030504040204" pitchFamily="50" charset="-128"/>
              </a:rPr>
              <a:t>スピーカ</a:t>
            </a:r>
            <a:endParaRPr lang="en-US" altLang="ja-JP" sz="1600" b="1" u="sng" dirty="0">
              <a:latin typeface="メイリオ" panose="020B0604030504040204" pitchFamily="50" charset="-128"/>
              <a:ea typeface="メイリオ" panose="020B0604030504040204" pitchFamily="50" charset="-128"/>
              <a:cs typeface="Meiryo UI" panose="020B0604030504040204" pitchFamily="50" charset="-128"/>
            </a:endParaRPr>
          </a:p>
          <a:p>
            <a:pPr marL="0" indent="0">
              <a:spcBef>
                <a:spcPts val="0"/>
              </a:spcBef>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電気エネルギーが音のエネルギーに変換される。</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indent="0">
              <a:spcBef>
                <a:spcPts val="0"/>
              </a:spcBef>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スピーカは、コイルと磁石とコーンでできており、コイルに電流を流すと電磁石になることを利用して、磁石の引き寄せあう、反発する力でコーンを振動させて、空気を振動させて音を作っている。</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5" name="コンテンツ プレースホルダー 2"/>
          <p:cNvSpPr txBox="1">
            <a:spLocks/>
          </p:cNvSpPr>
          <p:nvPr/>
        </p:nvSpPr>
        <p:spPr>
          <a:xfrm>
            <a:off x="770878" y="3074506"/>
            <a:ext cx="6215603" cy="90101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altLang="ja-JP" sz="1600" b="1" u="sng" dirty="0">
                <a:latin typeface="メイリオ" panose="020B0604030504040204" pitchFamily="50" charset="-128"/>
                <a:ea typeface="メイリオ" panose="020B0604030504040204" pitchFamily="50" charset="-128"/>
                <a:cs typeface="Meiryo UI" panose="020B0604030504040204" pitchFamily="50" charset="-128"/>
              </a:rPr>
              <a:t>AM</a:t>
            </a:r>
            <a:r>
              <a:rPr lang="ja-JP" altLang="en-US" sz="1600" b="1" u="sng" dirty="0">
                <a:latin typeface="メイリオ" panose="020B0604030504040204" pitchFamily="50" charset="-128"/>
                <a:ea typeface="メイリオ" panose="020B0604030504040204" pitchFamily="50" charset="-128"/>
                <a:cs typeface="Meiryo UI" panose="020B0604030504040204" pitchFamily="50" charset="-128"/>
              </a:rPr>
              <a:t>放送、</a:t>
            </a:r>
            <a:r>
              <a:rPr lang="en-US" altLang="ja-JP" sz="1600" b="1" u="sng" dirty="0">
                <a:latin typeface="メイリオ" panose="020B0604030504040204" pitchFamily="50" charset="-128"/>
                <a:ea typeface="メイリオ" panose="020B0604030504040204" pitchFamily="50" charset="-128"/>
                <a:cs typeface="Meiryo UI" panose="020B0604030504040204" pitchFamily="50" charset="-128"/>
              </a:rPr>
              <a:t>FM</a:t>
            </a:r>
            <a:r>
              <a:rPr lang="ja-JP" altLang="en-US" sz="1600" b="1" u="sng" dirty="0">
                <a:latin typeface="メイリオ" panose="020B0604030504040204" pitchFamily="50" charset="-128"/>
                <a:ea typeface="メイリオ" panose="020B0604030504040204" pitchFamily="50" charset="-128"/>
                <a:cs typeface="Meiryo UI" panose="020B0604030504040204" pitchFamily="50" charset="-128"/>
              </a:rPr>
              <a:t>放送</a:t>
            </a:r>
            <a:endParaRPr lang="en-US" altLang="ja-JP" sz="1600" b="1" u="sng" dirty="0">
              <a:latin typeface="メイリオ" panose="020B0604030504040204" pitchFamily="50" charset="-128"/>
              <a:ea typeface="メイリオ" panose="020B0604030504040204" pitchFamily="50" charset="-128"/>
              <a:cs typeface="Meiryo UI" panose="020B0604030504040204" pitchFamily="50" charset="-128"/>
            </a:endParaRPr>
          </a:p>
          <a:p>
            <a:pPr marL="0" indent="0">
              <a:spcBef>
                <a:spcPts val="0"/>
              </a:spcBef>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ラジオ放送には、</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AM</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放送と</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FM</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放送があり、電波と情報を組み合わせる方法が違う。</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indent="0">
              <a:spcBef>
                <a:spcPts val="0"/>
              </a:spcBef>
              <a:buNone/>
            </a:pP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AM</a:t>
            </a:r>
            <a:r>
              <a:rPr lang="ja-JP" altLang="en-US" sz="1400" dirty="0" err="1">
                <a:latin typeface="メイリオ" panose="020B0604030504040204" pitchFamily="50" charset="-128"/>
                <a:ea typeface="メイリオ" panose="020B0604030504040204" pitchFamily="50" charset="-128"/>
                <a:cs typeface="Meiryo UI" panose="020B0604030504040204" pitchFamily="50" charset="-128"/>
              </a:rPr>
              <a:t>、</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FM</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それぞれの電波の特徴を生かした使い方がされている。</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 name="タイトル 2">
            <a:extLst>
              <a:ext uri="{FF2B5EF4-FFF2-40B4-BE49-F238E27FC236}">
                <a16:creationId xmlns:a16="http://schemas.microsoft.com/office/drawing/2014/main" id="{B640E788-A9F4-F39E-2E14-DBAF94DDD233}"/>
              </a:ext>
            </a:extLst>
          </p:cNvPr>
          <p:cNvSpPr>
            <a:spLocks noGrp="1"/>
          </p:cNvSpPr>
          <p:nvPr>
            <p:ph type="title"/>
          </p:nvPr>
        </p:nvSpPr>
        <p:spPr/>
        <p:txBody>
          <a:bodyPr/>
          <a:lstStyle/>
          <a:p>
            <a:r>
              <a:rPr lang="ja-JP" altLang="en-US" dirty="0"/>
              <a:t>まとめ</a:t>
            </a:r>
          </a:p>
        </p:txBody>
      </p:sp>
      <p:pic>
        <p:nvPicPr>
          <p:cNvPr id="8" name="図 7" descr="回路, 持つ, 立つ, ブルー が含まれている画像&#10;&#10;自動的に生成された説明">
            <a:extLst>
              <a:ext uri="{FF2B5EF4-FFF2-40B4-BE49-F238E27FC236}">
                <a16:creationId xmlns:a16="http://schemas.microsoft.com/office/drawing/2014/main" id="{338F87D7-5716-13DE-5ED5-8F33F2645D7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85724" y="3216652"/>
            <a:ext cx="3132101" cy="2857921"/>
          </a:xfrm>
          <a:prstGeom prst="rect">
            <a:avLst/>
          </a:prstGeom>
        </p:spPr>
      </p:pic>
      <p:sp>
        <p:nvSpPr>
          <p:cNvPr id="2" name="スライド番号プレースホルダー 1">
            <a:extLst>
              <a:ext uri="{FF2B5EF4-FFF2-40B4-BE49-F238E27FC236}">
                <a16:creationId xmlns:a16="http://schemas.microsoft.com/office/drawing/2014/main" id="{55FB7DC8-5BCB-C940-43B7-A49281EAC95F}"/>
              </a:ext>
            </a:extLst>
          </p:cNvPr>
          <p:cNvSpPr>
            <a:spLocks noGrp="1"/>
          </p:cNvSpPr>
          <p:nvPr>
            <p:ph type="sldNum" sz="quarter" idx="12"/>
          </p:nvPr>
        </p:nvSpPr>
        <p:spPr/>
        <p:txBody>
          <a:bodyPr/>
          <a:lstStyle/>
          <a:p>
            <a:fld id="{8B4C719E-7852-4BEC-83AA-157AE4C29AF4}" type="slidenum">
              <a:rPr kumimoji="1" lang="ja-JP" altLang="en-US" smtClean="0"/>
              <a:t>37</a:t>
            </a:fld>
            <a:endParaRPr kumimoji="1" lang="ja-JP" altLang="en-US" dirty="0"/>
          </a:p>
        </p:txBody>
      </p:sp>
    </p:spTree>
    <p:extLst>
      <p:ext uri="{BB962C8B-B14F-4D97-AF65-F5344CB8AC3E}">
        <p14:creationId xmlns:p14="http://schemas.microsoft.com/office/powerpoint/2010/main" val="29390371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p:cNvGraphicFramePr>
            <a:graphicFrameLocks noGrp="1"/>
          </p:cNvGraphicFramePr>
          <p:nvPr>
            <p:extLst>
              <p:ext uri="{D42A27DB-BD31-4B8C-83A1-F6EECF244321}">
                <p14:modId xmlns:p14="http://schemas.microsoft.com/office/powerpoint/2010/main" val="704823254"/>
              </p:ext>
            </p:extLst>
          </p:nvPr>
        </p:nvGraphicFramePr>
        <p:xfrm>
          <a:off x="1282816" y="1493240"/>
          <a:ext cx="9752201" cy="4450360"/>
        </p:xfrm>
        <a:graphic>
          <a:graphicData uri="http://schemas.openxmlformats.org/drawingml/2006/table">
            <a:tbl>
              <a:tblPr firstRow="1" bandRow="1">
                <a:tableStyleId>{1E171933-4619-4E11-9A3F-F7608DF75F80}</a:tableStyleId>
              </a:tblPr>
              <a:tblGrid>
                <a:gridCol w="1097514">
                  <a:extLst>
                    <a:ext uri="{9D8B030D-6E8A-4147-A177-3AD203B41FA5}">
                      <a16:colId xmlns:a16="http://schemas.microsoft.com/office/drawing/2014/main" val="20000"/>
                    </a:ext>
                  </a:extLst>
                </a:gridCol>
                <a:gridCol w="1097514">
                  <a:extLst>
                    <a:ext uri="{9D8B030D-6E8A-4147-A177-3AD203B41FA5}">
                      <a16:colId xmlns:a16="http://schemas.microsoft.com/office/drawing/2014/main" val="20001"/>
                    </a:ext>
                  </a:extLst>
                </a:gridCol>
                <a:gridCol w="2728108">
                  <a:extLst>
                    <a:ext uri="{9D8B030D-6E8A-4147-A177-3AD203B41FA5}">
                      <a16:colId xmlns:a16="http://schemas.microsoft.com/office/drawing/2014/main" val="20002"/>
                    </a:ext>
                  </a:extLst>
                </a:gridCol>
                <a:gridCol w="4829065">
                  <a:extLst>
                    <a:ext uri="{9D8B030D-6E8A-4147-A177-3AD203B41FA5}">
                      <a16:colId xmlns:a16="http://schemas.microsoft.com/office/drawing/2014/main" val="20003"/>
                    </a:ext>
                  </a:extLst>
                </a:gridCol>
              </a:tblGrid>
              <a:tr h="397640">
                <a:tc>
                  <a:txBody>
                    <a:bodyPr/>
                    <a:lstStyle/>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R w="12700" cap="flat" cmpd="sng" algn="ctr">
                      <a:solidFill>
                        <a:schemeClr val="accent4"/>
                      </a:solidFill>
                      <a:prstDash val="solid"/>
                      <a:round/>
                      <a:headEnd type="none" w="med" len="med"/>
                      <a:tailEnd type="none" w="med" len="med"/>
                    </a:lnR>
                  </a:tcPr>
                </a:tc>
                <a:tc>
                  <a:txBody>
                    <a:bodyPr/>
                    <a:lstStyle/>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accent4"/>
                      </a:solidFill>
                      <a:prstDash val="solid"/>
                      <a:round/>
                      <a:headEnd type="none" w="med" len="med"/>
                      <a:tailEnd type="none" w="med" len="med"/>
                    </a:lnL>
                  </a:tcPr>
                </a:tc>
                <a:tc>
                  <a:txBody>
                    <a:bodyPr/>
                    <a:lstStyle/>
                    <a:p>
                      <a:pPr algn="ctr"/>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項目</a:t>
                      </a:r>
                    </a:p>
                  </a:txBody>
                  <a:tcPr anchor="ctr">
                    <a:lnR w="12700" cap="flat" cmpd="sng" algn="ctr">
                      <a:solidFill>
                        <a:schemeClr val="accent4"/>
                      </a:solidFill>
                      <a:prstDash val="solid"/>
                      <a:round/>
                      <a:headEnd type="none" w="med" len="med"/>
                      <a:tailEnd type="none" w="med" len="med"/>
                    </a:lnR>
                  </a:tcPr>
                </a:tc>
                <a:tc>
                  <a:txBody>
                    <a:bodyPr/>
                    <a:lstStyle/>
                    <a:p>
                      <a:pPr algn="ctr"/>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内容</a:t>
                      </a:r>
                    </a:p>
                  </a:txBody>
                  <a:tcPr anchor="ctr">
                    <a:lnL w="12700" cap="flat" cmpd="sng" algn="ctr">
                      <a:solidFill>
                        <a:schemeClr val="accent4"/>
                      </a:solidFill>
                      <a:prstDash val="solid"/>
                      <a:round/>
                      <a:headEnd type="none" w="med" len="med"/>
                      <a:tailEnd type="none" w="med" len="med"/>
                    </a:lnL>
                  </a:tcPr>
                </a:tc>
                <a:extLst>
                  <a:ext uri="{0D108BD9-81ED-4DB2-BD59-A6C34878D82A}">
                    <a16:rowId xmlns:a16="http://schemas.microsoft.com/office/drawing/2014/main" val="10000"/>
                  </a:ext>
                </a:extLst>
              </a:tr>
              <a:tr h="620199">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時限目</a:t>
                      </a:r>
                    </a:p>
                  </a:txBody>
                  <a:tcPr anchor="ctr">
                    <a:lnR w="12700" cap="flat" cmpd="sng" algn="ctr">
                      <a:solidFill>
                        <a:schemeClr val="accent4"/>
                      </a:solidFill>
                      <a:prstDash val="solid"/>
                      <a:round/>
                      <a:headEnd type="none" w="med" len="med"/>
                      <a:tailEnd type="none" w="med" len="med"/>
                    </a:lnR>
                    <a:solidFill>
                      <a:srgbClr val="FFE8CB"/>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20</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分</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rgbClr val="FFE8CB"/>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電波を知ろう</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rgbClr val="FFE8CB"/>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身の回りの電波</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solidFill>
                      <a:srgbClr val="FFE8CB"/>
                    </a:solidFill>
                  </a:tcPr>
                </a:tc>
                <a:extLst>
                  <a:ext uri="{0D108BD9-81ED-4DB2-BD59-A6C34878D82A}">
                    <a16:rowId xmlns:a16="http://schemas.microsoft.com/office/drawing/2014/main" val="10001"/>
                  </a:ext>
                </a:extLst>
              </a:tr>
              <a:tr h="667020">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20</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分</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rgbClr val="FFE8CB"/>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FM</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と</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AM</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について知ろう</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rgbClr val="FFE8CB"/>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FM</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と</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AM</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について、ワイド</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FM</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について</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solidFill>
                      <a:srgbClr val="FFE8CB"/>
                    </a:solidFill>
                  </a:tcPr>
                </a:tc>
                <a:extLst>
                  <a:ext uri="{0D108BD9-81ED-4DB2-BD59-A6C34878D82A}">
                    <a16:rowId xmlns:a16="http://schemas.microsoft.com/office/drawing/2014/main" val="10002"/>
                  </a:ext>
                </a:extLst>
              </a:tr>
              <a:tr h="6863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時限目</a:t>
                      </a:r>
                    </a:p>
                  </a:txBody>
                  <a:tcPr anchor="ctr">
                    <a:lnR w="12700" cap="flat" cmpd="sng" algn="ctr">
                      <a:solidFill>
                        <a:schemeClr val="accent4"/>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400" dirty="0">
                          <a:latin typeface="Meiryo UI" panose="020B0604030504040204" pitchFamily="50" charset="-128"/>
                          <a:ea typeface="Meiryo UI" panose="020B0604030504040204" pitchFamily="50" charset="-128"/>
                          <a:cs typeface="Meiryo UI" panose="020B0604030504040204" pitchFamily="50" charset="-128"/>
                        </a:rPr>
                        <a:t>40</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分</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組み立て</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はんだづけの方法</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はんだづけ</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solidFill>
                      <a:srgbClr val="FFF4E7"/>
                    </a:solidFill>
                  </a:tcPr>
                </a:tc>
                <a:extLst>
                  <a:ext uri="{0D108BD9-81ED-4DB2-BD59-A6C34878D82A}">
                    <a16:rowId xmlns:a16="http://schemas.microsoft.com/office/drawing/2014/main" val="10003"/>
                  </a:ext>
                </a:extLst>
              </a:tr>
              <a:tr h="6863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時限目</a:t>
                      </a:r>
                    </a:p>
                  </a:txBody>
                  <a:tcPr anchor="ctr">
                    <a:lnR w="12700" cap="flat" cmpd="sng" algn="ctr">
                      <a:solidFill>
                        <a:schemeClr val="accent4"/>
                      </a:solidFill>
                      <a:prstDash val="solid"/>
                      <a:round/>
                      <a:headEnd type="none" w="med" len="med"/>
                      <a:tailEnd type="none" w="med" len="med"/>
                    </a:lnR>
                    <a:solidFill>
                      <a:srgbClr val="FFE8CB"/>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40</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分</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rgbClr val="FFE8CB"/>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組み立て</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rgbClr val="FFE8CB"/>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はんだづけ～組み立て完了</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solidFill>
                      <a:srgbClr val="FFE8CB"/>
                    </a:solidFill>
                  </a:tcPr>
                </a:tc>
                <a:extLst>
                  <a:ext uri="{0D108BD9-81ED-4DB2-BD59-A6C34878D82A}">
                    <a16:rowId xmlns:a16="http://schemas.microsoft.com/office/drawing/2014/main" val="10004"/>
                  </a:ext>
                </a:extLst>
              </a:tr>
              <a:tr h="649708">
                <a:tc rowSpan="2">
                  <a:txBody>
                    <a:bodyPr/>
                    <a:lstStyle/>
                    <a:p>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時限目</a:t>
                      </a:r>
                    </a:p>
                  </a:txBody>
                  <a:tcPr anchor="ctr">
                    <a:lnR w="12700" cap="flat" cmpd="sng" algn="ctr">
                      <a:solidFill>
                        <a:schemeClr val="accent4"/>
                      </a:solidFill>
                      <a:prstDash val="solid"/>
                      <a:round/>
                      <a:headEnd type="none" w="med" len="med"/>
                      <a:tailEnd type="none" w="med" len="med"/>
                    </a:lnR>
                    <a:solidFill>
                      <a:srgbClr val="FFF4E7"/>
                    </a:solidFill>
                  </a:tcPr>
                </a:tc>
                <a:tc>
                  <a:txBody>
                    <a:bodyPr/>
                    <a:lstStyle/>
                    <a:p>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10</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分</a:t>
                      </a: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動作チェック</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トラブルシューティング</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動作チェックとトラブルシューティング</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solidFill>
                      <a:srgbClr val="FFF4E7"/>
                    </a:solidFill>
                  </a:tcPr>
                </a:tc>
                <a:extLst>
                  <a:ext uri="{0D108BD9-81ED-4DB2-BD59-A6C34878D82A}">
                    <a16:rowId xmlns:a16="http://schemas.microsoft.com/office/drawing/2014/main" val="10005"/>
                  </a:ext>
                </a:extLst>
              </a:tr>
              <a:tr h="743171">
                <a:tc vMerge="1">
                  <a:txBody>
                    <a:bodyPr/>
                    <a:lstStyle/>
                    <a:p>
                      <a:endParaRPr kumimoji="1" lang="en-US" altLang="ja-JP" baseline="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20</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分</a:t>
                      </a:r>
                      <a:endParaRPr kumimoji="1" lang="en-US" altLang="ja-JP" sz="1400" baseline="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回路や動作の解説</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回路解説</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使用部品の解説</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solidFill>
                      <a:srgbClr val="FFF4E7"/>
                    </a:solidFill>
                  </a:tcPr>
                </a:tc>
                <a:extLst>
                  <a:ext uri="{0D108BD9-81ED-4DB2-BD59-A6C34878D82A}">
                    <a16:rowId xmlns:a16="http://schemas.microsoft.com/office/drawing/2014/main" val="10006"/>
                  </a:ext>
                </a:extLst>
              </a:tr>
            </a:tbl>
          </a:graphicData>
        </a:graphic>
      </p:graphicFrame>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rgbClr val="FFC000"/>
            </a:solidFill>
            <a:ln>
              <a:solidFill>
                <a:srgbClr val="FFC000"/>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solidFill>
              <a:srgbClr val="FFC000"/>
            </a:solidFill>
            <a:ln>
              <a:solidFill>
                <a:srgbClr val="FFC000"/>
              </a:solidFill>
            </a:ln>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9"/>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2" name="片側の 2 つの角を丸めた四角形 11"/>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片側の 2 つの角を丸めた四角形 14"/>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テキスト ボックス 1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19" name="図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20" name="タイトル 19">
            <a:extLst>
              <a:ext uri="{FF2B5EF4-FFF2-40B4-BE49-F238E27FC236}">
                <a16:creationId xmlns:a16="http://schemas.microsoft.com/office/drawing/2014/main" id="{3BA396BE-1874-FC0F-C606-90EE722D79C5}"/>
              </a:ext>
            </a:extLst>
          </p:cNvPr>
          <p:cNvSpPr>
            <a:spLocks noGrp="1"/>
          </p:cNvSpPr>
          <p:nvPr>
            <p:ph type="title"/>
          </p:nvPr>
        </p:nvSpPr>
        <p:spPr/>
        <p:txBody>
          <a:bodyPr/>
          <a:lstStyle/>
          <a:p>
            <a:r>
              <a:rPr kumimoji="1" lang="ja-JP" altLang="en-US" dirty="0"/>
              <a:t>タイムテーブル例</a:t>
            </a:r>
          </a:p>
        </p:txBody>
      </p:sp>
      <p:sp>
        <p:nvSpPr>
          <p:cNvPr id="2" name="スライド番号プレースホルダー 1">
            <a:extLst>
              <a:ext uri="{FF2B5EF4-FFF2-40B4-BE49-F238E27FC236}">
                <a16:creationId xmlns:a16="http://schemas.microsoft.com/office/drawing/2014/main" id="{22377B56-AB59-6DD3-FFE1-CA41BC29855C}"/>
              </a:ext>
            </a:extLst>
          </p:cNvPr>
          <p:cNvSpPr>
            <a:spLocks noGrp="1"/>
          </p:cNvSpPr>
          <p:nvPr>
            <p:ph type="sldNum" sz="quarter" idx="12"/>
          </p:nvPr>
        </p:nvSpPr>
        <p:spPr/>
        <p:txBody>
          <a:bodyPr/>
          <a:lstStyle/>
          <a:p>
            <a:fld id="{8B4C719E-7852-4BEC-83AA-157AE4C29AF4}" type="slidenum">
              <a:rPr kumimoji="1" lang="ja-JP" altLang="en-US" smtClean="0"/>
              <a:t>4</a:t>
            </a:fld>
            <a:endParaRPr kumimoji="1" lang="ja-JP" altLang="en-US" dirty="0"/>
          </a:p>
        </p:txBody>
      </p:sp>
    </p:spTree>
    <p:extLst>
      <p:ext uri="{BB962C8B-B14F-4D97-AF65-F5344CB8AC3E}">
        <p14:creationId xmlns:p14="http://schemas.microsoft.com/office/powerpoint/2010/main" val="340419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グループ化 38"/>
          <p:cNvGrpSpPr/>
          <p:nvPr/>
        </p:nvGrpSpPr>
        <p:grpSpPr>
          <a:xfrm>
            <a:off x="-8757" y="365125"/>
            <a:ext cx="477794" cy="5189823"/>
            <a:chOff x="-8757" y="365125"/>
            <a:chExt cx="477794" cy="5189823"/>
          </a:xfrm>
        </p:grpSpPr>
        <p:sp>
          <p:nvSpPr>
            <p:cNvPr id="40" name="片側の 2 つの角を丸めた四角形 3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6" y="1470223"/>
              <a:ext cx="708455" cy="384721"/>
            </a:xfrm>
            <a:prstGeom prst="rect">
              <a:avLst/>
            </a:prstGeom>
            <a:solidFill>
              <a:schemeClr val="bg1">
                <a:lumMod val="85000"/>
              </a:schemeClr>
            </a:solidFill>
            <a:ln>
              <a:solidFill>
                <a:schemeClr val="bg1">
                  <a:lumMod val="85000"/>
                </a:schemeClr>
              </a:solidFill>
            </a:ln>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片側の 2 つの角を丸めた四角形 41"/>
            <p:cNvSpPr/>
            <p:nvPr/>
          </p:nvSpPr>
          <p:spPr>
            <a:xfrm rot="5400000">
              <a:off x="-202347" y="558715"/>
              <a:ext cx="864973" cy="477794"/>
            </a:xfrm>
            <a:prstGeom prst="round2SameRect">
              <a:avLst/>
            </a:prstGeom>
            <a:solidFill>
              <a:srgbClr val="FFC000"/>
            </a:solidFill>
            <a:ln>
              <a:solidFill>
                <a:schemeClr val="accent4"/>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6403" y="605250"/>
              <a:ext cx="708455" cy="384721"/>
            </a:xfrm>
            <a:prstGeom prst="rect">
              <a:avLst/>
            </a:prstGeom>
            <a:solidFill>
              <a:srgbClr val="FFC000"/>
            </a:solidFill>
            <a:ln>
              <a:solidFill>
                <a:schemeClr val="accent4"/>
              </a:solidFill>
            </a:ln>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46" name="片側の 2 つの角を丸めた四角形 45"/>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組み立て</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片側の 2 つの角を丸めた四角形 47"/>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a:latin typeface="Meiryo UI" panose="020B0604030504040204" pitchFamily="50" charset="-128"/>
                  <a:ea typeface="Meiryo UI" panose="020B0604030504040204" pitchFamily="50" charset="-128"/>
                  <a:cs typeface="Meiryo UI" panose="020B0604030504040204" pitchFamily="50" charset="-128"/>
                </a:rPr>
                <a:t>動作チェック</a:t>
              </a:r>
              <a:endParaRPr kumimoji="1" lang="ja-JP" altLang="en-US" sz="800" dirty="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22" name="図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23" name="コンテンツ プレースホルダー 2"/>
          <p:cNvSpPr txBox="1">
            <a:spLocks/>
          </p:cNvSpPr>
          <p:nvPr/>
        </p:nvSpPr>
        <p:spPr>
          <a:xfrm>
            <a:off x="838200" y="1416665"/>
            <a:ext cx="4903022" cy="437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a:latin typeface="メイリオ" panose="020B0604030504040204" pitchFamily="50" charset="-128"/>
                <a:ea typeface="メイリオ" panose="020B0604030504040204" pitchFamily="50" charset="-128"/>
                <a:cs typeface="Meiryo UI" panose="020B0604030504040204" pitchFamily="50" charset="-128"/>
              </a:rPr>
              <a:t>①身の回りにある電波を探してみよう</a:t>
            </a:r>
            <a:endParaRPr lang="en-US" altLang="ja-JP" sz="2000" b="1" dirty="0">
              <a:latin typeface="メイリオ" panose="020B0604030504040204" pitchFamily="50" charset="-128"/>
              <a:ea typeface="メイリオ" panose="020B0604030504040204" pitchFamily="50" charset="-128"/>
              <a:cs typeface="Meiryo UI" panose="020B0604030504040204" pitchFamily="50" charset="-128"/>
            </a:endParaRPr>
          </a:p>
        </p:txBody>
      </p:sp>
      <p:graphicFrame>
        <p:nvGraphicFramePr>
          <p:cNvPr id="25" name="表 24"/>
          <p:cNvGraphicFramePr>
            <a:graphicFrameLocks noGrp="1"/>
          </p:cNvGraphicFramePr>
          <p:nvPr>
            <p:extLst>
              <p:ext uri="{D42A27DB-BD31-4B8C-83A1-F6EECF244321}">
                <p14:modId xmlns:p14="http://schemas.microsoft.com/office/powerpoint/2010/main" val="1140047108"/>
              </p:ext>
            </p:extLst>
          </p:nvPr>
        </p:nvGraphicFramePr>
        <p:xfrm>
          <a:off x="2019298" y="1768934"/>
          <a:ext cx="8601809" cy="914400"/>
        </p:xfrm>
        <a:graphic>
          <a:graphicData uri="http://schemas.openxmlformats.org/drawingml/2006/table">
            <a:tbl>
              <a:tblPr firstRow="1" bandRow="1">
                <a:tableStyleId>{2D5ABB26-0587-4C30-8999-92F81FD0307C}</a:tableStyleId>
              </a:tblPr>
              <a:tblGrid>
                <a:gridCol w="2428748">
                  <a:extLst>
                    <a:ext uri="{9D8B030D-6E8A-4147-A177-3AD203B41FA5}">
                      <a16:colId xmlns:a16="http://schemas.microsoft.com/office/drawing/2014/main" val="20000"/>
                    </a:ext>
                  </a:extLst>
                </a:gridCol>
                <a:gridCol w="2063286">
                  <a:extLst>
                    <a:ext uri="{9D8B030D-6E8A-4147-A177-3AD203B41FA5}">
                      <a16:colId xmlns:a16="http://schemas.microsoft.com/office/drawing/2014/main" val="20001"/>
                    </a:ext>
                  </a:extLst>
                </a:gridCol>
                <a:gridCol w="2090057">
                  <a:extLst>
                    <a:ext uri="{9D8B030D-6E8A-4147-A177-3AD203B41FA5}">
                      <a16:colId xmlns:a16="http://schemas.microsoft.com/office/drawing/2014/main" val="20002"/>
                    </a:ext>
                  </a:extLst>
                </a:gridCol>
                <a:gridCol w="2019718">
                  <a:extLst>
                    <a:ext uri="{9D8B030D-6E8A-4147-A177-3AD203B41FA5}">
                      <a16:colId xmlns:a16="http://schemas.microsoft.com/office/drawing/2014/main" val="20003"/>
                    </a:ext>
                  </a:extLst>
                </a:gridCol>
              </a:tblGrid>
              <a:tr h="8519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cs typeface="Meiryo UI" panose="020B0604030504040204" pitchFamily="50" charset="-128"/>
                        </a:rPr>
                        <a:t>考えられる答え</a:t>
                      </a:r>
                      <a:endParaRPr kumimoji="1" lang="ja-JP" altLang="en-US" sz="1800" b="1" dirty="0">
                        <a:latin typeface="メイリオ" panose="020B0604030504040204" pitchFamily="50" charset="-128"/>
                        <a:ea typeface="メイリオ" panose="020B0604030504040204" pitchFamily="50" charset="-128"/>
                        <a:cs typeface="Meiryo UI" panose="020B0604030504040204" pitchFamily="50" charset="-128"/>
                      </a:endParaRPr>
                    </a:p>
                  </a:txBody>
                  <a:tcPr anchor="ctr">
                    <a:noFill/>
                  </a:tcPr>
                </a:tc>
                <a:tc>
                  <a:txBody>
                    <a:bodyPr/>
                    <a:lstStyle/>
                    <a:p>
                      <a:r>
                        <a:rPr kumimoji="1" lang="ja-JP" altLang="en-US" sz="1800">
                          <a:latin typeface="メイリオ" panose="020B0604030504040204" pitchFamily="50" charset="-128"/>
                          <a:ea typeface="メイリオ" panose="020B0604030504040204" pitchFamily="50" charset="-128"/>
                          <a:cs typeface="Meiryo UI" panose="020B0604030504040204" pitchFamily="50" charset="-128"/>
                        </a:rPr>
                        <a:t>テレビ</a:t>
                      </a:r>
                      <a:endParaRPr kumimoji="1" lang="en-US" altLang="ja-JP" sz="1800">
                        <a:latin typeface="メイリオ" panose="020B0604030504040204" pitchFamily="50" charset="-128"/>
                        <a:ea typeface="メイリオ" panose="020B0604030504040204" pitchFamily="50" charset="-128"/>
                        <a:cs typeface="Meiryo UI" panose="020B0604030504040204" pitchFamily="50" charset="-128"/>
                      </a:endParaRPr>
                    </a:p>
                    <a:p>
                      <a:r>
                        <a:rPr kumimoji="1" lang="ja-JP" altLang="en-US" sz="1800">
                          <a:latin typeface="メイリオ" panose="020B0604030504040204" pitchFamily="50" charset="-128"/>
                          <a:ea typeface="メイリオ" panose="020B0604030504040204" pitchFamily="50" charset="-128"/>
                          <a:cs typeface="Meiryo UI" panose="020B0604030504040204" pitchFamily="50" charset="-128"/>
                        </a:rPr>
                        <a:t>ラジオ</a:t>
                      </a:r>
                      <a:endParaRPr kumimoji="1" lang="en-US" altLang="ja-JP" sz="1800">
                        <a:latin typeface="メイリオ" panose="020B0604030504040204" pitchFamily="50" charset="-128"/>
                        <a:ea typeface="メイリオ" panose="020B0604030504040204" pitchFamily="50" charset="-128"/>
                        <a:cs typeface="Meiryo UI" panose="020B0604030504040204" pitchFamily="50" charset="-128"/>
                      </a:endParaRPr>
                    </a:p>
                    <a:p>
                      <a:r>
                        <a:rPr kumimoji="1" lang="ja-JP" altLang="en-US" sz="1800">
                          <a:latin typeface="メイリオ" panose="020B0604030504040204" pitchFamily="50" charset="-128"/>
                          <a:ea typeface="メイリオ" panose="020B0604030504040204" pitchFamily="50" charset="-128"/>
                          <a:cs typeface="Meiryo UI" panose="020B0604030504040204" pitchFamily="50" charset="-128"/>
                        </a:rPr>
                        <a:t>スマートホン</a:t>
                      </a:r>
                      <a:endParaRPr kumimoji="1" lang="en-US" altLang="ja-JP" sz="1800" dirty="0">
                        <a:latin typeface="メイリオ" panose="020B0604030504040204" pitchFamily="50" charset="-128"/>
                        <a:ea typeface="メイリオ" panose="020B0604030504040204" pitchFamily="50" charset="-128"/>
                        <a:cs typeface="Meiryo UI" panose="020B0604030504040204" pitchFamily="50" charset="-128"/>
                      </a:endParaRPr>
                    </a:p>
                  </a:txBody>
                  <a:tcPr>
                    <a:solidFill>
                      <a:schemeClr val="accent4">
                        <a:lumMod val="20000"/>
                        <a:lumOff val="80000"/>
                      </a:schemeClr>
                    </a:solidFill>
                  </a:tcPr>
                </a:tc>
                <a:tc>
                  <a:txBody>
                    <a:bodyPr/>
                    <a:lstStyle/>
                    <a:p>
                      <a:r>
                        <a:rPr kumimoji="1" lang="en-US" altLang="ja-JP" sz="1800" dirty="0">
                          <a:latin typeface="メイリオ" panose="020B0604030504040204" pitchFamily="50" charset="-128"/>
                          <a:ea typeface="メイリオ" panose="020B0604030504040204" pitchFamily="50" charset="-128"/>
                          <a:cs typeface="Meiryo UI" panose="020B0604030504040204" pitchFamily="50" charset="-128"/>
                        </a:rPr>
                        <a:t>IC</a:t>
                      </a:r>
                      <a:r>
                        <a:rPr kumimoji="1" lang="ja-JP" altLang="en-US" sz="1800" dirty="0">
                          <a:latin typeface="メイリオ" panose="020B0604030504040204" pitchFamily="50" charset="-128"/>
                          <a:ea typeface="メイリオ" panose="020B0604030504040204" pitchFamily="50" charset="-128"/>
                          <a:cs typeface="Meiryo UI" panose="020B0604030504040204" pitchFamily="50" charset="-128"/>
                        </a:rPr>
                        <a:t>カード</a:t>
                      </a:r>
                      <a:endParaRPr kumimoji="1" lang="en-US" altLang="ja-JP" sz="1800" dirty="0">
                        <a:latin typeface="メイリオ" panose="020B0604030504040204" pitchFamily="50" charset="-128"/>
                        <a:ea typeface="メイリオ" panose="020B0604030504040204" pitchFamily="50" charset="-128"/>
                        <a:cs typeface="Meiryo UI" panose="020B0604030504040204" pitchFamily="50" charset="-128"/>
                      </a:endParaRPr>
                    </a:p>
                    <a:p>
                      <a:r>
                        <a:rPr kumimoji="1" lang="en-US" altLang="ja-JP" sz="1800" b="0" dirty="0" err="1">
                          <a:latin typeface="メイリオ" panose="020B0604030504040204" pitchFamily="50" charset="-128"/>
                          <a:ea typeface="メイリオ" panose="020B0604030504040204" pitchFamily="50" charset="-128"/>
                          <a:cs typeface="Meiryo UI" panose="020B0604030504040204" pitchFamily="50" charset="-128"/>
                        </a:rPr>
                        <a:t>WiFi</a:t>
                      </a:r>
                      <a:endParaRPr kumimoji="1" lang="en-US" altLang="ja-JP" sz="1800" b="0" dirty="0">
                        <a:latin typeface="メイリオ" panose="020B0604030504040204" pitchFamily="50" charset="-128"/>
                        <a:ea typeface="メイリオ" panose="020B0604030504040204" pitchFamily="50" charset="-128"/>
                        <a:cs typeface="Meiryo UI" panose="020B0604030504040204" pitchFamily="50" charset="-128"/>
                      </a:endParaRPr>
                    </a:p>
                    <a:p>
                      <a:r>
                        <a:rPr kumimoji="1" lang="ja-JP" altLang="en-US" sz="1800" b="0" dirty="0">
                          <a:latin typeface="メイリオ" panose="020B0604030504040204" pitchFamily="50" charset="-128"/>
                          <a:ea typeface="メイリオ" panose="020B0604030504040204" pitchFamily="50" charset="-128"/>
                          <a:cs typeface="Meiryo UI" panose="020B0604030504040204" pitchFamily="50" charset="-128"/>
                        </a:rPr>
                        <a:t>トランシーバー</a:t>
                      </a:r>
                      <a:endParaRPr kumimoji="1" lang="en-US" altLang="ja-JP" sz="1800" b="0" dirty="0">
                        <a:latin typeface="メイリオ" panose="020B0604030504040204" pitchFamily="50" charset="-128"/>
                        <a:ea typeface="メイリオ" panose="020B0604030504040204" pitchFamily="50" charset="-128"/>
                        <a:cs typeface="Meiryo UI" panose="020B0604030504040204" pitchFamily="50" charset="-128"/>
                      </a:endParaRPr>
                    </a:p>
                  </a:txBody>
                  <a:tcP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a:latin typeface="メイリオ" panose="020B0604030504040204" pitchFamily="50" charset="-128"/>
                          <a:ea typeface="メイリオ" panose="020B0604030504040204" pitchFamily="50" charset="-128"/>
                          <a:cs typeface="Meiryo UI" panose="020B0604030504040204" pitchFamily="50" charset="-128"/>
                        </a:rPr>
                        <a:t>電子レンジ</a:t>
                      </a:r>
                      <a:endParaRPr kumimoji="1" lang="en-US" altLang="ja-JP" sz="1800" b="0" dirty="0">
                        <a:latin typeface="メイリオ" panose="020B0604030504040204" pitchFamily="50" charset="-128"/>
                        <a:ea typeface="メイリオ"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800" b="0" dirty="0">
                          <a:latin typeface="メイリオ" panose="020B0604030504040204" pitchFamily="50" charset="-128"/>
                          <a:ea typeface="メイリオ" panose="020B0604030504040204" pitchFamily="50" charset="-128"/>
                          <a:cs typeface="Meiryo UI" panose="020B0604030504040204" pitchFamily="50" charset="-128"/>
                        </a:rPr>
                        <a:t>GPS</a:t>
                      </a: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a:latin typeface="メイリオ" panose="020B0604030504040204" pitchFamily="50" charset="-128"/>
                          <a:ea typeface="メイリオ" panose="020B0604030504040204" pitchFamily="50" charset="-128"/>
                          <a:cs typeface="Meiryo UI" panose="020B0604030504040204" pitchFamily="50" charset="-128"/>
                        </a:rPr>
                        <a:t>電波時計</a:t>
                      </a:r>
                    </a:p>
                  </a:txBody>
                  <a:tcPr>
                    <a:solidFill>
                      <a:schemeClr val="accent4">
                        <a:lumMod val="20000"/>
                        <a:lumOff val="80000"/>
                      </a:schemeClr>
                    </a:solidFill>
                  </a:tcPr>
                </a:tc>
                <a:extLst>
                  <a:ext uri="{0D108BD9-81ED-4DB2-BD59-A6C34878D82A}">
                    <a16:rowId xmlns:a16="http://schemas.microsoft.com/office/drawing/2014/main" val="10000"/>
                  </a:ext>
                </a:extLst>
              </a:tr>
            </a:tbl>
          </a:graphicData>
        </a:graphic>
      </p:graphicFrame>
      <p:sp>
        <p:nvSpPr>
          <p:cNvPr id="27" name="コンテンツ プレースホルダー 2"/>
          <p:cNvSpPr txBox="1">
            <a:spLocks/>
          </p:cNvSpPr>
          <p:nvPr/>
        </p:nvSpPr>
        <p:spPr>
          <a:xfrm>
            <a:off x="1236207" y="2864040"/>
            <a:ext cx="7385137" cy="3438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800" dirty="0">
                <a:latin typeface="メイリオ" panose="020B0604030504040204" pitchFamily="50" charset="-128"/>
                <a:ea typeface="メイリオ" panose="020B0604030504040204" pitchFamily="50" charset="-128"/>
                <a:cs typeface="Meiryo UI" panose="020B0604030504040204" pitchFamily="50" charset="-128"/>
              </a:rPr>
              <a:t>電波を含む電磁波は、生活の中で多く使われており、利便性向上に欠かせないものになっていることを知る</a:t>
            </a:r>
            <a:endParaRPr lang="en-US" altLang="ja-JP" sz="18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1" name="コンテンツ プレースホルダー 2"/>
          <p:cNvSpPr txBox="1">
            <a:spLocks/>
          </p:cNvSpPr>
          <p:nvPr/>
        </p:nvSpPr>
        <p:spPr>
          <a:xfrm>
            <a:off x="838200" y="3673258"/>
            <a:ext cx="7818837" cy="3626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None/>
              <a:defRPr/>
            </a:pPr>
            <a:r>
              <a:rPr lang="ja-JP" altLang="en-US" sz="2000" b="1" dirty="0">
                <a:latin typeface="メイリオ" panose="020B0604030504040204" pitchFamily="50" charset="-128"/>
                <a:ea typeface="メイリオ" panose="020B0604030504040204" pitchFamily="50" charset="-128"/>
                <a:cs typeface="Meiryo UI" panose="020B0604030504040204" pitchFamily="50" charset="-128"/>
              </a:rPr>
              <a:t>②電波の種類を知る</a:t>
            </a:r>
          </a:p>
        </p:txBody>
      </p:sp>
      <p:sp>
        <p:nvSpPr>
          <p:cNvPr id="33" name="コンテンツ プレースホルダー 2"/>
          <p:cNvSpPr txBox="1">
            <a:spLocks/>
          </p:cNvSpPr>
          <p:nvPr/>
        </p:nvSpPr>
        <p:spPr>
          <a:xfrm>
            <a:off x="1236207" y="4184852"/>
            <a:ext cx="8148953" cy="36455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1800" dirty="0">
                <a:latin typeface="メイリオ" panose="020B0604030504040204" pitchFamily="50" charset="-128"/>
                <a:ea typeface="メイリオ" panose="020B0604030504040204" pitchFamily="50" charset="-128"/>
                <a:cs typeface="Meiryo UI" panose="020B0604030504040204" pitchFamily="50" charset="-128"/>
              </a:rPr>
              <a:t>電波が電磁波の一種であることを知り、電磁波の基本的な特徴などを知る</a:t>
            </a:r>
          </a:p>
        </p:txBody>
      </p:sp>
      <p:sp>
        <p:nvSpPr>
          <p:cNvPr id="3" name="タイトル 2">
            <a:extLst>
              <a:ext uri="{FF2B5EF4-FFF2-40B4-BE49-F238E27FC236}">
                <a16:creationId xmlns:a16="http://schemas.microsoft.com/office/drawing/2014/main" id="{53BC2822-6B23-6217-0EB7-C27585DBE4F2}"/>
              </a:ext>
            </a:extLst>
          </p:cNvPr>
          <p:cNvSpPr>
            <a:spLocks noGrp="1"/>
          </p:cNvSpPr>
          <p:nvPr>
            <p:ph type="title"/>
          </p:nvPr>
        </p:nvSpPr>
        <p:spPr/>
        <p:txBody>
          <a:bodyPr/>
          <a:lstStyle/>
          <a:p>
            <a:r>
              <a:rPr lang="ja-JP" altLang="en-US" dirty="0"/>
              <a:t>学習内容１</a:t>
            </a:r>
          </a:p>
        </p:txBody>
      </p:sp>
      <p:sp>
        <p:nvSpPr>
          <p:cNvPr id="2" name="スライド番号プレースホルダー 1">
            <a:extLst>
              <a:ext uri="{FF2B5EF4-FFF2-40B4-BE49-F238E27FC236}">
                <a16:creationId xmlns:a16="http://schemas.microsoft.com/office/drawing/2014/main" id="{13991070-65BF-89C4-4945-857D2B3F86B3}"/>
              </a:ext>
            </a:extLst>
          </p:cNvPr>
          <p:cNvSpPr>
            <a:spLocks noGrp="1"/>
          </p:cNvSpPr>
          <p:nvPr>
            <p:ph type="sldNum" sz="quarter" idx="12"/>
          </p:nvPr>
        </p:nvSpPr>
        <p:spPr/>
        <p:txBody>
          <a:bodyPr/>
          <a:lstStyle/>
          <a:p>
            <a:fld id="{8B4C719E-7852-4BEC-83AA-157AE4C29AF4}" type="slidenum">
              <a:rPr kumimoji="1" lang="ja-JP" altLang="en-US" smtClean="0"/>
              <a:t>5</a:t>
            </a:fld>
            <a:endParaRPr kumimoji="1" lang="ja-JP" altLang="en-US" dirty="0"/>
          </a:p>
        </p:txBody>
      </p:sp>
    </p:spTree>
    <p:extLst>
      <p:ext uri="{BB962C8B-B14F-4D97-AF65-F5344CB8AC3E}">
        <p14:creationId xmlns:p14="http://schemas.microsoft.com/office/powerpoint/2010/main" val="37777013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図 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79851" y="4205958"/>
            <a:ext cx="818195" cy="1543262"/>
          </a:xfrm>
          <a:prstGeom prst="rect">
            <a:avLst/>
          </a:prstGeom>
        </p:spPr>
      </p:pic>
      <p:sp>
        <p:nvSpPr>
          <p:cNvPr id="10" name="コンテンツ プレースホルダー 2"/>
          <p:cNvSpPr txBox="1">
            <a:spLocks/>
          </p:cNvSpPr>
          <p:nvPr/>
        </p:nvSpPr>
        <p:spPr>
          <a:xfrm>
            <a:off x="723191" y="4675741"/>
            <a:ext cx="1153369"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ラジオ放送</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星 5 12"/>
          <p:cNvSpPr/>
          <p:nvPr/>
        </p:nvSpPr>
        <p:spPr>
          <a:xfrm>
            <a:off x="8598137" y="1524374"/>
            <a:ext cx="126302" cy="109828"/>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下矢印 4"/>
          <p:cNvSpPr/>
          <p:nvPr/>
        </p:nvSpPr>
        <p:spPr>
          <a:xfrm rot="10800000">
            <a:off x="2302931" y="2096726"/>
            <a:ext cx="6140322" cy="3796072"/>
          </a:xfrm>
          <a:prstGeom prst="downArrow">
            <a:avLst>
              <a:gd name="adj1" fmla="val 80927"/>
              <a:gd name="adj2" fmla="val 50000"/>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767" y="3603854"/>
            <a:ext cx="476394" cy="1071887"/>
          </a:xfrm>
          <a:prstGeom prst="rect">
            <a:avLst/>
          </a:prstGeom>
        </p:spPr>
      </p:pic>
      <p:pic>
        <p:nvPicPr>
          <p:cNvPr id="7" name="図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303359">
            <a:off x="9395069" y="1764620"/>
            <a:ext cx="1541172" cy="593766"/>
          </a:xfrm>
          <a:prstGeom prst="rect">
            <a:avLst/>
          </a:prstGeom>
        </p:spPr>
      </p:pic>
      <p:pic>
        <p:nvPicPr>
          <p:cNvPr id="20" name="図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33515" y="1809270"/>
            <a:ext cx="577394" cy="1646187"/>
          </a:xfrm>
          <a:prstGeom prst="rect">
            <a:avLst/>
          </a:prstGeom>
        </p:spPr>
      </p:pic>
      <p:pic>
        <p:nvPicPr>
          <p:cNvPr id="22" name="図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88849" y="3421274"/>
            <a:ext cx="885985" cy="683050"/>
          </a:xfrm>
          <a:prstGeom prst="rect">
            <a:avLst/>
          </a:prstGeom>
        </p:spPr>
      </p:pic>
      <p:pic>
        <p:nvPicPr>
          <p:cNvPr id="23" name="図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81664" y="4715918"/>
            <a:ext cx="306952" cy="523214"/>
          </a:xfrm>
          <a:prstGeom prst="rect">
            <a:avLst/>
          </a:prstGeom>
        </p:spPr>
      </p:pic>
      <p:pic>
        <p:nvPicPr>
          <p:cNvPr id="24" name="図 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22445" y="3168966"/>
            <a:ext cx="742950" cy="838200"/>
          </a:xfrm>
          <a:prstGeom prst="rect">
            <a:avLst/>
          </a:prstGeom>
        </p:spPr>
      </p:pic>
      <p:pic>
        <p:nvPicPr>
          <p:cNvPr id="25" name="図 2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952412" y="2864952"/>
            <a:ext cx="1291449" cy="616968"/>
          </a:xfrm>
          <a:prstGeom prst="rect">
            <a:avLst/>
          </a:prstGeom>
        </p:spPr>
      </p:pic>
      <p:pic>
        <p:nvPicPr>
          <p:cNvPr id="28" name="図 2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63079" y="4765385"/>
            <a:ext cx="232335" cy="396026"/>
          </a:xfrm>
          <a:prstGeom prst="rect">
            <a:avLst/>
          </a:prstGeom>
        </p:spPr>
      </p:pic>
      <p:pic>
        <p:nvPicPr>
          <p:cNvPr id="29" name="図 2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36599" y="4524259"/>
            <a:ext cx="571500" cy="1019175"/>
          </a:xfrm>
          <a:prstGeom prst="rect">
            <a:avLst/>
          </a:prstGeom>
        </p:spPr>
      </p:pic>
      <p:sp>
        <p:nvSpPr>
          <p:cNvPr id="31" name="星 5 30"/>
          <p:cNvSpPr/>
          <p:nvPr/>
        </p:nvSpPr>
        <p:spPr>
          <a:xfrm>
            <a:off x="8987717" y="1506105"/>
            <a:ext cx="126302" cy="109828"/>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星 5 31"/>
          <p:cNvSpPr/>
          <p:nvPr/>
        </p:nvSpPr>
        <p:spPr>
          <a:xfrm>
            <a:off x="8882186" y="1778200"/>
            <a:ext cx="126302" cy="109828"/>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星 5 32"/>
          <p:cNvSpPr/>
          <p:nvPr/>
        </p:nvSpPr>
        <p:spPr>
          <a:xfrm>
            <a:off x="10620305" y="1472477"/>
            <a:ext cx="126302" cy="109828"/>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台形 35"/>
          <p:cNvSpPr/>
          <p:nvPr/>
        </p:nvSpPr>
        <p:spPr>
          <a:xfrm rot="19702087">
            <a:off x="3987185" y="2725240"/>
            <a:ext cx="226529" cy="148523"/>
          </a:xfrm>
          <a:prstGeom prst="trapezoi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パイ 36"/>
          <p:cNvSpPr/>
          <p:nvPr/>
        </p:nvSpPr>
        <p:spPr>
          <a:xfrm rot="1794817">
            <a:off x="3864309" y="2613741"/>
            <a:ext cx="126764" cy="130919"/>
          </a:xfrm>
          <a:prstGeom prst="pie">
            <a:avLst>
              <a:gd name="adj1" fmla="val 5302274"/>
              <a:gd name="adj2" fmla="val 16200000"/>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pic>
        <p:nvPicPr>
          <p:cNvPr id="38" name="図 37"/>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rot="18556326">
            <a:off x="9791221" y="2210344"/>
            <a:ext cx="227795" cy="356581"/>
          </a:xfrm>
          <a:prstGeom prst="rect">
            <a:avLst/>
          </a:prstGeom>
        </p:spPr>
      </p:pic>
      <p:pic>
        <p:nvPicPr>
          <p:cNvPr id="41" name="図 40"/>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rot="10800000">
            <a:off x="2344175" y="1946582"/>
            <a:ext cx="227795" cy="356581"/>
          </a:xfrm>
          <a:prstGeom prst="rect">
            <a:avLst/>
          </a:prstGeom>
        </p:spPr>
      </p:pic>
      <p:pic>
        <p:nvPicPr>
          <p:cNvPr id="42" name="図 41"/>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1842175" y="1942803"/>
            <a:ext cx="227795" cy="356581"/>
          </a:xfrm>
          <a:prstGeom prst="rect">
            <a:avLst/>
          </a:prstGeom>
        </p:spPr>
      </p:pic>
      <p:pic>
        <p:nvPicPr>
          <p:cNvPr id="43" name="図 42"/>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rot="9720617">
            <a:off x="4381716" y="4531616"/>
            <a:ext cx="227795" cy="356581"/>
          </a:xfrm>
          <a:prstGeom prst="rect">
            <a:avLst/>
          </a:prstGeom>
        </p:spPr>
      </p:pic>
      <p:pic>
        <p:nvPicPr>
          <p:cNvPr id="44" name="図 43"/>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rot="1833232">
            <a:off x="8871404" y="4596992"/>
            <a:ext cx="227795" cy="356581"/>
          </a:xfrm>
          <a:prstGeom prst="rect">
            <a:avLst/>
          </a:prstGeom>
        </p:spPr>
      </p:pic>
      <p:pic>
        <p:nvPicPr>
          <p:cNvPr id="45" name="図 44"/>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rot="1406003">
            <a:off x="10398195" y="4776964"/>
            <a:ext cx="227795" cy="356581"/>
          </a:xfrm>
          <a:prstGeom prst="rect">
            <a:avLst/>
          </a:prstGeom>
        </p:spPr>
      </p:pic>
      <p:pic>
        <p:nvPicPr>
          <p:cNvPr id="46" name="図 4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981383" y="4435187"/>
            <a:ext cx="979429" cy="603789"/>
          </a:xfrm>
          <a:prstGeom prst="rect">
            <a:avLst/>
          </a:prstGeom>
        </p:spPr>
      </p:pic>
      <p:sp>
        <p:nvSpPr>
          <p:cNvPr id="47" name="直方体 46"/>
          <p:cNvSpPr/>
          <p:nvPr/>
        </p:nvSpPr>
        <p:spPr>
          <a:xfrm>
            <a:off x="10620305" y="4977589"/>
            <a:ext cx="851023" cy="633414"/>
          </a:xfrm>
          <a:prstGeom prst="cube">
            <a:avLst>
              <a:gd name="adj" fmla="val 12522"/>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直方体 29"/>
          <p:cNvSpPr/>
          <p:nvPr/>
        </p:nvSpPr>
        <p:spPr>
          <a:xfrm>
            <a:off x="10403879" y="5204298"/>
            <a:ext cx="851023" cy="633414"/>
          </a:xfrm>
          <a:prstGeom prst="cube">
            <a:avLst>
              <a:gd name="adj" fmla="val 12522"/>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角丸四角形 47"/>
          <p:cNvSpPr/>
          <p:nvPr/>
        </p:nvSpPr>
        <p:spPr>
          <a:xfrm rot="2310321">
            <a:off x="10172742" y="4814837"/>
            <a:ext cx="109543" cy="222981"/>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0" name="図 49"/>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rot="10800000">
            <a:off x="1403869" y="3481920"/>
            <a:ext cx="227795" cy="356581"/>
          </a:xfrm>
          <a:prstGeom prst="rect">
            <a:avLst/>
          </a:prstGeom>
        </p:spPr>
      </p:pic>
      <p:pic>
        <p:nvPicPr>
          <p:cNvPr id="51" name="図 50"/>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901869" y="3478141"/>
            <a:ext cx="227795" cy="356581"/>
          </a:xfrm>
          <a:prstGeom prst="rect">
            <a:avLst/>
          </a:prstGeom>
        </p:spPr>
      </p:pic>
      <p:sp>
        <p:nvSpPr>
          <p:cNvPr id="35" name="弦 34"/>
          <p:cNvSpPr/>
          <p:nvPr/>
        </p:nvSpPr>
        <p:spPr>
          <a:xfrm rot="15170722">
            <a:off x="3758159" y="2484907"/>
            <a:ext cx="349915" cy="387190"/>
          </a:xfrm>
          <a:prstGeom prst="chord">
            <a:avLst>
              <a:gd name="adj1" fmla="val 2700000"/>
              <a:gd name="adj2" fmla="val 1366922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星 5 51"/>
          <p:cNvSpPr/>
          <p:nvPr/>
        </p:nvSpPr>
        <p:spPr>
          <a:xfrm>
            <a:off x="10919514" y="1689259"/>
            <a:ext cx="126302" cy="109828"/>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6" name="グループ化 55"/>
          <p:cNvGrpSpPr/>
          <p:nvPr/>
        </p:nvGrpSpPr>
        <p:grpSpPr>
          <a:xfrm>
            <a:off x="3361363" y="3602160"/>
            <a:ext cx="473450" cy="704925"/>
            <a:chOff x="3147497" y="3532641"/>
            <a:chExt cx="473450" cy="704925"/>
          </a:xfrm>
        </p:grpSpPr>
        <p:pic>
          <p:nvPicPr>
            <p:cNvPr id="53" name="図 52"/>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3147497" y="3883404"/>
              <a:ext cx="473450" cy="354162"/>
            </a:xfrm>
            <a:prstGeom prst="rect">
              <a:avLst/>
            </a:prstGeom>
          </p:spPr>
        </p:pic>
        <p:cxnSp>
          <p:nvCxnSpPr>
            <p:cNvPr id="55" name="直線コネクタ 54"/>
            <p:cNvCxnSpPr/>
            <p:nvPr/>
          </p:nvCxnSpPr>
          <p:spPr>
            <a:xfrm flipV="1">
              <a:off x="3563333" y="3532641"/>
              <a:ext cx="0" cy="411921"/>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grpSp>
      <p:pic>
        <p:nvPicPr>
          <p:cNvPr id="58" name="図 5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763444" y="4731212"/>
            <a:ext cx="685503" cy="511011"/>
          </a:xfrm>
          <a:prstGeom prst="rect">
            <a:avLst/>
          </a:prstGeom>
        </p:spPr>
      </p:pic>
      <p:pic>
        <p:nvPicPr>
          <p:cNvPr id="59" name="図 58"/>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rot="5208390">
            <a:off x="7009351" y="4393653"/>
            <a:ext cx="227795" cy="356581"/>
          </a:xfrm>
          <a:prstGeom prst="rect">
            <a:avLst/>
          </a:prstGeom>
        </p:spPr>
      </p:pic>
      <p:grpSp>
        <p:nvGrpSpPr>
          <p:cNvPr id="63" name="グループ化 62"/>
          <p:cNvGrpSpPr/>
          <p:nvPr/>
        </p:nvGrpSpPr>
        <p:grpSpPr>
          <a:xfrm>
            <a:off x="5085753" y="2611599"/>
            <a:ext cx="596971" cy="403201"/>
            <a:chOff x="4791789" y="3189154"/>
            <a:chExt cx="596971" cy="403201"/>
          </a:xfrm>
        </p:grpSpPr>
        <p:sp>
          <p:nvSpPr>
            <p:cNvPr id="60" name="円/楕円 59"/>
            <p:cNvSpPr/>
            <p:nvPr/>
          </p:nvSpPr>
          <p:spPr>
            <a:xfrm>
              <a:off x="4800335" y="3189154"/>
              <a:ext cx="561173" cy="403201"/>
            </a:xfrm>
            <a:prstGeom prst="ellipse">
              <a:avLst/>
            </a:prstGeom>
            <a:noFill/>
            <a:ln w="22225"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テキスト ボックス 61"/>
            <p:cNvSpPr txBox="1"/>
            <p:nvPr/>
          </p:nvSpPr>
          <p:spPr>
            <a:xfrm>
              <a:off x="4791789" y="3274492"/>
              <a:ext cx="596971" cy="213523"/>
            </a:xfrm>
            <a:prstGeom prst="rect">
              <a:avLst/>
            </a:prstGeom>
          </p:spPr>
          <p:txBody>
            <a:bodyPr wrap="none" rtlCol="0">
              <a:noAutofit/>
            </a:bodyPr>
            <a:lstStyle/>
            <a:p>
              <a:pPr marL="0" indent="0">
                <a:buFont typeface="Arial" panose="020B0604020202020204" pitchFamily="34" charset="0"/>
                <a:buNone/>
              </a:pPr>
              <a:r>
                <a:rPr kumimoji="1" lang="en-US" altLang="ja-JP" sz="1000" dirty="0">
                  <a:latin typeface="Antique Olive Compact" panose="020B0904030504030204" pitchFamily="34" charset="0"/>
                  <a:ea typeface="Meiryo UI" panose="020B0604030504040204" pitchFamily="50" charset="-128"/>
                  <a:cs typeface="Meiryo UI" panose="020B0604030504040204" pitchFamily="50" charset="-128"/>
                </a:rPr>
                <a:t>12:34</a:t>
              </a:r>
              <a:endParaRPr kumimoji="1" lang="ja-JP" altLang="en-US" sz="1000" dirty="0">
                <a:latin typeface="Antique Olive Compact" panose="020B0904030504030204" pitchFamily="34" charset="0"/>
                <a:ea typeface="Meiryo UI" panose="020B0604030504040204" pitchFamily="50" charset="-128"/>
                <a:cs typeface="Meiryo UI" panose="020B0604030504040204" pitchFamily="50" charset="-128"/>
              </a:endParaRPr>
            </a:p>
          </p:txBody>
        </p:sp>
      </p:grpSp>
      <p:sp>
        <p:nvSpPr>
          <p:cNvPr id="65" name="コンテンツ プレースホルダー 2"/>
          <p:cNvSpPr txBox="1">
            <a:spLocks/>
          </p:cNvSpPr>
          <p:nvPr/>
        </p:nvSpPr>
        <p:spPr>
          <a:xfrm>
            <a:off x="1157066" y="1853327"/>
            <a:ext cx="817834" cy="535531"/>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テレビ放送</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コンテンツ プレースホルダー 2"/>
          <p:cNvSpPr txBox="1">
            <a:spLocks/>
          </p:cNvSpPr>
          <p:nvPr/>
        </p:nvSpPr>
        <p:spPr>
          <a:xfrm>
            <a:off x="4916726" y="3034860"/>
            <a:ext cx="111672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電波時計</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コンテンツ プレースホルダー 2"/>
          <p:cNvSpPr txBox="1">
            <a:spLocks/>
          </p:cNvSpPr>
          <p:nvPr/>
        </p:nvSpPr>
        <p:spPr>
          <a:xfrm>
            <a:off x="3365578" y="5546403"/>
            <a:ext cx="121405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スマートホン</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8" name="コンテンツ プレースホルダー 2"/>
          <p:cNvSpPr txBox="1">
            <a:spLocks/>
          </p:cNvSpPr>
          <p:nvPr/>
        </p:nvSpPr>
        <p:spPr>
          <a:xfrm>
            <a:off x="8429260" y="5186440"/>
            <a:ext cx="121405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スマートホン</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コンテンツ プレースホルダー 2"/>
          <p:cNvSpPr txBox="1">
            <a:spLocks/>
          </p:cNvSpPr>
          <p:nvPr/>
        </p:nvSpPr>
        <p:spPr>
          <a:xfrm>
            <a:off x="10258599" y="4315862"/>
            <a:ext cx="121405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a:latin typeface="Meiryo UI" panose="020B0604030504040204" pitchFamily="50" charset="-128"/>
                <a:ea typeface="Meiryo UI" panose="020B0604030504040204" pitchFamily="50" charset="-128"/>
                <a:cs typeface="Meiryo UI" panose="020B0604030504040204" pitchFamily="50" charset="-128"/>
              </a:rPr>
              <a:t>IC</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カード</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コンテンツ プレースホルダー 2"/>
          <p:cNvSpPr txBox="1">
            <a:spLocks/>
          </p:cNvSpPr>
          <p:nvPr/>
        </p:nvSpPr>
        <p:spPr>
          <a:xfrm>
            <a:off x="9905118" y="2623158"/>
            <a:ext cx="121405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a:latin typeface="Meiryo UI" panose="020B0604030504040204" pitchFamily="50" charset="-128"/>
                <a:ea typeface="Meiryo UI" panose="020B0604030504040204" pitchFamily="50" charset="-128"/>
                <a:cs typeface="Meiryo UI" panose="020B0604030504040204" pitchFamily="50" charset="-128"/>
              </a:rPr>
              <a:t>GPS</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衛星</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コンテンツ プレースホルダー 2"/>
          <p:cNvSpPr txBox="1">
            <a:spLocks/>
          </p:cNvSpPr>
          <p:nvPr/>
        </p:nvSpPr>
        <p:spPr>
          <a:xfrm>
            <a:off x="8248681" y="2460679"/>
            <a:ext cx="121405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カーナビ</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コンテンツ プレースホルダー 2"/>
          <p:cNvSpPr txBox="1">
            <a:spLocks/>
          </p:cNvSpPr>
          <p:nvPr/>
        </p:nvSpPr>
        <p:spPr>
          <a:xfrm>
            <a:off x="6727851" y="5294296"/>
            <a:ext cx="121405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パソコン</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コンテンツ プレースホルダー 2"/>
          <p:cNvSpPr txBox="1">
            <a:spLocks/>
          </p:cNvSpPr>
          <p:nvPr/>
        </p:nvSpPr>
        <p:spPr>
          <a:xfrm>
            <a:off x="5242506" y="3579553"/>
            <a:ext cx="121405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テレビ</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コンテンツ プレースホルダー 2"/>
          <p:cNvSpPr txBox="1">
            <a:spLocks/>
          </p:cNvSpPr>
          <p:nvPr/>
        </p:nvSpPr>
        <p:spPr>
          <a:xfrm>
            <a:off x="4908387" y="5085257"/>
            <a:ext cx="121405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電子レンジ</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コンテンツ プレースホルダー 2"/>
          <p:cNvSpPr txBox="1">
            <a:spLocks/>
          </p:cNvSpPr>
          <p:nvPr/>
        </p:nvSpPr>
        <p:spPr>
          <a:xfrm>
            <a:off x="6650143" y="3577030"/>
            <a:ext cx="121405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ルーター</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6" name="コンテンツ プレースホルダー 2"/>
          <p:cNvSpPr txBox="1">
            <a:spLocks/>
          </p:cNvSpPr>
          <p:nvPr/>
        </p:nvSpPr>
        <p:spPr>
          <a:xfrm>
            <a:off x="2881126" y="3705761"/>
            <a:ext cx="817834" cy="3139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ラジオ</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コンテンツ プレースホルダー 2"/>
          <p:cNvSpPr txBox="1">
            <a:spLocks/>
          </p:cNvSpPr>
          <p:nvPr/>
        </p:nvSpPr>
        <p:spPr>
          <a:xfrm>
            <a:off x="3438426" y="2103517"/>
            <a:ext cx="111672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アンテナ</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8" name="コンテンツ プレースホルダー 2"/>
          <p:cNvSpPr txBox="1">
            <a:spLocks/>
          </p:cNvSpPr>
          <p:nvPr/>
        </p:nvSpPr>
        <p:spPr>
          <a:xfrm>
            <a:off x="838200" y="1416665"/>
            <a:ext cx="6477000" cy="437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①身の回りにある電波を探してみよう。</a:t>
            </a:r>
            <a:endParaRPr lang="en-US" altLang="ja-JP" sz="2000" b="1"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 name="直線コネクタ 7"/>
          <p:cNvCxnSpPr/>
          <p:nvPr/>
        </p:nvCxnSpPr>
        <p:spPr>
          <a:xfrm>
            <a:off x="7941909" y="3498019"/>
            <a:ext cx="2076734" cy="0"/>
          </a:xfrm>
          <a:prstGeom prst="line">
            <a:avLst/>
          </a:prstGeom>
          <a:ln w="38100" cmpd="thickThi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 name="タイトル 3">
            <a:extLst>
              <a:ext uri="{FF2B5EF4-FFF2-40B4-BE49-F238E27FC236}">
                <a16:creationId xmlns:a16="http://schemas.microsoft.com/office/drawing/2014/main" id="{85C6168E-BBB4-7DF1-72BF-B1227DD65804}"/>
              </a:ext>
            </a:extLst>
          </p:cNvPr>
          <p:cNvSpPr>
            <a:spLocks noGrp="1"/>
          </p:cNvSpPr>
          <p:nvPr>
            <p:ph type="title"/>
          </p:nvPr>
        </p:nvSpPr>
        <p:spPr/>
        <p:txBody>
          <a:bodyPr/>
          <a:lstStyle/>
          <a:p>
            <a:r>
              <a:rPr lang="ja-JP" altLang="en-US" dirty="0"/>
              <a:t>調べてみよう</a:t>
            </a:r>
          </a:p>
        </p:txBody>
      </p:sp>
      <p:sp>
        <p:nvSpPr>
          <p:cNvPr id="2" name="スライド番号プレースホルダー 1">
            <a:extLst>
              <a:ext uri="{FF2B5EF4-FFF2-40B4-BE49-F238E27FC236}">
                <a16:creationId xmlns:a16="http://schemas.microsoft.com/office/drawing/2014/main" id="{69BC6563-0116-3D07-2E3D-0DF618652C7D}"/>
              </a:ext>
            </a:extLst>
          </p:cNvPr>
          <p:cNvSpPr>
            <a:spLocks noGrp="1"/>
          </p:cNvSpPr>
          <p:nvPr>
            <p:ph type="sldNum" sz="quarter" idx="12"/>
          </p:nvPr>
        </p:nvSpPr>
        <p:spPr/>
        <p:txBody>
          <a:bodyPr/>
          <a:lstStyle/>
          <a:p>
            <a:fld id="{8B4C719E-7852-4BEC-83AA-157AE4C29AF4}" type="slidenum">
              <a:rPr kumimoji="1" lang="ja-JP" altLang="en-US" smtClean="0"/>
              <a:t>6</a:t>
            </a:fld>
            <a:endParaRPr kumimoji="1" lang="ja-JP" altLang="en-US" dirty="0"/>
          </a:p>
        </p:txBody>
      </p:sp>
    </p:spTree>
    <p:extLst>
      <p:ext uri="{BB962C8B-B14F-4D97-AF65-F5344CB8AC3E}">
        <p14:creationId xmlns:p14="http://schemas.microsoft.com/office/powerpoint/2010/main" val="16335247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表 22"/>
          <p:cNvGraphicFramePr>
            <a:graphicFrameLocks noGrp="1"/>
          </p:cNvGraphicFramePr>
          <p:nvPr>
            <p:extLst>
              <p:ext uri="{D42A27DB-BD31-4B8C-83A1-F6EECF244321}">
                <p14:modId xmlns:p14="http://schemas.microsoft.com/office/powerpoint/2010/main" val="3546063180"/>
              </p:ext>
            </p:extLst>
          </p:nvPr>
        </p:nvGraphicFramePr>
        <p:xfrm>
          <a:off x="1462213" y="2024324"/>
          <a:ext cx="9267573" cy="3426703"/>
        </p:xfrm>
        <a:graphic>
          <a:graphicData uri="http://schemas.openxmlformats.org/drawingml/2006/table">
            <a:tbl>
              <a:tblPr firstRow="1" bandRow="1">
                <a:tableStyleId>{21E4AEA4-8DFA-4A89-87EB-49C32662AFE0}</a:tableStyleId>
              </a:tblPr>
              <a:tblGrid>
                <a:gridCol w="2847723">
                  <a:extLst>
                    <a:ext uri="{9D8B030D-6E8A-4147-A177-3AD203B41FA5}">
                      <a16:colId xmlns:a16="http://schemas.microsoft.com/office/drawing/2014/main" val="20000"/>
                    </a:ext>
                  </a:extLst>
                </a:gridCol>
                <a:gridCol w="6419850">
                  <a:extLst>
                    <a:ext uri="{9D8B030D-6E8A-4147-A177-3AD203B41FA5}">
                      <a16:colId xmlns:a16="http://schemas.microsoft.com/office/drawing/2014/main" val="20001"/>
                    </a:ext>
                  </a:extLst>
                </a:gridCol>
              </a:tblGrid>
              <a:tr h="378703">
                <a:tc>
                  <a:txBody>
                    <a:bodyPr/>
                    <a:lstStyle/>
                    <a:p>
                      <a:pPr algn="ctr"/>
                      <a:r>
                        <a:rPr kumimoji="1" lang="ja-JP" altLang="en-US" sz="1600" dirty="0">
                          <a:latin typeface="メイリオ" panose="020B0604030504040204" pitchFamily="50" charset="-128"/>
                          <a:ea typeface="メイリオ" panose="020B0604030504040204" pitchFamily="50" charset="-128"/>
                        </a:rPr>
                        <a:t>使われている場所、製品</a:t>
                      </a:r>
                      <a:endPar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endParaRPr>
                    </a:p>
                  </a:txBody>
                  <a:tcPr anchor="ctr"/>
                </a:tc>
                <a:tc>
                  <a:txBody>
                    <a:bodyPr/>
                    <a:lstStyle/>
                    <a:p>
                      <a:pPr algn="ctr"/>
                      <a:r>
                        <a:rPr kumimoji="1" lang="ja-JP" altLang="en-US" sz="1600" dirty="0">
                          <a:latin typeface="メイリオ" panose="020B0604030504040204" pitchFamily="50" charset="-128"/>
                          <a:ea typeface="メイリオ" panose="020B0604030504040204" pitchFamily="50" charset="-128"/>
                        </a:rPr>
                        <a:t>電波の役割</a:t>
                      </a:r>
                      <a:endParaRPr kumimoji="1" lang="ja-JP" altLang="en-US" sz="1600" dirty="0">
                        <a:latin typeface="メイリオ" panose="020B0604030504040204" pitchFamily="50" charset="-128"/>
                        <a:ea typeface="メイリオ" panose="020B0604030504040204" pitchFamily="50" charset="-128"/>
                        <a:cs typeface="Meiryo UI" panose="020B0604030504040204" pitchFamily="50" charset="-128"/>
                      </a:endParaRPr>
                    </a:p>
                  </a:txBody>
                  <a:tcPr anchor="ctr"/>
                </a:tc>
                <a:extLst>
                  <a:ext uri="{0D108BD9-81ED-4DB2-BD59-A6C34878D82A}">
                    <a16:rowId xmlns:a16="http://schemas.microsoft.com/office/drawing/2014/main" val="10000"/>
                  </a:ext>
                </a:extLst>
              </a:tr>
              <a:tr h="255371">
                <a:tc>
                  <a:txBody>
                    <a:bodyPr/>
                    <a:lstStyle/>
                    <a:p>
                      <a:r>
                        <a:rPr kumimoji="1" lang="ja-JP" altLang="en-US" sz="1400" dirty="0">
                          <a:latin typeface="メイリオ" panose="020B0604030504040204" pitchFamily="50" charset="-128"/>
                          <a:ea typeface="メイリオ" panose="020B0604030504040204" pitchFamily="50" charset="-128"/>
                        </a:rPr>
                        <a:t>ラジオ放送（</a:t>
                      </a:r>
                      <a:r>
                        <a:rPr kumimoji="1" lang="en-US" altLang="ja-JP" sz="1400" dirty="0">
                          <a:latin typeface="メイリオ" panose="020B0604030504040204" pitchFamily="50" charset="-128"/>
                          <a:ea typeface="メイリオ" panose="020B0604030504040204" pitchFamily="50" charset="-128"/>
                        </a:rPr>
                        <a:t>AM/FM)</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r>
                        <a:rPr kumimoji="1" lang="ja-JP" altLang="en-US" sz="1400" dirty="0">
                          <a:latin typeface="メイリオ" panose="020B0604030504040204" pitchFamily="50" charset="-128"/>
                          <a:ea typeface="メイリオ" panose="020B0604030504040204" pitchFamily="50" charset="-128"/>
                        </a:rPr>
                        <a:t>音声信号を送る</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1"/>
                  </a:ext>
                </a:extLst>
              </a:tr>
              <a:tr h="235601">
                <a:tc>
                  <a:txBody>
                    <a:bodyPr/>
                    <a:lstStyle/>
                    <a:p>
                      <a:r>
                        <a:rPr kumimoji="1" lang="ja-JP" altLang="en-US" sz="1400" dirty="0">
                          <a:latin typeface="メイリオ" panose="020B0604030504040204" pitchFamily="50" charset="-128"/>
                          <a:ea typeface="メイリオ" panose="020B0604030504040204" pitchFamily="50" charset="-128"/>
                        </a:rPr>
                        <a:t>テレビ放送</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r>
                        <a:rPr kumimoji="1" lang="ja-JP" altLang="en-US" sz="1400" dirty="0">
                          <a:latin typeface="メイリオ" panose="020B0604030504040204" pitchFamily="50" charset="-128"/>
                          <a:ea typeface="メイリオ" panose="020B0604030504040204" pitchFamily="50" charset="-128"/>
                        </a:rPr>
                        <a:t>音声</a:t>
                      </a:r>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画像</a:t>
                      </a:r>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番組データなどを送る</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2"/>
                  </a:ext>
                </a:extLst>
              </a:tr>
              <a:tr h="207592">
                <a:tc>
                  <a:txBody>
                    <a:bodyPr/>
                    <a:lstStyle/>
                    <a:p>
                      <a:r>
                        <a:rPr kumimoji="1" lang="ja-JP" altLang="en-US" sz="1400" dirty="0">
                          <a:latin typeface="メイリオ" panose="020B0604030504040204" pitchFamily="50" charset="-128"/>
                          <a:ea typeface="メイリオ" panose="020B0604030504040204" pitchFamily="50" charset="-128"/>
                        </a:rPr>
                        <a:t>スマートホン（通話）</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r>
                        <a:rPr kumimoji="1" lang="ja-JP" altLang="en-US" sz="1400" dirty="0">
                          <a:latin typeface="メイリオ" panose="020B0604030504040204" pitchFamily="50" charset="-128"/>
                          <a:ea typeface="メイリオ" panose="020B0604030504040204" pitchFamily="50" charset="-128"/>
                        </a:rPr>
                        <a:t>音声信号を送受信する</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3"/>
                  </a:ext>
                </a:extLst>
              </a:tr>
              <a:tr h="207592">
                <a:tc>
                  <a:txBody>
                    <a:bodyPr/>
                    <a:lstStyle/>
                    <a:p>
                      <a:r>
                        <a:rPr kumimoji="1" lang="ja-JP" altLang="en-US" sz="1400" dirty="0">
                          <a:latin typeface="メイリオ" panose="020B0604030504040204" pitchFamily="50" charset="-128"/>
                          <a:ea typeface="メイリオ" panose="020B0604030504040204" pitchFamily="50" charset="-128"/>
                        </a:rPr>
                        <a:t>スマートホン（データ）</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r>
                        <a:rPr kumimoji="1" lang="ja-JP" altLang="en-US" sz="1400" dirty="0">
                          <a:latin typeface="メイリオ" panose="020B0604030504040204" pitchFamily="50" charset="-128"/>
                          <a:ea typeface="メイリオ" panose="020B0604030504040204" pitchFamily="50" charset="-128"/>
                        </a:rPr>
                        <a:t>文字や画像、音楽のデータを送受信する</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4"/>
                  </a:ext>
                </a:extLst>
              </a:tr>
              <a:tr h="171346">
                <a:tc>
                  <a:txBody>
                    <a:bodyPr/>
                    <a:lstStyle/>
                    <a:p>
                      <a:r>
                        <a:rPr kumimoji="1" lang="ja-JP" altLang="en-US" sz="1400" dirty="0">
                          <a:latin typeface="メイリオ" panose="020B0604030504040204" pitchFamily="50" charset="-128"/>
                          <a:ea typeface="メイリオ" panose="020B0604030504040204" pitchFamily="50" charset="-128"/>
                        </a:rPr>
                        <a:t>パソコン</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rPr>
                        <a:t>文字や画像、音楽のデータを送受信する</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5"/>
                  </a:ext>
                </a:extLst>
              </a:tr>
              <a:tr h="209240">
                <a:tc>
                  <a:txBody>
                    <a:bodyPr/>
                    <a:lstStyle/>
                    <a:p>
                      <a:r>
                        <a:rPr kumimoji="1" lang="ja-JP" altLang="en-US" sz="1400" dirty="0">
                          <a:latin typeface="メイリオ" panose="020B0604030504040204" pitchFamily="50" charset="-128"/>
                          <a:ea typeface="メイリオ" panose="020B0604030504040204" pitchFamily="50" charset="-128"/>
                        </a:rPr>
                        <a:t>カーナビゲーション</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r>
                        <a:rPr kumimoji="1" lang="ja-JP" altLang="en-US" sz="1400" dirty="0">
                          <a:latin typeface="メイリオ" panose="020B0604030504040204" pitchFamily="50" charset="-128"/>
                          <a:ea typeface="メイリオ" panose="020B0604030504040204" pitchFamily="50" charset="-128"/>
                        </a:rPr>
                        <a:t>位置情報や地図データを送る</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6"/>
                  </a:ext>
                </a:extLst>
              </a:tr>
              <a:tr h="222420">
                <a:tc>
                  <a:txBody>
                    <a:bodyPr/>
                    <a:lstStyle/>
                    <a:p>
                      <a:r>
                        <a:rPr kumimoji="1" lang="en-US" altLang="ja-JP" sz="1400" dirty="0">
                          <a:latin typeface="メイリオ" panose="020B0604030504040204" pitchFamily="50" charset="-128"/>
                          <a:ea typeface="メイリオ" panose="020B0604030504040204" pitchFamily="50" charset="-128"/>
                        </a:rPr>
                        <a:t>IC</a:t>
                      </a:r>
                      <a:r>
                        <a:rPr kumimoji="1" lang="ja-JP" altLang="en-US" sz="1400" dirty="0">
                          <a:latin typeface="メイリオ" panose="020B0604030504040204" pitchFamily="50" charset="-128"/>
                          <a:ea typeface="メイリオ" panose="020B0604030504040204" pitchFamily="50" charset="-128"/>
                        </a:rPr>
                        <a:t>カード（例：交通系カード）</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r>
                        <a:rPr kumimoji="1" lang="ja-JP" altLang="en-US" sz="1400" dirty="0">
                          <a:latin typeface="メイリオ" panose="020B0604030504040204" pitchFamily="50" charset="-128"/>
                          <a:ea typeface="メイリオ" panose="020B0604030504040204" pitchFamily="50" charset="-128"/>
                        </a:rPr>
                        <a:t>乗車</a:t>
                      </a:r>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降車情報や、金額情報を送受信する</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7"/>
                  </a:ext>
                </a:extLst>
              </a:tr>
              <a:tr h="194411">
                <a:tc>
                  <a:txBody>
                    <a:bodyPr/>
                    <a:lstStyle/>
                    <a:p>
                      <a:r>
                        <a:rPr kumimoji="1" lang="ja-JP" altLang="en-US" sz="1400" dirty="0">
                          <a:latin typeface="メイリオ" panose="020B0604030504040204" pitchFamily="50" charset="-128"/>
                          <a:ea typeface="メイリオ" panose="020B0604030504040204" pitchFamily="50" charset="-128"/>
                        </a:rPr>
                        <a:t>トランシーバー</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r>
                        <a:rPr kumimoji="1" lang="ja-JP" altLang="en-US" sz="1400" dirty="0">
                          <a:latin typeface="メイリオ" panose="020B0604030504040204" pitchFamily="50" charset="-128"/>
                          <a:ea typeface="メイリオ" panose="020B0604030504040204" pitchFamily="50" charset="-128"/>
                        </a:rPr>
                        <a:t>音声信号を送受信する</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8"/>
                  </a:ext>
                </a:extLst>
              </a:tr>
              <a:tr h="240543">
                <a:tc>
                  <a:txBody>
                    <a:bodyPr/>
                    <a:lstStyle/>
                    <a:p>
                      <a:r>
                        <a:rPr kumimoji="1" lang="ja-JP" altLang="en-US" sz="1400" dirty="0">
                          <a:latin typeface="メイリオ" panose="020B0604030504040204" pitchFamily="50" charset="-128"/>
                          <a:ea typeface="メイリオ" panose="020B0604030504040204" pitchFamily="50" charset="-128"/>
                        </a:rPr>
                        <a:t>電子レンジ</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r>
                        <a:rPr kumimoji="1" lang="ja-JP" altLang="en-US" sz="1400" dirty="0">
                          <a:latin typeface="メイリオ" panose="020B0604030504040204" pitchFamily="50" charset="-128"/>
                          <a:ea typeface="メイリオ" panose="020B0604030504040204" pitchFamily="50" charset="-128"/>
                        </a:rPr>
                        <a:t>物を温める</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9"/>
                  </a:ext>
                </a:extLst>
              </a:tr>
              <a:tr h="240543">
                <a:tc>
                  <a:txBody>
                    <a:bodyPr/>
                    <a:lstStyle/>
                    <a:p>
                      <a:r>
                        <a:rPr kumimoji="1" lang="ja-JP" altLang="en-US" sz="1400" dirty="0">
                          <a:latin typeface="メイリオ" panose="020B0604030504040204" pitchFamily="50" charset="-128"/>
                          <a:ea typeface="メイリオ" panose="020B0604030504040204" pitchFamily="50" charset="-128"/>
                        </a:rPr>
                        <a:t>電波時計</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r>
                        <a:rPr kumimoji="1" lang="ja-JP" altLang="en-US" sz="1400" dirty="0">
                          <a:latin typeface="メイリオ" panose="020B0604030504040204" pitchFamily="50" charset="-128"/>
                          <a:ea typeface="メイリオ" panose="020B0604030504040204" pitchFamily="50" charset="-128"/>
                        </a:rPr>
                        <a:t>日付</a:t>
                      </a:r>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時間の情報を送る</a:t>
                      </a:r>
                      <a:endParaRPr kumimoji="1" lang="ja-JP" altLang="en-US" sz="1400"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10"/>
                  </a:ext>
                </a:extLst>
              </a:tr>
            </a:tbl>
          </a:graphicData>
        </a:graphic>
      </p:graphicFrame>
      <p:sp>
        <p:nvSpPr>
          <p:cNvPr id="18" name="コンテンツ プレースホルダー 2"/>
          <p:cNvSpPr txBox="1">
            <a:spLocks/>
          </p:cNvSpPr>
          <p:nvPr/>
        </p:nvSpPr>
        <p:spPr>
          <a:xfrm>
            <a:off x="838200" y="1577439"/>
            <a:ext cx="6477000" cy="437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a:latin typeface="メイリオ" panose="020B0604030504040204" pitchFamily="50" charset="-128"/>
                <a:ea typeface="メイリオ" panose="020B0604030504040204" pitchFamily="50" charset="-128"/>
                <a:cs typeface="Meiryo UI" panose="020B0604030504040204" pitchFamily="50" charset="-128"/>
              </a:rPr>
              <a:t>①身の回りにある電波を探してみよう。</a:t>
            </a:r>
            <a:endParaRPr lang="en-US" altLang="ja-JP" sz="2000" b="1"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 name="タイトル 2">
            <a:extLst>
              <a:ext uri="{FF2B5EF4-FFF2-40B4-BE49-F238E27FC236}">
                <a16:creationId xmlns:a16="http://schemas.microsoft.com/office/drawing/2014/main" id="{B0410AC9-ADDD-2A98-C6F8-4C573D8E9F78}"/>
              </a:ext>
            </a:extLst>
          </p:cNvPr>
          <p:cNvSpPr>
            <a:spLocks noGrp="1"/>
          </p:cNvSpPr>
          <p:nvPr>
            <p:ph type="title"/>
          </p:nvPr>
        </p:nvSpPr>
        <p:spPr/>
        <p:txBody>
          <a:bodyPr/>
          <a:lstStyle/>
          <a:p>
            <a:r>
              <a:rPr lang="ja-JP" altLang="en-US" dirty="0"/>
              <a:t>調べてみよう</a:t>
            </a:r>
          </a:p>
        </p:txBody>
      </p:sp>
      <p:sp>
        <p:nvSpPr>
          <p:cNvPr id="2" name="スライド番号プレースホルダー 1">
            <a:extLst>
              <a:ext uri="{FF2B5EF4-FFF2-40B4-BE49-F238E27FC236}">
                <a16:creationId xmlns:a16="http://schemas.microsoft.com/office/drawing/2014/main" id="{565A824E-DC54-F6F6-8331-C9DD52E44637}"/>
              </a:ext>
            </a:extLst>
          </p:cNvPr>
          <p:cNvSpPr>
            <a:spLocks noGrp="1"/>
          </p:cNvSpPr>
          <p:nvPr>
            <p:ph type="sldNum" sz="quarter" idx="12"/>
          </p:nvPr>
        </p:nvSpPr>
        <p:spPr/>
        <p:txBody>
          <a:bodyPr/>
          <a:lstStyle/>
          <a:p>
            <a:fld id="{8B4C719E-7852-4BEC-83AA-157AE4C29AF4}" type="slidenum">
              <a:rPr kumimoji="1" lang="ja-JP" altLang="en-US" smtClean="0"/>
              <a:t>7</a:t>
            </a:fld>
            <a:endParaRPr kumimoji="1" lang="ja-JP" altLang="en-US" dirty="0"/>
          </a:p>
        </p:txBody>
      </p:sp>
    </p:spTree>
    <p:extLst>
      <p:ext uri="{BB962C8B-B14F-4D97-AF65-F5344CB8AC3E}">
        <p14:creationId xmlns:p14="http://schemas.microsoft.com/office/powerpoint/2010/main" val="41648040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5294171" y="2242166"/>
            <a:ext cx="6059629" cy="3312784"/>
          </a:xfrm>
          <a:prstGeom prst="rect">
            <a:avLst/>
          </a:prstGeom>
          <a:gradFill>
            <a:gsLst>
              <a:gs pos="0">
                <a:schemeClr val="accent1"/>
              </a:gs>
              <a:gs pos="27000">
                <a:schemeClr val="accent5">
                  <a:alpha val="54000"/>
                  <a:lumMod val="40000"/>
                  <a:lumOff val="60000"/>
                </a:schemeClr>
              </a:gs>
              <a:gs pos="55000">
                <a:schemeClr val="accent5">
                  <a:lumMod val="45000"/>
                  <a:lumOff val="55000"/>
                  <a:alpha val="63000"/>
                </a:schemeClr>
              </a:gs>
              <a:gs pos="100000">
                <a:schemeClr val="accent2">
                  <a:lumMod val="56000"/>
                  <a:lumOff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3" name="表 2"/>
          <p:cNvGraphicFramePr>
            <a:graphicFrameLocks noGrp="1"/>
          </p:cNvGraphicFramePr>
          <p:nvPr>
            <p:extLst>
              <p:ext uri="{D42A27DB-BD31-4B8C-83A1-F6EECF244321}">
                <p14:modId xmlns:p14="http://schemas.microsoft.com/office/powerpoint/2010/main" val="890782678"/>
              </p:ext>
            </p:extLst>
          </p:nvPr>
        </p:nvGraphicFramePr>
        <p:xfrm>
          <a:off x="5294171" y="1744048"/>
          <a:ext cx="6059629" cy="3810900"/>
        </p:xfrm>
        <a:graphic>
          <a:graphicData uri="http://schemas.openxmlformats.org/drawingml/2006/table">
            <a:tbl>
              <a:tblPr firstRow="1" bandRow="1">
                <a:tableStyleId>{2D5ABB26-0587-4C30-8999-92F81FD0307C}</a:tableStyleId>
              </a:tblPr>
              <a:tblGrid>
                <a:gridCol w="939794">
                  <a:extLst>
                    <a:ext uri="{9D8B030D-6E8A-4147-A177-3AD203B41FA5}">
                      <a16:colId xmlns:a16="http://schemas.microsoft.com/office/drawing/2014/main" val="20000"/>
                    </a:ext>
                  </a:extLst>
                </a:gridCol>
                <a:gridCol w="1522669">
                  <a:extLst>
                    <a:ext uri="{9D8B030D-6E8A-4147-A177-3AD203B41FA5}">
                      <a16:colId xmlns:a16="http://schemas.microsoft.com/office/drawing/2014/main" val="20001"/>
                    </a:ext>
                  </a:extLst>
                </a:gridCol>
                <a:gridCol w="2301766">
                  <a:extLst>
                    <a:ext uri="{9D8B030D-6E8A-4147-A177-3AD203B41FA5}">
                      <a16:colId xmlns:a16="http://schemas.microsoft.com/office/drawing/2014/main" val="20002"/>
                    </a:ext>
                  </a:extLst>
                </a:gridCol>
                <a:gridCol w="1295400">
                  <a:extLst>
                    <a:ext uri="{9D8B030D-6E8A-4147-A177-3AD203B41FA5}">
                      <a16:colId xmlns:a16="http://schemas.microsoft.com/office/drawing/2014/main" val="20003"/>
                    </a:ext>
                  </a:extLst>
                </a:gridCol>
              </a:tblGrid>
              <a:tr h="522462">
                <a:tc>
                  <a:txBody>
                    <a:bodyPr/>
                    <a:lstStyle/>
                    <a:p>
                      <a:pPr algn="ct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周波数</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(Hz)</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40000"/>
                        <a:lumOff val="60000"/>
                      </a:schemeClr>
                    </a:solidFill>
                  </a:tcPr>
                </a:tc>
                <a:tc>
                  <a:txBody>
                    <a:bodyPr/>
                    <a:lstStyle/>
                    <a:p>
                      <a:pPr algn="ct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名称</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40000"/>
                        <a:lumOff val="60000"/>
                      </a:schemeClr>
                    </a:solidFill>
                  </a:tcPr>
                </a:tc>
                <a:tc>
                  <a:txBody>
                    <a:bodyPr/>
                    <a:lstStyle/>
                    <a:p>
                      <a:pPr algn="ct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用途</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40000"/>
                        <a:lumOff val="60000"/>
                      </a:schemeClr>
                    </a:solidFill>
                  </a:tcPr>
                </a:tc>
                <a:tc>
                  <a:txBody>
                    <a:bodyPr/>
                    <a:lstStyle/>
                    <a:p>
                      <a:pPr algn="ct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特徴</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0000"/>
                  </a:ext>
                </a:extLst>
              </a:tr>
              <a:tr h="373919">
                <a:tc>
                  <a:txBody>
                    <a:bodyPr/>
                    <a:lstStyle/>
                    <a:p>
                      <a:pPr algn="ct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300GHz</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EHF</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　ミリ波</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レーダー、電波望遠鏡</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rowSpan="8">
                  <a:txBody>
                    <a:bodyPr/>
                    <a:lstStyle/>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1"/>
                  </a:ext>
                </a:extLst>
              </a:tr>
              <a:tr h="522462">
                <a:tc>
                  <a:txBody>
                    <a:bodyPr/>
                    <a:lstStyle/>
                    <a:p>
                      <a:pPr algn="ct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30GHz</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SHF</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　センチ波</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レーダー、衛星放送、</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ETC</a:t>
                      </a:r>
                      <a:r>
                        <a:rPr kumimoji="1" lang="ja-JP" altLang="en-US" sz="1400" dirty="0" err="1">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無線</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LAN</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vMerge="1">
                  <a:txBody>
                    <a:bodyPr/>
                    <a:lstStyle/>
                    <a:p>
                      <a:endParaRPr kumimoji="1" lang="ja-JP" altLang="en-US" sz="1600" dirty="0">
                        <a:latin typeface="MS UI Gothic" panose="020B0600070205080204" pitchFamily="50" charset="-128"/>
                        <a:ea typeface="MS UI Gothic" panose="020B060007020508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2"/>
                  </a:ext>
                </a:extLst>
              </a:tr>
              <a:tr h="522462">
                <a:tc>
                  <a:txBody>
                    <a:bodyPr/>
                    <a:lstStyle/>
                    <a:p>
                      <a:pPr algn="ct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3GHz</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UHF</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　極超短波</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携帯電話、テレビ、</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GPS</a:t>
                      </a:r>
                      <a:r>
                        <a:rPr kumimoji="1" lang="ja-JP" altLang="en-US" sz="1400" dirty="0" err="1">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電子レンジ、無線</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LAN</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vMerge="1">
                  <a:txBody>
                    <a:bodyPr/>
                    <a:lstStyle/>
                    <a:p>
                      <a:endParaRPr kumimoji="1" lang="ja-JP" altLang="en-US" sz="1600" dirty="0">
                        <a:latin typeface="MS UI Gothic" panose="020B0600070205080204" pitchFamily="50" charset="-128"/>
                        <a:ea typeface="MS UI Gothic" panose="020B060007020508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3"/>
                  </a:ext>
                </a:extLst>
              </a:tr>
              <a:tr h="373919">
                <a:tc>
                  <a:txBody>
                    <a:bodyPr/>
                    <a:lstStyle/>
                    <a:p>
                      <a:pPr algn="ct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300MHz</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VHF</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　超短波</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FM</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ラジオ</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vMerge="1">
                  <a:txBody>
                    <a:bodyPr/>
                    <a:lstStyle/>
                    <a:p>
                      <a:endParaRPr kumimoji="1" lang="ja-JP" altLang="en-US" sz="1600" dirty="0">
                        <a:latin typeface="MS UI Gothic" panose="020B0600070205080204" pitchFamily="50" charset="-128"/>
                        <a:ea typeface="MS UI Gothic" panose="020B060007020508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4"/>
                  </a:ext>
                </a:extLst>
              </a:tr>
              <a:tr h="373919">
                <a:tc>
                  <a:txBody>
                    <a:bodyPr/>
                    <a:lstStyle/>
                    <a:p>
                      <a:pPr algn="ct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3MHz</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HF</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　短波</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短波ラジオ、船舶通信</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vMerge="1">
                  <a:txBody>
                    <a:bodyPr/>
                    <a:lstStyle/>
                    <a:p>
                      <a:endParaRPr kumimoji="1" lang="ja-JP" altLang="en-US" sz="1600" dirty="0">
                        <a:latin typeface="MS UI Gothic" panose="020B0600070205080204" pitchFamily="50" charset="-128"/>
                        <a:ea typeface="MS UI Gothic" panose="020B060007020508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5"/>
                  </a:ext>
                </a:extLst>
              </a:tr>
              <a:tr h="373919">
                <a:tc>
                  <a:txBody>
                    <a:bodyPr/>
                    <a:lstStyle/>
                    <a:p>
                      <a:pPr algn="ct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300kHz</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MF</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　中波</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AM</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ラジオ、船舶通信</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vMerge="1">
                  <a:txBody>
                    <a:bodyPr/>
                    <a:lstStyle/>
                    <a:p>
                      <a:endParaRPr kumimoji="1" lang="ja-JP" altLang="en-US" sz="1400" dirty="0">
                        <a:latin typeface="MS UI Gothic" panose="020B0600070205080204" pitchFamily="50" charset="-128"/>
                        <a:ea typeface="MS UI Gothic" panose="020B060007020508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6"/>
                  </a:ext>
                </a:extLst>
              </a:tr>
              <a:tr h="373919">
                <a:tc>
                  <a:txBody>
                    <a:bodyPr/>
                    <a:lstStyle/>
                    <a:p>
                      <a:pPr algn="ct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30kHz</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LF</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　長波</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電波時計</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vMerge="1">
                  <a:txBody>
                    <a:bodyPr/>
                    <a:lstStyle/>
                    <a:p>
                      <a:endParaRPr kumimoji="1" lang="ja-JP" altLang="en-US" sz="1400" dirty="0">
                        <a:latin typeface="MS UI Gothic" panose="020B0600070205080204" pitchFamily="50" charset="-128"/>
                        <a:ea typeface="MS UI Gothic" panose="020B060007020508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7"/>
                  </a:ext>
                </a:extLst>
              </a:tr>
              <a:tr h="373919">
                <a:tc>
                  <a:txBody>
                    <a:bodyPr/>
                    <a:lstStyle/>
                    <a:p>
                      <a:pPr algn="ct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3kHz</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VLF</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　超長波</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潜水艦通信</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vMerge="1">
                  <a:txBody>
                    <a:bodyPr/>
                    <a:lstStyle/>
                    <a:p>
                      <a:endParaRPr kumimoji="1" lang="ja-JP" altLang="en-US" sz="1400" dirty="0">
                        <a:latin typeface="MS UI Gothic" panose="020B0600070205080204" pitchFamily="50" charset="-128"/>
                        <a:ea typeface="MS UI Gothic" panose="020B060007020508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24" name="コンテンツ プレースホルダー 2"/>
          <p:cNvSpPr txBox="1">
            <a:spLocks/>
          </p:cNvSpPr>
          <p:nvPr/>
        </p:nvSpPr>
        <p:spPr>
          <a:xfrm>
            <a:off x="6851901" y="1437439"/>
            <a:ext cx="3122844" cy="30506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a:latin typeface="メイリオ" panose="020B0604030504040204" pitchFamily="50" charset="-128"/>
                <a:ea typeface="メイリオ" panose="020B0604030504040204" pitchFamily="50" charset="-128"/>
                <a:cs typeface="Meiryo UI" panose="020B0604030504040204" pitchFamily="50" charset="-128"/>
              </a:rPr>
              <a:t>身の回りの電波の周波数</a:t>
            </a:r>
            <a:endParaRPr lang="en-US" altLang="ja-JP" sz="16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6" name="コンテンツ プレースホルダー 2"/>
          <p:cNvSpPr txBox="1">
            <a:spLocks/>
          </p:cNvSpPr>
          <p:nvPr/>
        </p:nvSpPr>
        <p:spPr>
          <a:xfrm>
            <a:off x="964319" y="1843452"/>
            <a:ext cx="4092191" cy="390388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電波とは、電磁波の一種です。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電磁波とは、真空中、空気中、物体中を伝わる電気のエネルギーの波のことです。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電波は目に見えませんし、触ることもできません。そのため電波をキャッチするためにはアンテナが使われます。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電波の速さは、</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1</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秒間に</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30</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万</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km</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で、光の速さと同じです。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電波の大きさはヘルツ</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(Hz)</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という単位で表し、周波数といわれます。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例えば、</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1</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秒間に繰り返される波の数が</a:t>
            </a:r>
            <a:br>
              <a:rPr lang="en-US" altLang="ja-JP" sz="1400" dirty="0">
                <a:latin typeface="メイリオ" panose="020B0604030504040204" pitchFamily="50" charset="-128"/>
                <a:ea typeface="メイリオ" panose="020B0604030504040204" pitchFamily="50" charset="-128"/>
                <a:cs typeface="Meiryo UI" panose="020B0604030504040204" pitchFamily="50" charset="-128"/>
              </a:rPr>
            </a:b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１回なら</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1Hz</a:t>
            </a:r>
            <a:r>
              <a:rPr lang="ja-JP" altLang="en-US" sz="1400" dirty="0" err="1">
                <a:latin typeface="メイリオ" panose="020B0604030504040204" pitchFamily="50" charset="-128"/>
                <a:ea typeface="メイリオ" panose="020B0604030504040204" pitchFamily="50" charset="-128"/>
                <a:cs typeface="Meiryo UI" panose="020B0604030504040204" pitchFamily="50" charset="-128"/>
              </a:rPr>
              <a:t>、</a:t>
            </a:r>
            <a:br>
              <a:rPr lang="en-US" altLang="ja-JP" sz="1400" dirty="0">
                <a:latin typeface="メイリオ" panose="020B0604030504040204" pitchFamily="50" charset="-128"/>
                <a:ea typeface="メイリオ" panose="020B0604030504040204" pitchFamily="50" charset="-128"/>
                <a:cs typeface="Meiryo UI" panose="020B0604030504040204" pitchFamily="50" charset="-128"/>
              </a:rPr>
            </a:b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1000</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回なら、</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1000Hz=1kHz</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です。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 name="角丸四角形 4"/>
          <p:cNvSpPr/>
          <p:nvPr/>
        </p:nvSpPr>
        <p:spPr>
          <a:xfrm>
            <a:off x="7804043" y="3724976"/>
            <a:ext cx="730357" cy="269604"/>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下矢印 5"/>
          <p:cNvSpPr/>
          <p:nvPr/>
        </p:nvSpPr>
        <p:spPr>
          <a:xfrm>
            <a:off x="10317357" y="4993200"/>
            <a:ext cx="672662" cy="483476"/>
          </a:xfrm>
          <a:prstGeom prst="downArrow">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下矢印 27"/>
          <p:cNvSpPr/>
          <p:nvPr/>
        </p:nvSpPr>
        <p:spPr>
          <a:xfrm flipV="1">
            <a:off x="10317357" y="2476564"/>
            <a:ext cx="672662" cy="483476"/>
          </a:xfrm>
          <a:prstGeom prst="downArrow">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10190615" y="4391722"/>
            <a:ext cx="1044943" cy="523220"/>
          </a:xfrm>
          <a:prstGeom prst="rect">
            <a:avLst/>
          </a:prstGeom>
        </p:spPr>
        <p:txBody>
          <a:bodyPr wrap="square" rtlCol="0">
            <a:spAutoFit/>
          </a:body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広い範囲に</a:t>
            </a:r>
            <a:br>
              <a:rPr lang="en-US" altLang="ja-JP" sz="1400" dirty="0">
                <a:latin typeface="Meiryo UI" panose="020B0604030504040204" pitchFamily="50" charset="-128"/>
                <a:ea typeface="Meiryo UI" panose="020B0604030504040204" pitchFamily="50" charset="-128"/>
                <a:cs typeface="Meiryo UI" panose="020B0604030504040204" pitchFamily="50" charset="-128"/>
              </a:rPr>
            </a:br>
            <a:r>
              <a:rPr lang="ja-JP" altLang="en-US" sz="1400" dirty="0">
                <a:latin typeface="Meiryo UI" panose="020B0604030504040204" pitchFamily="50" charset="-128"/>
                <a:ea typeface="Meiryo UI" panose="020B0604030504040204" pitchFamily="50" charset="-128"/>
                <a:cs typeface="Meiryo UI" panose="020B0604030504040204" pitchFamily="50" charset="-128"/>
              </a:rPr>
              <a:t>向けて使う</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テキスト ボックス 28"/>
          <p:cNvSpPr txBox="1"/>
          <p:nvPr/>
        </p:nvSpPr>
        <p:spPr>
          <a:xfrm>
            <a:off x="10190615" y="3054080"/>
            <a:ext cx="1213109" cy="523220"/>
          </a:xfrm>
          <a:prstGeom prst="rect">
            <a:avLst/>
          </a:prstGeom>
        </p:spPr>
        <p:txBody>
          <a:bodyPr wrap="square" rtlCol="0">
            <a:spAutoFit/>
          </a:bodyPr>
          <a:lstStyle/>
          <a:p>
            <a:pPr marL="0" indent="0">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特定の方向に</a:t>
            </a:r>
            <a:br>
              <a:rPr lang="en-US" altLang="ja-JP" sz="1400" dirty="0">
                <a:latin typeface="Meiryo UI" panose="020B0604030504040204" pitchFamily="50" charset="-128"/>
                <a:ea typeface="Meiryo UI" panose="020B0604030504040204" pitchFamily="50" charset="-128"/>
                <a:cs typeface="Meiryo UI" panose="020B0604030504040204" pitchFamily="50" charset="-128"/>
              </a:rPr>
            </a:br>
            <a:r>
              <a:rPr lang="ja-JP" altLang="en-US" sz="1400" dirty="0">
                <a:latin typeface="Meiryo UI" panose="020B0604030504040204" pitchFamily="50" charset="-128"/>
                <a:ea typeface="Meiryo UI" panose="020B0604030504040204" pitchFamily="50" charset="-128"/>
                <a:cs typeface="Meiryo UI" panose="020B0604030504040204" pitchFamily="50" charset="-128"/>
              </a:rPr>
              <a:t>向けて使う</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コンテンツ プレースホルダー 2"/>
          <p:cNvSpPr txBox="1">
            <a:spLocks/>
          </p:cNvSpPr>
          <p:nvPr/>
        </p:nvSpPr>
        <p:spPr>
          <a:xfrm>
            <a:off x="790323" y="1574267"/>
            <a:ext cx="915936" cy="30506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u="sng" dirty="0">
                <a:latin typeface="メイリオ" panose="020B0604030504040204" pitchFamily="50" charset="-128"/>
                <a:ea typeface="メイリオ" panose="020B0604030504040204" pitchFamily="50" charset="-128"/>
                <a:cs typeface="Meiryo UI" panose="020B0604030504040204" pitchFamily="50" charset="-128"/>
              </a:rPr>
              <a:t>電波とは</a:t>
            </a:r>
            <a:endParaRPr lang="en-US" altLang="ja-JP" sz="1400" b="1" u="sng"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2" name="コンテンツ プレースホルダー 2"/>
          <p:cNvSpPr txBox="1">
            <a:spLocks/>
          </p:cNvSpPr>
          <p:nvPr/>
        </p:nvSpPr>
        <p:spPr>
          <a:xfrm>
            <a:off x="790322" y="3419911"/>
            <a:ext cx="1217153" cy="30506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u="sng" dirty="0">
                <a:latin typeface="メイリオ" panose="020B0604030504040204" pitchFamily="50" charset="-128"/>
                <a:ea typeface="メイリオ" panose="020B0604030504040204" pitchFamily="50" charset="-128"/>
                <a:cs typeface="Meiryo UI" panose="020B0604030504040204" pitchFamily="50" charset="-128"/>
              </a:rPr>
              <a:t>電波の速さ</a:t>
            </a:r>
            <a:endParaRPr lang="en-US" altLang="ja-JP" sz="1400" b="1" u="sng"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33" name="コンテンツ プレースホルダー 2"/>
          <p:cNvSpPr txBox="1">
            <a:spLocks/>
          </p:cNvSpPr>
          <p:nvPr/>
        </p:nvSpPr>
        <p:spPr>
          <a:xfrm>
            <a:off x="790323" y="4239189"/>
            <a:ext cx="1217152" cy="30506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u="sng" dirty="0">
                <a:latin typeface="メイリオ" panose="020B0604030504040204" pitchFamily="50" charset="-128"/>
                <a:ea typeface="メイリオ" panose="020B0604030504040204" pitchFamily="50" charset="-128"/>
                <a:cs typeface="Meiryo UI" panose="020B0604030504040204" pitchFamily="50" charset="-128"/>
              </a:rPr>
              <a:t>電波の単位</a:t>
            </a:r>
            <a:endParaRPr lang="en-US" altLang="ja-JP" sz="1400" b="1" u="sng"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8" name="タイトル 7">
            <a:extLst>
              <a:ext uri="{FF2B5EF4-FFF2-40B4-BE49-F238E27FC236}">
                <a16:creationId xmlns:a16="http://schemas.microsoft.com/office/drawing/2014/main" id="{D0BD577B-8F67-FD36-E24D-FC7BD002ED98}"/>
              </a:ext>
            </a:extLst>
          </p:cNvPr>
          <p:cNvSpPr>
            <a:spLocks noGrp="1"/>
          </p:cNvSpPr>
          <p:nvPr>
            <p:ph type="title"/>
          </p:nvPr>
        </p:nvSpPr>
        <p:spPr/>
        <p:txBody>
          <a:bodyPr/>
          <a:lstStyle/>
          <a:p>
            <a:r>
              <a:rPr lang="ja-JP" altLang="en-US" dirty="0"/>
              <a:t>調べてみよう</a:t>
            </a:r>
          </a:p>
        </p:txBody>
      </p:sp>
      <p:sp>
        <p:nvSpPr>
          <p:cNvPr id="2" name="スライド番号プレースホルダー 1">
            <a:extLst>
              <a:ext uri="{FF2B5EF4-FFF2-40B4-BE49-F238E27FC236}">
                <a16:creationId xmlns:a16="http://schemas.microsoft.com/office/drawing/2014/main" id="{7C5419FE-AB57-7031-EB34-8F27548E0FD9}"/>
              </a:ext>
            </a:extLst>
          </p:cNvPr>
          <p:cNvSpPr>
            <a:spLocks noGrp="1"/>
          </p:cNvSpPr>
          <p:nvPr>
            <p:ph type="sldNum" sz="quarter" idx="12"/>
          </p:nvPr>
        </p:nvSpPr>
        <p:spPr/>
        <p:txBody>
          <a:bodyPr/>
          <a:lstStyle/>
          <a:p>
            <a:fld id="{8B4C719E-7852-4BEC-83AA-157AE4C29AF4}" type="slidenum">
              <a:rPr kumimoji="1" lang="ja-JP" altLang="en-US" smtClean="0"/>
              <a:t>8</a:t>
            </a:fld>
            <a:endParaRPr kumimoji="1" lang="ja-JP" altLang="en-US" dirty="0"/>
          </a:p>
        </p:txBody>
      </p:sp>
    </p:spTree>
    <p:extLst>
      <p:ext uri="{BB962C8B-B14F-4D97-AF65-F5344CB8AC3E}">
        <p14:creationId xmlns:p14="http://schemas.microsoft.com/office/powerpoint/2010/main" val="856655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544346" y="3119097"/>
            <a:ext cx="2743135" cy="578022"/>
          </a:xfrm>
          <a:prstGeom prst="rect">
            <a:avLst/>
          </a:prstGeom>
        </p:spPr>
      </p:pic>
      <p:graphicFrame>
        <p:nvGraphicFramePr>
          <p:cNvPr id="6" name="表 5"/>
          <p:cNvGraphicFramePr>
            <a:graphicFrameLocks noGrp="1"/>
          </p:cNvGraphicFramePr>
          <p:nvPr>
            <p:extLst>
              <p:ext uri="{D42A27DB-BD31-4B8C-83A1-F6EECF244321}">
                <p14:modId xmlns:p14="http://schemas.microsoft.com/office/powerpoint/2010/main" val="4280655685"/>
              </p:ext>
            </p:extLst>
          </p:nvPr>
        </p:nvGraphicFramePr>
        <p:xfrm>
          <a:off x="4122096" y="1854215"/>
          <a:ext cx="7207016" cy="4200929"/>
        </p:xfrm>
        <a:graphic>
          <a:graphicData uri="http://schemas.openxmlformats.org/drawingml/2006/table">
            <a:tbl>
              <a:tblPr firstRow="1" bandRow="1">
                <a:tableStyleId>{5940675A-B579-460E-94D1-54222C63F5DA}</a:tableStyleId>
              </a:tblPr>
              <a:tblGrid>
                <a:gridCol w="1339616">
                  <a:extLst>
                    <a:ext uri="{9D8B030D-6E8A-4147-A177-3AD203B41FA5}">
                      <a16:colId xmlns:a16="http://schemas.microsoft.com/office/drawing/2014/main" val="20000"/>
                    </a:ext>
                  </a:extLst>
                </a:gridCol>
                <a:gridCol w="2898843">
                  <a:extLst>
                    <a:ext uri="{9D8B030D-6E8A-4147-A177-3AD203B41FA5}">
                      <a16:colId xmlns:a16="http://schemas.microsoft.com/office/drawing/2014/main" val="20001"/>
                    </a:ext>
                  </a:extLst>
                </a:gridCol>
                <a:gridCol w="2968557">
                  <a:extLst>
                    <a:ext uri="{9D8B030D-6E8A-4147-A177-3AD203B41FA5}">
                      <a16:colId xmlns:a16="http://schemas.microsoft.com/office/drawing/2014/main" val="20002"/>
                    </a:ext>
                  </a:extLst>
                </a:gridCol>
              </a:tblGrid>
              <a:tr h="382327">
                <a:tc>
                  <a:txBody>
                    <a:bodyPr/>
                    <a:lstStyle/>
                    <a:p>
                      <a:endParaRPr kumimoji="1" lang="ja-JP" altLang="en-US" sz="12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pPr algn="ctr"/>
                      <a:r>
                        <a:rPr kumimoji="1" lang="en-US" altLang="ja-JP" sz="1400" b="1" dirty="0">
                          <a:latin typeface="メイリオ" panose="020B0604030504040204" pitchFamily="50" charset="-128"/>
                          <a:ea typeface="メイリオ" panose="020B0604030504040204" pitchFamily="50" charset="-128"/>
                          <a:cs typeface="Meiryo UI" panose="020B0604030504040204" pitchFamily="50" charset="-128"/>
                        </a:rPr>
                        <a:t>AM</a:t>
                      </a:r>
                      <a:r>
                        <a:rPr kumimoji="1" lang="ja-JP" altLang="en-US" sz="1400" b="1" dirty="0">
                          <a:latin typeface="メイリオ" panose="020B0604030504040204" pitchFamily="50" charset="-128"/>
                          <a:ea typeface="メイリオ" panose="020B0604030504040204" pitchFamily="50" charset="-128"/>
                          <a:cs typeface="Meiryo UI" panose="020B0604030504040204" pitchFamily="50" charset="-128"/>
                        </a:rPr>
                        <a:t>変調</a:t>
                      </a:r>
                    </a:p>
                  </a:txBody>
                  <a:tcPr/>
                </a:tc>
                <a:tc>
                  <a:txBody>
                    <a:bodyPr/>
                    <a:lstStyle/>
                    <a:p>
                      <a:pPr algn="ctr"/>
                      <a:r>
                        <a:rPr kumimoji="1" lang="en-US" altLang="ja-JP" sz="1400" b="1" dirty="0">
                          <a:latin typeface="メイリオ" panose="020B0604030504040204" pitchFamily="50" charset="-128"/>
                          <a:ea typeface="メイリオ" panose="020B0604030504040204" pitchFamily="50" charset="-128"/>
                          <a:cs typeface="Meiryo UI" panose="020B0604030504040204" pitchFamily="50" charset="-128"/>
                        </a:rPr>
                        <a:t>FM</a:t>
                      </a:r>
                      <a:r>
                        <a:rPr kumimoji="1" lang="ja-JP" altLang="en-US" sz="1400" b="1" dirty="0">
                          <a:latin typeface="メイリオ" panose="020B0604030504040204" pitchFamily="50" charset="-128"/>
                          <a:ea typeface="メイリオ" panose="020B0604030504040204" pitchFamily="50" charset="-128"/>
                          <a:cs typeface="Meiryo UI" panose="020B0604030504040204" pitchFamily="50" charset="-128"/>
                        </a:rPr>
                        <a:t>変調</a:t>
                      </a:r>
                    </a:p>
                  </a:txBody>
                  <a:tcPr/>
                </a:tc>
                <a:extLst>
                  <a:ext uri="{0D108BD9-81ED-4DB2-BD59-A6C34878D82A}">
                    <a16:rowId xmlns:a16="http://schemas.microsoft.com/office/drawing/2014/main" val="10000"/>
                  </a:ext>
                </a:extLst>
              </a:tr>
              <a:tr h="382327">
                <a:tc>
                  <a:txBody>
                    <a:bodyPr/>
                    <a:lstStyle/>
                    <a:p>
                      <a:r>
                        <a:rPr kumimoji="1" lang="ja-JP" altLang="en-US" sz="1400" b="1" dirty="0">
                          <a:latin typeface="メイリオ" panose="020B0604030504040204" pitchFamily="50" charset="-128"/>
                          <a:ea typeface="メイリオ" panose="020B0604030504040204" pitchFamily="50" charset="-128"/>
                          <a:cs typeface="Meiryo UI" panose="020B0604030504040204" pitchFamily="50" charset="-128"/>
                        </a:rPr>
                        <a:t>特徴</a:t>
                      </a:r>
                    </a:p>
                  </a:txBody>
                  <a:tcPr/>
                </a:tc>
                <a:tc>
                  <a:txBody>
                    <a:bodyPr/>
                    <a:lstStyle/>
                    <a:p>
                      <a:r>
                        <a:rPr kumimoji="1" lang="ja-JP" altLang="en-US" sz="1200" dirty="0">
                          <a:latin typeface="メイリオ" panose="020B0604030504040204" pitchFamily="50" charset="-128"/>
                          <a:ea typeface="メイリオ" panose="020B0604030504040204" pitchFamily="50" charset="-128"/>
                          <a:cs typeface="Meiryo UI" panose="020B0604030504040204" pitchFamily="50" charset="-128"/>
                        </a:rPr>
                        <a:t>送ろうとしている信号の形をそのまま電波の形に変えます。波形の高さ、つまり振幅が変わるので、「振幅変調」といいます。</a:t>
                      </a:r>
                    </a:p>
                  </a:txBody>
                  <a:tcPr/>
                </a:tc>
                <a:tc>
                  <a:txBody>
                    <a:bodyPr/>
                    <a:lstStyle/>
                    <a:p>
                      <a:r>
                        <a:rPr kumimoji="1" lang="ja-JP" altLang="en-US" sz="1200" dirty="0">
                          <a:latin typeface="メイリオ" panose="020B0604030504040204" pitchFamily="50" charset="-128"/>
                          <a:ea typeface="メイリオ" panose="020B0604030504040204" pitchFamily="50" charset="-128"/>
                          <a:cs typeface="Meiryo UI" panose="020B0604030504040204" pitchFamily="50" charset="-128"/>
                        </a:rPr>
                        <a:t>電波の波の高さは同じで、送ろうとしている信号の波形の高低に応じて、周波数を変えます。周波数が変わるので、「周波数変調」といいます。</a:t>
                      </a:r>
                    </a:p>
                  </a:txBody>
                  <a:tcPr/>
                </a:tc>
                <a:extLst>
                  <a:ext uri="{0D108BD9-81ED-4DB2-BD59-A6C34878D82A}">
                    <a16:rowId xmlns:a16="http://schemas.microsoft.com/office/drawing/2014/main" val="10001"/>
                  </a:ext>
                </a:extLst>
              </a:tr>
              <a:tr h="826374">
                <a:tc>
                  <a:txBody>
                    <a:bodyPr/>
                    <a:lstStyle/>
                    <a:p>
                      <a:r>
                        <a:rPr kumimoji="1" lang="ja-JP" altLang="en-US" sz="1400" b="1" dirty="0">
                          <a:latin typeface="メイリオ" panose="020B0604030504040204" pitchFamily="50" charset="-128"/>
                          <a:ea typeface="メイリオ" panose="020B0604030504040204" pitchFamily="50" charset="-128"/>
                          <a:cs typeface="Meiryo UI" panose="020B0604030504040204" pitchFamily="50" charset="-128"/>
                        </a:rPr>
                        <a:t>送りたい信号</a:t>
                      </a:r>
                      <a:br>
                        <a:rPr kumimoji="1" lang="en-US" altLang="ja-JP" sz="1400" b="1" dirty="0">
                          <a:latin typeface="メイリオ" panose="020B0604030504040204" pitchFamily="50" charset="-128"/>
                          <a:ea typeface="メイリオ" panose="020B0604030504040204" pitchFamily="50" charset="-128"/>
                          <a:cs typeface="Meiryo UI" panose="020B0604030504040204" pitchFamily="50" charset="-128"/>
                        </a:rPr>
                      </a:br>
                      <a:r>
                        <a:rPr kumimoji="1" lang="en-US" altLang="ja-JP" sz="1400" b="1" dirty="0">
                          <a:latin typeface="メイリオ" panose="020B0604030504040204" pitchFamily="50" charset="-128"/>
                          <a:ea typeface="メイリオ" panose="020B0604030504040204" pitchFamily="50" charset="-128"/>
                          <a:cs typeface="Meiryo UI" panose="020B0604030504040204" pitchFamily="50" charset="-128"/>
                        </a:rPr>
                        <a:t>(</a:t>
                      </a:r>
                      <a:r>
                        <a:rPr kumimoji="1" lang="ja-JP" altLang="en-US" sz="1400" b="1" dirty="0">
                          <a:latin typeface="メイリオ" panose="020B0604030504040204" pitchFamily="50" charset="-128"/>
                          <a:ea typeface="メイリオ" panose="020B0604030504040204" pitchFamily="50" charset="-128"/>
                          <a:cs typeface="Meiryo UI" panose="020B0604030504040204" pitchFamily="50" charset="-128"/>
                        </a:rPr>
                        <a:t>音声や音楽</a:t>
                      </a:r>
                      <a:r>
                        <a:rPr kumimoji="1" lang="en-US" altLang="ja-JP" sz="1400" b="1" dirty="0">
                          <a:latin typeface="メイリオ" panose="020B0604030504040204" pitchFamily="50" charset="-128"/>
                          <a:ea typeface="メイリオ" panose="020B0604030504040204" pitchFamily="50" charset="-128"/>
                          <a:cs typeface="Meiryo UI" panose="020B0604030504040204" pitchFamily="50" charset="-128"/>
                        </a:rPr>
                        <a:t>)</a:t>
                      </a:r>
                    </a:p>
                  </a:txBody>
                  <a:tcPr/>
                </a:tc>
                <a:tc>
                  <a:txBody>
                    <a:bodyPr/>
                    <a:lstStyle/>
                    <a:p>
                      <a:endParaRPr kumimoji="1" lang="ja-JP" altLang="en-US" sz="12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endParaRPr kumimoji="1" lang="ja-JP" altLang="en-US" sz="1200"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2"/>
                  </a:ext>
                </a:extLst>
              </a:tr>
              <a:tr h="885217">
                <a:tc>
                  <a:txBody>
                    <a:bodyPr/>
                    <a:lstStyle/>
                    <a:p>
                      <a:r>
                        <a:rPr kumimoji="1" lang="ja-JP" altLang="en-US" sz="1400" b="1" dirty="0">
                          <a:latin typeface="メイリオ" panose="020B0604030504040204" pitchFamily="50" charset="-128"/>
                          <a:ea typeface="メイリオ" panose="020B0604030504040204" pitchFamily="50" charset="-128"/>
                          <a:cs typeface="Meiryo UI" panose="020B0604030504040204" pitchFamily="50" charset="-128"/>
                        </a:rPr>
                        <a:t>ラジオ局が</a:t>
                      </a:r>
                      <a:endParaRPr kumimoji="1" lang="en-US" altLang="ja-JP" sz="1400" b="1" dirty="0">
                        <a:latin typeface="メイリオ" panose="020B0604030504040204" pitchFamily="50" charset="-128"/>
                        <a:ea typeface="メイリオ" panose="020B0604030504040204" pitchFamily="50" charset="-128"/>
                        <a:cs typeface="Meiryo UI" panose="020B0604030504040204" pitchFamily="50" charset="-128"/>
                      </a:endParaRPr>
                    </a:p>
                    <a:p>
                      <a:r>
                        <a:rPr kumimoji="1" lang="ja-JP" altLang="en-US" sz="1400" b="1" dirty="0">
                          <a:latin typeface="メイリオ" panose="020B0604030504040204" pitchFamily="50" charset="-128"/>
                          <a:ea typeface="メイリオ" panose="020B0604030504040204" pitchFamily="50" charset="-128"/>
                          <a:cs typeface="Meiryo UI" panose="020B0604030504040204" pitchFamily="50" charset="-128"/>
                        </a:rPr>
                        <a:t>出す電波</a:t>
                      </a:r>
                      <a:endParaRPr kumimoji="1" lang="en-US" altLang="ja-JP" sz="1400" b="1"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endParaRPr kumimoji="1" lang="ja-JP" altLang="en-US" sz="12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endParaRPr kumimoji="1" lang="ja-JP" altLang="en-US" sz="1200"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3"/>
                  </a:ext>
                </a:extLst>
              </a:tr>
              <a:tr h="1284051">
                <a:tc>
                  <a:txBody>
                    <a:bodyPr/>
                    <a:lstStyle/>
                    <a:p>
                      <a:r>
                        <a:rPr kumimoji="1" lang="ja-JP" altLang="en-US" sz="1400" b="1" dirty="0">
                          <a:latin typeface="メイリオ" panose="020B0604030504040204" pitchFamily="50" charset="-128"/>
                          <a:ea typeface="メイリオ" panose="020B0604030504040204" pitchFamily="50" charset="-128"/>
                          <a:cs typeface="Meiryo UI" panose="020B0604030504040204" pitchFamily="50" charset="-128"/>
                        </a:rPr>
                        <a:t>組み合わせたあと</a:t>
                      </a:r>
                    </a:p>
                  </a:txBody>
                  <a:tcPr/>
                </a:tc>
                <a:tc>
                  <a:txBody>
                    <a:bodyPr/>
                    <a:lstStyle/>
                    <a:p>
                      <a:endParaRPr kumimoji="1" lang="ja-JP" altLang="en-US" sz="1200" dirty="0">
                        <a:latin typeface="メイリオ" panose="020B0604030504040204" pitchFamily="50" charset="-128"/>
                        <a:ea typeface="メイリオ" panose="020B0604030504040204" pitchFamily="50" charset="-128"/>
                        <a:cs typeface="Meiryo UI" panose="020B0604030504040204" pitchFamily="50" charset="-128"/>
                      </a:endParaRPr>
                    </a:p>
                  </a:txBody>
                  <a:tcPr/>
                </a:tc>
                <a:tc>
                  <a:txBody>
                    <a:bodyPr/>
                    <a:lstStyle/>
                    <a:p>
                      <a:endParaRPr kumimoji="1" lang="ja-JP" altLang="en-US" sz="1200" dirty="0">
                        <a:latin typeface="メイリオ" panose="020B0604030504040204" pitchFamily="50" charset="-128"/>
                        <a:ea typeface="メイリオ" panose="020B0604030504040204" pitchFamily="50" charset="-128"/>
                        <a:cs typeface="Meiryo UI" panose="020B0604030504040204" pitchFamily="50" charset="-128"/>
                      </a:endParaRPr>
                    </a:p>
                  </a:txBody>
                  <a:tcPr/>
                </a:tc>
                <a:extLst>
                  <a:ext uri="{0D108BD9-81ED-4DB2-BD59-A6C34878D82A}">
                    <a16:rowId xmlns:a16="http://schemas.microsoft.com/office/drawing/2014/main" val="10004"/>
                  </a:ext>
                </a:extLst>
              </a:tr>
            </a:tbl>
          </a:graphicData>
        </a:graphic>
      </p:graphicFrame>
      <p:pic>
        <p:nvPicPr>
          <p:cNvPr id="22" name="図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23" name="コンテンツ プレースホルダー 2"/>
          <p:cNvSpPr txBox="1">
            <a:spLocks/>
          </p:cNvSpPr>
          <p:nvPr/>
        </p:nvSpPr>
        <p:spPr>
          <a:xfrm>
            <a:off x="837059" y="1868332"/>
            <a:ext cx="1695126" cy="437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b="1" dirty="0">
                <a:latin typeface="メイリオ" panose="020B0604030504040204" pitchFamily="50" charset="-128"/>
                <a:ea typeface="メイリオ" panose="020B0604030504040204" pitchFamily="50" charset="-128"/>
                <a:cs typeface="Meiryo UI" panose="020B0604030504040204" pitchFamily="50" charset="-128"/>
              </a:rPr>
              <a:t>①変調と復調</a:t>
            </a:r>
            <a:endParaRPr lang="en-US" altLang="ja-JP" sz="1600" b="1"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4" name="コンテンツ プレースホルダー 2"/>
          <p:cNvSpPr txBox="1">
            <a:spLocks/>
          </p:cNvSpPr>
          <p:nvPr/>
        </p:nvSpPr>
        <p:spPr>
          <a:xfrm>
            <a:off x="837059" y="1406779"/>
            <a:ext cx="7864814" cy="29161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ラジオの電波で、音声や音楽を送るための方法には、</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AM</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変調と</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FM</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変調の２種類があります。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5" name="コンテンツ プレースホルダー 2"/>
          <p:cNvSpPr txBox="1">
            <a:spLocks/>
          </p:cNvSpPr>
          <p:nvPr/>
        </p:nvSpPr>
        <p:spPr>
          <a:xfrm>
            <a:off x="927752" y="2256111"/>
            <a:ext cx="2779785" cy="280589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音声信号や音楽信号を、ラジオなどの受信機に届けるには、ラジオ局から出す電波と組み合わせなければなりません。その「音声信号を電波に組み合わせる」ことを「</a:t>
            </a:r>
            <a:r>
              <a:rPr lang="ja-JP" altLang="en-US" sz="1400" b="1" dirty="0">
                <a:latin typeface="メイリオ" panose="020B0604030504040204" pitchFamily="50" charset="-128"/>
                <a:ea typeface="メイリオ" panose="020B0604030504040204" pitchFamily="50" charset="-128"/>
                <a:cs typeface="Meiryo UI" panose="020B0604030504040204" pitchFamily="50" charset="-128"/>
              </a:rPr>
              <a:t>変調</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」といいます。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a:p>
            <a:pPr marL="0" indent="0">
              <a:lnSpc>
                <a:spcPct val="100000"/>
              </a:lnSpc>
              <a:buNone/>
            </a:pP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ラジオで受信した電波は変調されている形なので、その電波から元の情報</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音声や音楽</a:t>
            </a:r>
            <a:r>
              <a:rPr lang="en-US" altLang="ja-JP" sz="14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1400" dirty="0" err="1">
                <a:latin typeface="メイリオ" panose="020B0604030504040204" pitchFamily="50" charset="-128"/>
                <a:ea typeface="メイリオ" panose="020B0604030504040204" pitchFamily="50" charset="-128"/>
                <a:cs typeface="Meiryo UI" panose="020B0604030504040204" pitchFamily="50" charset="-128"/>
              </a:rPr>
              <a:t>だけを</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取り出す必要ががあります。その取り出す処理のことを「</a:t>
            </a:r>
            <a:r>
              <a:rPr lang="ja-JP" altLang="en-US" sz="1400" b="1" dirty="0">
                <a:latin typeface="メイリオ" panose="020B0604030504040204" pitchFamily="50" charset="-128"/>
                <a:ea typeface="メイリオ" panose="020B0604030504040204" pitchFamily="50" charset="-128"/>
                <a:cs typeface="Meiryo UI" panose="020B0604030504040204" pitchFamily="50" charset="-128"/>
              </a:rPr>
              <a:t>復調</a:t>
            </a:r>
            <a:r>
              <a:rPr lang="ja-JP" altLang="en-US" sz="1400" dirty="0">
                <a:latin typeface="メイリオ" panose="020B0604030504040204" pitchFamily="50" charset="-128"/>
                <a:ea typeface="メイリオ" panose="020B0604030504040204" pitchFamily="50" charset="-128"/>
                <a:cs typeface="Meiryo UI" panose="020B0604030504040204" pitchFamily="50" charset="-128"/>
              </a:rPr>
              <a:t>」といいます。</a:t>
            </a:r>
            <a:endParaRPr lang="en-US" altLang="ja-JP" sz="1400" dirty="0">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33" name="図 3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544346" y="3904337"/>
            <a:ext cx="2743135" cy="826852"/>
          </a:xfrm>
          <a:prstGeom prst="rect">
            <a:avLst/>
          </a:prstGeom>
        </p:spPr>
      </p:pic>
      <p:pic>
        <p:nvPicPr>
          <p:cNvPr id="35" name="図 34"/>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588030" y="4820870"/>
            <a:ext cx="2743135" cy="1207609"/>
          </a:xfrm>
          <a:prstGeom prst="rect">
            <a:avLst/>
          </a:prstGeom>
        </p:spPr>
      </p:pic>
      <p:pic>
        <p:nvPicPr>
          <p:cNvPr id="36" name="図 35"/>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522522" y="5137247"/>
            <a:ext cx="2739902" cy="891232"/>
          </a:xfrm>
          <a:prstGeom prst="rect">
            <a:avLst/>
          </a:prstGeom>
        </p:spPr>
      </p:pic>
      <p:pic>
        <p:nvPicPr>
          <p:cNvPr id="37" name="図 36"/>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8522522" y="3179482"/>
            <a:ext cx="2743135" cy="578022"/>
          </a:xfrm>
          <a:prstGeom prst="rect">
            <a:avLst/>
          </a:prstGeom>
        </p:spPr>
      </p:pic>
      <p:pic>
        <p:nvPicPr>
          <p:cNvPr id="38" name="図 3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475604" y="3904337"/>
            <a:ext cx="2743135" cy="826852"/>
          </a:xfrm>
          <a:prstGeom prst="rect">
            <a:avLst/>
          </a:prstGeom>
        </p:spPr>
      </p:pic>
      <p:sp>
        <p:nvSpPr>
          <p:cNvPr id="3" name="タイトル 2">
            <a:extLst>
              <a:ext uri="{FF2B5EF4-FFF2-40B4-BE49-F238E27FC236}">
                <a16:creationId xmlns:a16="http://schemas.microsoft.com/office/drawing/2014/main" id="{7D2134E3-B64A-72BF-F535-6A41DF771B68}"/>
              </a:ext>
            </a:extLst>
          </p:cNvPr>
          <p:cNvSpPr>
            <a:spLocks noGrp="1"/>
          </p:cNvSpPr>
          <p:nvPr>
            <p:ph type="title"/>
          </p:nvPr>
        </p:nvSpPr>
        <p:spPr/>
        <p:txBody>
          <a:bodyPr/>
          <a:lstStyle/>
          <a:p>
            <a:r>
              <a:rPr lang="ja-JP" altLang="en-US" dirty="0"/>
              <a:t>学習内容２</a:t>
            </a:r>
          </a:p>
        </p:txBody>
      </p:sp>
      <p:sp>
        <p:nvSpPr>
          <p:cNvPr id="2" name="スライド番号プレースホルダー 1">
            <a:extLst>
              <a:ext uri="{FF2B5EF4-FFF2-40B4-BE49-F238E27FC236}">
                <a16:creationId xmlns:a16="http://schemas.microsoft.com/office/drawing/2014/main" id="{20844B5D-6AC6-38C0-BECF-40396FCE0248}"/>
              </a:ext>
            </a:extLst>
          </p:cNvPr>
          <p:cNvSpPr>
            <a:spLocks noGrp="1"/>
          </p:cNvSpPr>
          <p:nvPr>
            <p:ph type="sldNum" sz="quarter" idx="12"/>
          </p:nvPr>
        </p:nvSpPr>
        <p:spPr/>
        <p:txBody>
          <a:bodyPr/>
          <a:lstStyle/>
          <a:p>
            <a:fld id="{8B4C719E-7852-4BEC-83AA-157AE4C29AF4}" type="slidenum">
              <a:rPr kumimoji="1" lang="ja-JP" altLang="en-US" smtClean="0"/>
              <a:t>9</a:t>
            </a:fld>
            <a:endParaRPr kumimoji="1" lang="ja-JP" altLang="en-US" dirty="0"/>
          </a:p>
        </p:txBody>
      </p:sp>
    </p:spTree>
    <p:extLst>
      <p:ext uri="{BB962C8B-B14F-4D97-AF65-F5344CB8AC3E}">
        <p14:creationId xmlns:p14="http://schemas.microsoft.com/office/powerpoint/2010/main" val="1095359846"/>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oAutofit/>
      </a:bodyPr>
      <a:lstStyle>
        <a:defPPr marL="0" indent="0">
          <a:buFont typeface="Arial" panose="020B0604020202020204" pitchFamily="34" charset="0"/>
          <a:buNone/>
          <a:defRPr sz="2400" dirty="0" smtClean="0">
            <a:latin typeface="Meiryo UI" panose="020B0604030504040204" pitchFamily="50" charset="-128"/>
            <a:ea typeface="Meiryo UI" panose="020B0604030504040204" pitchFamily="50" charset="-128"/>
            <a:cs typeface="Meiryo UI" panose="020B0604030504040204" pitchFamily="50"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3690</Words>
  <Application>Microsoft Office PowerPoint</Application>
  <PresentationFormat>ワイド画面</PresentationFormat>
  <Paragraphs>598</Paragraphs>
  <Slides>37</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37</vt:i4>
      </vt:variant>
    </vt:vector>
  </HeadingPairs>
  <TitlesOfParts>
    <vt:vector size="45" baseType="lpstr">
      <vt:lpstr>Antique Olive Compact</vt:lpstr>
      <vt:lpstr>Meiryo UI</vt:lpstr>
      <vt:lpstr>メイリオ</vt:lpstr>
      <vt:lpstr>游ゴシック</vt:lpstr>
      <vt:lpstr>Arial</vt:lpstr>
      <vt:lpstr>Calibri</vt:lpstr>
      <vt:lpstr>Calibri Light</vt:lpstr>
      <vt:lpstr>Office テーマ</vt:lpstr>
      <vt:lpstr>ワイドFMラジオ　 組み立てガイド</vt:lpstr>
      <vt:lpstr>学習の狙い</vt:lpstr>
      <vt:lpstr>ワイドFMラジオの特徴</vt:lpstr>
      <vt:lpstr>タイムテーブル例</vt:lpstr>
      <vt:lpstr>学習内容１</vt:lpstr>
      <vt:lpstr>調べてみよう</vt:lpstr>
      <vt:lpstr>調べてみよう</vt:lpstr>
      <vt:lpstr>調べてみよう</vt:lpstr>
      <vt:lpstr>学習内容２</vt:lpstr>
      <vt:lpstr>学習内容２</vt:lpstr>
      <vt:lpstr>学習内容２</vt:lpstr>
      <vt:lpstr>必要な道具</vt:lpstr>
      <vt:lpstr>ワイドFMラジオ　各部の名前</vt:lpstr>
      <vt:lpstr>はんだづけ　(はんだづけの方法)</vt:lpstr>
      <vt:lpstr>はんだづけ（はんだづけに失敗したら）</vt:lpstr>
      <vt:lpstr>はんだづけ</vt:lpstr>
      <vt:lpstr>はんだづけ</vt:lpstr>
      <vt:lpstr>はんだづけ</vt:lpstr>
      <vt:lpstr>はんだづけ</vt:lpstr>
      <vt:lpstr>はんだづけ</vt:lpstr>
      <vt:lpstr>はんだづけ</vt:lpstr>
      <vt:lpstr>はんだづけ</vt:lpstr>
      <vt:lpstr>組み立て</vt:lpstr>
      <vt:lpstr>組み立て</vt:lpstr>
      <vt:lpstr>組み立て</vt:lpstr>
      <vt:lpstr>組み立て</vt:lpstr>
      <vt:lpstr>組み立て</vt:lpstr>
      <vt:lpstr>組み立て</vt:lpstr>
      <vt:lpstr>組み立て</vt:lpstr>
      <vt:lpstr>もう一度確認しよう</vt:lpstr>
      <vt:lpstr>動作チェック</vt:lpstr>
      <vt:lpstr>トラブルシューティング</vt:lpstr>
      <vt:lpstr>解説　アンテナ</vt:lpstr>
      <vt:lpstr>解説　スピーカ</vt:lpstr>
      <vt:lpstr>解説　ボリューム</vt:lpstr>
      <vt:lpstr>解説　回路図</vt:lpstr>
      <vt:lpstr>まとめ</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2015-07-30T01:52:38Z</dcterms:created>
  <dcterms:modified xsi:type="dcterms:W3CDTF">2022-06-27T05:12:02Z</dcterms:modified>
</cp:coreProperties>
</file>