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42"/>
  </p:handoutMasterIdLst>
  <p:sldIdLst>
    <p:sldId id="256" r:id="rId2"/>
    <p:sldId id="285" r:id="rId3"/>
    <p:sldId id="257" r:id="rId4"/>
    <p:sldId id="258" r:id="rId5"/>
    <p:sldId id="292" r:id="rId6"/>
    <p:sldId id="259" r:id="rId7"/>
    <p:sldId id="294" r:id="rId8"/>
    <p:sldId id="295" r:id="rId9"/>
    <p:sldId id="296" r:id="rId10"/>
    <p:sldId id="286" r:id="rId11"/>
    <p:sldId id="314" r:id="rId12"/>
    <p:sldId id="315" r:id="rId13"/>
    <p:sldId id="316" r:id="rId14"/>
    <p:sldId id="318" r:id="rId15"/>
    <p:sldId id="317" r:id="rId16"/>
    <p:sldId id="319" r:id="rId17"/>
    <p:sldId id="320" r:id="rId18"/>
    <p:sldId id="321" r:id="rId19"/>
    <p:sldId id="322" r:id="rId20"/>
    <p:sldId id="323" r:id="rId21"/>
    <p:sldId id="324" r:id="rId22"/>
    <p:sldId id="325" r:id="rId23"/>
    <p:sldId id="326" r:id="rId24"/>
    <p:sldId id="327" r:id="rId25"/>
    <p:sldId id="272" r:id="rId26"/>
    <p:sldId id="297" r:id="rId27"/>
    <p:sldId id="304" r:id="rId28"/>
    <p:sldId id="305" r:id="rId29"/>
    <p:sldId id="329" r:id="rId30"/>
    <p:sldId id="328" r:id="rId31"/>
    <p:sldId id="273" r:id="rId32"/>
    <p:sldId id="291" r:id="rId33"/>
    <p:sldId id="266" r:id="rId34"/>
    <p:sldId id="275" r:id="rId35"/>
    <p:sldId id="302" r:id="rId36"/>
    <p:sldId id="333" r:id="rId37"/>
    <p:sldId id="330" r:id="rId38"/>
    <p:sldId id="331" r:id="rId39"/>
    <p:sldId id="332" r:id="rId40"/>
    <p:sldId id="280" r:id="rId41"/>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464"/>
    <a:srgbClr val="FFF4E7"/>
    <a:srgbClr val="FF99FF"/>
    <a:srgbClr val="FFCCCC"/>
    <a:srgbClr val="F73535"/>
    <a:srgbClr val="FF9393"/>
    <a:srgbClr val="FFE1E1"/>
    <a:srgbClr val="FFCCFF"/>
    <a:srgbClr val="C9B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53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2016/12/1</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2016/12/1</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2016/12/1</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image" Target="../media/image19.emf"/><Relationship Id="rId7" Type="http://schemas.openxmlformats.org/officeDocument/2006/relationships/image" Target="../media/image23.emf"/><Relationship Id="rId2" Type="http://schemas.openxmlformats.org/officeDocument/2006/relationships/image" Target="../media/image18.emf"/><Relationship Id="rId1" Type="http://schemas.openxmlformats.org/officeDocument/2006/relationships/slideLayout" Target="../slideLayouts/slideLayout7.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 Id="rId9" Type="http://schemas.openxmlformats.org/officeDocument/2006/relationships/image" Target="../media/image25.emf"/></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7.xml"/><Relationship Id="rId4" Type="http://schemas.openxmlformats.org/officeDocument/2006/relationships/image" Target="../media/image28.emf"/></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0.jpe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45.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57.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11" Type="http://schemas.openxmlformats.org/officeDocument/2006/relationships/image" Target="../media/image67.png"/><Relationship Id="rId5" Type="http://schemas.openxmlformats.org/officeDocument/2006/relationships/image" Target="../media/image61.png"/><Relationship Id="rId10" Type="http://schemas.openxmlformats.org/officeDocument/2006/relationships/image" Target="../media/image66.png"/><Relationship Id="rId4" Type="http://schemas.openxmlformats.org/officeDocument/2006/relationships/image" Target="../media/image60.png"/><Relationship Id="rId9"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0.jpe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8.png"/><Relationship Id="rId4" Type="http://schemas.openxmlformats.org/officeDocument/2006/relationships/image" Target="../media/image77.png"/></Relationships>
</file>

<file path=ppt/slides/_rels/slide3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80.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95.png"/><Relationship Id="rId5" Type="http://schemas.openxmlformats.org/officeDocument/2006/relationships/image" Target="../media/image94.pn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0"/>
            <a:ext cx="12192000" cy="6858000"/>
          </a:xfrm>
          <a:prstGeom prst="rect">
            <a:avLst/>
          </a:prstGeom>
          <a:gradFill flip="none" rotWithShape="1">
            <a:gsLst>
              <a:gs pos="0">
                <a:schemeClr val="accent1">
                  <a:lumMod val="0"/>
                  <a:lumOff val="100000"/>
                </a:schemeClr>
              </a:gs>
              <a:gs pos="31000">
                <a:schemeClr val="accent1">
                  <a:lumMod val="0"/>
                  <a:lumOff val="100000"/>
                </a:schemeClr>
              </a:gs>
              <a:gs pos="100000">
                <a:srgbClr val="FFCCCC"/>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タイトル 1"/>
          <p:cNvSpPr>
            <a:spLocks noGrp="1"/>
          </p:cNvSpPr>
          <p:nvPr>
            <p:ph type="ctrTitle"/>
          </p:nvPr>
        </p:nvSpPr>
        <p:spPr>
          <a:xfrm>
            <a:off x="1524000" y="462068"/>
            <a:ext cx="9144000" cy="2387600"/>
          </a:xfrm>
        </p:spPr>
        <p:txBody>
          <a:bodyPr/>
          <a:lstStyle/>
          <a:p>
            <a:r>
              <a:rPr kumimoji="1" lang="ja-JP" altLang="en-US" dirty="0" smtClean="0">
                <a:latin typeface="+mj-ea"/>
              </a:rPr>
              <a:t>ミニ・グランドピアノ　</a:t>
            </a:r>
            <a:r>
              <a:rPr kumimoji="1" lang="en-US" altLang="ja-JP" dirty="0" smtClean="0">
                <a:latin typeface="+mj-ea"/>
              </a:rPr>
              <a:t/>
            </a:r>
            <a:br>
              <a:rPr kumimoji="1" lang="en-US" altLang="ja-JP" dirty="0" smtClean="0">
                <a:latin typeface="+mj-ea"/>
              </a:rPr>
            </a:br>
            <a:r>
              <a:rPr lang="ja-JP" altLang="en-US" dirty="0">
                <a:latin typeface="+mj-ea"/>
              </a:rPr>
              <a:t>組み立</a:t>
            </a:r>
            <a:r>
              <a:rPr lang="ja-JP" altLang="en-US" dirty="0" smtClean="0">
                <a:latin typeface="+mj-ea"/>
              </a:rPr>
              <a:t>て</a:t>
            </a:r>
            <a:r>
              <a:rPr kumimoji="1" lang="ja-JP" altLang="en-US" dirty="0" smtClean="0">
                <a:latin typeface="+mj-ea"/>
              </a:rPr>
              <a:t>ガイド</a:t>
            </a:r>
            <a:endParaRPr kumimoji="1" lang="ja-JP" altLang="en-US" dirty="0">
              <a:latin typeface="+mj-ea"/>
            </a:endParaRPr>
          </a:p>
        </p:txBody>
      </p:sp>
      <p:sp>
        <p:nvSpPr>
          <p:cNvPr id="3" name="サブタイトル 2"/>
          <p:cNvSpPr>
            <a:spLocks noGrp="1"/>
          </p:cNvSpPr>
          <p:nvPr>
            <p:ph type="subTitle" idx="1"/>
          </p:nvPr>
        </p:nvSpPr>
        <p:spPr>
          <a:xfrm>
            <a:off x="2434904" y="3029742"/>
            <a:ext cx="7322190" cy="427037"/>
          </a:xfrm>
        </p:spPr>
        <p:txBody>
          <a:bodyPr>
            <a:noAutofit/>
          </a:bodyPr>
          <a:lstStyle/>
          <a:p>
            <a:r>
              <a:rPr lang="ja-JP" altLang="en-US" dirty="0" smtClean="0">
                <a:latin typeface="+mj-ea"/>
                <a:ea typeface="+mj-ea"/>
              </a:rPr>
              <a:t>オルゴール機能も搭載！　ミニ・グランドピアノ</a:t>
            </a:r>
            <a:r>
              <a:rPr kumimoji="1" lang="ja-JP" altLang="en-US" dirty="0" smtClean="0">
                <a:latin typeface="+mj-ea"/>
                <a:ea typeface="+mj-ea"/>
              </a:rPr>
              <a:t>　</a:t>
            </a:r>
            <a:r>
              <a:rPr kumimoji="1" lang="en-US" altLang="ja-JP" dirty="0" smtClean="0">
                <a:latin typeface="+mj-ea"/>
                <a:ea typeface="+mj-ea"/>
              </a:rPr>
              <a:t>AW-865</a:t>
            </a:r>
            <a:endParaRPr kumimoji="1" lang="ja-JP" altLang="en-US" dirty="0">
              <a:latin typeface="+mj-ea"/>
              <a:ea typeface="+mj-ea"/>
            </a:endParaRPr>
          </a:p>
        </p:txBody>
      </p:sp>
      <p:cxnSp>
        <p:nvCxnSpPr>
          <p:cNvPr id="12" name="直線コネクタ 11"/>
          <p:cNvCxnSpPr/>
          <p:nvPr/>
        </p:nvCxnSpPr>
        <p:spPr>
          <a:xfrm>
            <a:off x="0" y="2830618"/>
            <a:ext cx="12192000" cy="0"/>
          </a:xfrm>
          <a:prstGeom prst="line">
            <a:avLst/>
          </a:prstGeom>
          <a:ln w="63500" cmpd="thickThin">
            <a:solidFill>
              <a:srgbClr val="FF6464"/>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pic>
        <p:nvPicPr>
          <p:cNvPr id="7" name="図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1790" y="3558674"/>
            <a:ext cx="3212010" cy="3209968"/>
          </a:xfrm>
          <a:prstGeom prst="rect">
            <a:avLst/>
          </a:prstGeom>
        </p:spPr>
      </p:pic>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321996" cy="730250"/>
          </a:xfrm>
        </p:spPr>
        <p:txBody>
          <a:bodyPr>
            <a:normAutofit fontScale="90000"/>
          </a:bodyPr>
          <a:lstStyle/>
          <a:p>
            <a:r>
              <a:rPr lang="ja-JP" altLang="en-US" dirty="0">
                <a:latin typeface="+mj-ea"/>
                <a:cs typeface="Meiryo UI" panose="020B0604030504040204" pitchFamily="50" charset="-128"/>
              </a:rPr>
              <a:t>必要な</a:t>
            </a:r>
            <a:r>
              <a:rPr lang="ja-JP" altLang="en-US" dirty="0" smtClean="0">
                <a:latin typeface="+mj-ea"/>
                <a:cs typeface="Meiryo UI" panose="020B0604030504040204" pitchFamily="50" charset="-128"/>
              </a:rPr>
              <a:t>工具と電源</a:t>
            </a:r>
            <a:endParaRPr lang="ja-JP" altLang="en-US" dirty="0">
              <a:latin typeface="+mj-ea"/>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1" name="表 30"/>
          <p:cNvGraphicFramePr>
            <a:graphicFrameLocks noGrp="1"/>
          </p:cNvGraphicFramePr>
          <p:nvPr>
            <p:extLst>
              <p:ext uri="{D42A27DB-BD31-4B8C-83A1-F6EECF244321}">
                <p14:modId xmlns:p14="http://schemas.microsoft.com/office/powerpoint/2010/main" val="1070234090"/>
              </p:ext>
            </p:extLst>
          </p:nvPr>
        </p:nvGraphicFramePr>
        <p:xfrm>
          <a:off x="7754816" y="1532398"/>
          <a:ext cx="3170417" cy="1487541"/>
        </p:xfrm>
        <a:graphic>
          <a:graphicData uri="http://schemas.openxmlformats.org/drawingml/2006/table">
            <a:tbl>
              <a:tblPr firstRow="1" bandRow="1">
                <a:tableStyleId>{5940675A-B579-460E-94D1-54222C63F5DA}</a:tableStyleId>
              </a:tblPr>
              <a:tblGrid>
                <a:gridCol w="3170417"/>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単</a:t>
                      </a:r>
                      <a:r>
                        <a:rPr kumimoji="1" lang="en-US" altLang="ja-JP" dirty="0" smtClean="0"/>
                        <a:t>3</a:t>
                      </a:r>
                      <a:r>
                        <a:rPr kumimoji="1" lang="ja-JP" altLang="en-US" dirty="0" smtClean="0"/>
                        <a:t>乾電池　</a:t>
                      </a:r>
                      <a:r>
                        <a:rPr kumimoji="1" lang="en-US" altLang="ja-JP" dirty="0" smtClean="0"/>
                        <a:t>3</a:t>
                      </a:r>
                      <a:r>
                        <a:rPr kumimoji="1" lang="ja-JP" altLang="en-US" dirty="0" smtClean="0"/>
                        <a:t>本</a:t>
                      </a:r>
                    </a:p>
                  </a:txBody>
                  <a:tcPr/>
                </a:tc>
              </a:tr>
            </a:tbl>
          </a:graphicData>
        </a:graphic>
      </p:graphicFrame>
      <p:graphicFrame>
        <p:nvGraphicFramePr>
          <p:cNvPr id="39" name="表 38"/>
          <p:cNvGraphicFramePr>
            <a:graphicFrameLocks noGrp="1"/>
          </p:cNvGraphicFramePr>
          <p:nvPr>
            <p:extLst>
              <p:ext uri="{D42A27DB-BD31-4B8C-83A1-F6EECF244321}">
                <p14:modId xmlns:p14="http://schemas.microsoft.com/office/powerpoint/2010/main" val="3721092639"/>
              </p:ext>
            </p:extLst>
          </p:nvPr>
        </p:nvGraphicFramePr>
        <p:xfrm>
          <a:off x="1042209" y="1532399"/>
          <a:ext cx="6340834" cy="4462623"/>
        </p:xfrm>
        <a:graphic>
          <a:graphicData uri="http://schemas.openxmlformats.org/drawingml/2006/table">
            <a:tbl>
              <a:tblPr firstRow="1" bandRow="1">
                <a:tableStyleId>{5940675A-B579-460E-94D1-54222C63F5DA}</a:tableStyleId>
              </a:tblPr>
              <a:tblGrid>
                <a:gridCol w="3170417"/>
                <a:gridCol w="3170417"/>
              </a:tblGrid>
              <a:tr h="1487541">
                <a:tc>
                  <a:txBody>
                    <a:bodyPr/>
                    <a:lstStyle/>
                    <a:p>
                      <a:r>
                        <a:rPr kumimoji="1" lang="ja-JP" altLang="en-US" dirty="0" smtClean="0"/>
                        <a:t>はんだごて</a:t>
                      </a:r>
                      <a:endParaRPr kumimoji="1" lang="en-US" altLang="ja-JP"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t> ＋ ドライバー</a:t>
                      </a:r>
                      <a:endParaRPr kumimoji="1" lang="en-US" altLang="ja-JP"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t>No.2 : M3</a:t>
                      </a:r>
                      <a:r>
                        <a:rPr kumimoji="1" lang="ja-JP" altLang="en-US" dirty="0" smtClean="0"/>
                        <a:t>用</a:t>
                      </a:r>
                    </a:p>
                    <a:p>
                      <a:endParaRPr kumimoji="1" lang="ja-JP" altLang="en-US" dirty="0"/>
                    </a:p>
                  </a:txBody>
                  <a:tcPr/>
                </a:tc>
              </a:tr>
              <a:tr h="1487541">
                <a:tc>
                  <a:txBody>
                    <a:bodyPr/>
                    <a:lstStyle/>
                    <a:p>
                      <a:r>
                        <a:rPr kumimoji="1" lang="ja-JP" altLang="en-US" dirty="0" smtClean="0"/>
                        <a:t>はんだごて台</a:t>
                      </a:r>
                      <a:endParaRPr kumimoji="1" lang="ja-JP" altLang="en-US" dirty="0"/>
                    </a:p>
                  </a:txBody>
                  <a:tcPr/>
                </a:tc>
                <a:tc>
                  <a:txBody>
                    <a:bodyPr/>
                    <a:lstStyle/>
                    <a:p>
                      <a:r>
                        <a:rPr kumimoji="1" lang="ja-JP" altLang="en-US" dirty="0" smtClean="0"/>
                        <a:t>ニッパー</a:t>
                      </a:r>
                      <a:endParaRPr kumimoji="1" lang="ja-JP" altLang="en-US" dirty="0"/>
                    </a:p>
                  </a:txBody>
                  <a:tcPr>
                    <a:lnB w="12700" cap="flat" cmpd="sng" algn="ctr">
                      <a:solidFill>
                        <a:schemeClr val="tx1"/>
                      </a:solidFill>
                      <a:prstDash val="solid"/>
                      <a:round/>
                      <a:headEnd type="none" w="med" len="med"/>
                      <a:tailEnd type="none" w="med" len="med"/>
                    </a:lnB>
                  </a:tcPr>
                </a:tc>
              </a:tr>
              <a:tr h="1487541">
                <a:tc>
                  <a:txBody>
                    <a:bodyPr/>
                    <a:lstStyle/>
                    <a:p>
                      <a:r>
                        <a:rPr kumimoji="1" lang="ja-JP" altLang="en-US" dirty="0" smtClean="0"/>
                        <a:t>はんだ</a:t>
                      </a:r>
                      <a:endParaRPr kumimoji="1" lang="ja-JP" altLang="en-US" dirty="0"/>
                    </a:p>
                  </a:txBody>
                  <a:tcPr>
                    <a:lnR w="12700" cap="flat" cmpd="sng" algn="ctr">
                      <a:solidFill>
                        <a:schemeClr val="tx1"/>
                      </a:solidFill>
                      <a:prstDash val="solid"/>
                      <a:round/>
                      <a:headEnd type="none" w="med" len="med"/>
                      <a:tailEnd type="none" w="med" len="med"/>
                    </a:lnR>
                  </a:tcPr>
                </a:tc>
                <a:tc>
                  <a:txBody>
                    <a:bodyPr/>
                    <a:lstStyle/>
                    <a:p>
                      <a:r>
                        <a:rPr kumimoji="1" lang="ja-JP" altLang="en-US" dirty="0" smtClean="0"/>
                        <a:t>ラジオペンチ</a:t>
                      </a:r>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40" name="図 3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0215" y="1808202"/>
            <a:ext cx="1526215" cy="1046004"/>
          </a:xfrm>
          <a:prstGeom prst="rect">
            <a:avLst/>
          </a:prstGeom>
        </p:spPr>
      </p:pic>
      <p:pic>
        <p:nvPicPr>
          <p:cNvPr id="41" name="図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0371" y="3526393"/>
            <a:ext cx="1133797" cy="753717"/>
          </a:xfrm>
          <a:prstGeom prst="rect">
            <a:avLst/>
          </a:prstGeom>
        </p:spPr>
      </p:pic>
      <p:pic>
        <p:nvPicPr>
          <p:cNvPr id="42" name="図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2056" y="1656335"/>
            <a:ext cx="1230427" cy="1223985"/>
          </a:xfrm>
          <a:prstGeom prst="rect">
            <a:avLst/>
          </a:prstGeom>
        </p:spPr>
      </p:pic>
      <p:pic>
        <p:nvPicPr>
          <p:cNvPr id="43" name="図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0982" y="5084687"/>
            <a:ext cx="721068" cy="470262"/>
          </a:xfrm>
          <a:prstGeom prst="rect">
            <a:avLst/>
          </a:prstGeom>
        </p:spPr>
      </p:pic>
      <p:pic>
        <p:nvPicPr>
          <p:cNvPr id="44" name="図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96149" y="3203253"/>
            <a:ext cx="1101587" cy="1120913"/>
          </a:xfrm>
          <a:prstGeom prst="rect">
            <a:avLst/>
          </a:prstGeom>
        </p:spPr>
      </p:pic>
      <p:grpSp>
        <p:nvGrpSpPr>
          <p:cNvPr id="47" name="グループ化 46"/>
          <p:cNvGrpSpPr/>
          <p:nvPr/>
        </p:nvGrpSpPr>
        <p:grpSpPr>
          <a:xfrm>
            <a:off x="-14867" y="0"/>
            <a:ext cx="507831" cy="6054785"/>
            <a:chOff x="-26093" y="365125"/>
            <a:chExt cx="507831" cy="6054785"/>
          </a:xfrm>
        </p:grpSpPr>
        <p:sp>
          <p:nvSpPr>
            <p:cNvPr id="48" name="片側の 2 つの角を丸めた四角形 4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4" name="片側の 2 つの角を丸めた四角形 53"/>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テキスト ボックス 54"/>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6" name="片側の 2 つの角を丸めた四角形 55"/>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59" name="テキスト ボックス 5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0" name="片側の 2 つの角を丸めた四角形 59"/>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テキスト ボックス 6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2" name="図 6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0490" y="1688544"/>
            <a:ext cx="1069377" cy="1191776"/>
          </a:xfrm>
          <a:prstGeom prst="rect">
            <a:avLst/>
          </a:prstGeom>
        </p:spPr>
      </p:pic>
      <p:sp>
        <p:nvSpPr>
          <p:cNvPr id="4" name="円/楕円 3"/>
          <p:cNvSpPr/>
          <p:nvPr/>
        </p:nvSpPr>
        <p:spPr>
          <a:xfrm>
            <a:off x="4334608" y="1573824"/>
            <a:ext cx="281354" cy="281265"/>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3" name="図 6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70381" y="4740035"/>
            <a:ext cx="1127355" cy="1159565"/>
          </a:xfrm>
          <a:prstGeom prst="rect">
            <a:avLst/>
          </a:prstGeom>
        </p:spPr>
      </p:pic>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ミニ・グランドピアノの構造</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46" name="グループ化 45"/>
          <p:cNvGrpSpPr/>
          <p:nvPr/>
        </p:nvGrpSpPr>
        <p:grpSpPr>
          <a:xfrm>
            <a:off x="-14867" y="0"/>
            <a:ext cx="507831" cy="6054785"/>
            <a:chOff x="-26093" y="365125"/>
            <a:chExt cx="507831" cy="6054785"/>
          </a:xfrm>
        </p:grpSpPr>
        <p:sp>
          <p:nvSpPr>
            <p:cNvPr id="47" name="片側の 2 つの角を丸めた四角形 4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5" name="片側の 2 つの角を丸めた四角形 5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7" name="片側の 2 つの角を丸めた四角形 5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片側の 2 つの角を丸めた四角形 5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5" name="テキスト ボックス 6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6" name="片側の 2 つの角を丸めた四角形 65"/>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06" name="グループ化 105"/>
          <p:cNvGrpSpPr/>
          <p:nvPr/>
        </p:nvGrpSpPr>
        <p:grpSpPr>
          <a:xfrm>
            <a:off x="629796" y="1393397"/>
            <a:ext cx="7994569" cy="5309972"/>
            <a:chOff x="838200" y="1393397"/>
            <a:chExt cx="7994569" cy="5309972"/>
          </a:xfrm>
        </p:grpSpPr>
        <p:pic>
          <p:nvPicPr>
            <p:cNvPr id="5" name="図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1580" y="1393397"/>
              <a:ext cx="5313350" cy="5309972"/>
            </a:xfrm>
            <a:prstGeom prst="rect">
              <a:avLst/>
            </a:prstGeom>
          </p:spPr>
        </p:pic>
        <p:sp>
          <p:nvSpPr>
            <p:cNvPr id="18" name="テキスト ボックス 17"/>
            <p:cNvSpPr txBox="1"/>
            <p:nvPr/>
          </p:nvSpPr>
          <p:spPr>
            <a:xfrm>
              <a:off x="2353511" y="6220236"/>
              <a:ext cx="2468946"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電池ボックス：単</a:t>
              </a:r>
              <a:r>
                <a:rPr lang="en-US" altLang="ja-JP" dirty="0" smtClean="0">
                  <a:latin typeface="+mn-ea"/>
                  <a:cs typeface="Meiryo UI" panose="020B0604030504040204" pitchFamily="50" charset="-128"/>
                </a:rPr>
                <a:t>3</a:t>
              </a:r>
              <a:r>
                <a:rPr kumimoji="1" lang="en-US" altLang="ja-JP" dirty="0" smtClean="0">
                  <a:latin typeface="+mn-ea"/>
                  <a:cs typeface="Meiryo UI" panose="020B0604030504040204" pitchFamily="50" charset="-128"/>
                </a:rPr>
                <a:t>×3</a:t>
              </a:r>
              <a:r>
                <a:rPr kumimoji="1" lang="ja-JP" altLang="en-US" dirty="0" smtClean="0">
                  <a:latin typeface="+mn-ea"/>
                  <a:cs typeface="Meiryo UI" panose="020B0604030504040204" pitchFamily="50" charset="-128"/>
                </a:rPr>
                <a:t>本</a:t>
              </a:r>
              <a:endParaRPr kumimoji="1" lang="ja-JP" altLang="en-US" dirty="0">
                <a:latin typeface="+mn-ea"/>
                <a:cs typeface="Meiryo UI" panose="020B0604030504040204" pitchFamily="50" charset="-128"/>
              </a:endParaRPr>
            </a:p>
          </p:txBody>
        </p:sp>
        <p:sp>
          <p:nvSpPr>
            <p:cNvPr id="23" name="テキスト ボックス 22"/>
            <p:cNvSpPr txBox="1"/>
            <p:nvPr/>
          </p:nvSpPr>
          <p:spPr>
            <a:xfrm>
              <a:off x="1724008" y="2807354"/>
              <a:ext cx="96693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マイコン</a:t>
              </a:r>
              <a:endParaRPr kumimoji="1" lang="ja-JP" altLang="en-US" dirty="0">
                <a:latin typeface="+mn-ea"/>
                <a:cs typeface="Meiryo UI" panose="020B0604030504040204" pitchFamily="50" charset="-128"/>
              </a:endParaRPr>
            </a:p>
          </p:txBody>
        </p:sp>
        <p:sp>
          <p:nvSpPr>
            <p:cNvPr id="38" name="テキスト ボックス 37"/>
            <p:cNvSpPr txBox="1"/>
            <p:nvPr/>
          </p:nvSpPr>
          <p:spPr>
            <a:xfrm>
              <a:off x="6184555" y="2208320"/>
              <a:ext cx="140775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ピアノアーム</a:t>
              </a:r>
              <a:endParaRPr kumimoji="1" lang="ja-JP" altLang="en-US" dirty="0">
                <a:latin typeface="+mn-ea"/>
                <a:cs typeface="Meiryo UI" panose="020B0604030504040204" pitchFamily="50" charset="-128"/>
              </a:endParaRPr>
            </a:p>
          </p:txBody>
        </p:sp>
        <p:cxnSp>
          <p:nvCxnSpPr>
            <p:cNvPr id="6" name="直線コネクタ 5"/>
            <p:cNvCxnSpPr/>
            <p:nvPr/>
          </p:nvCxnSpPr>
          <p:spPr>
            <a:xfrm flipV="1">
              <a:off x="1356777" y="4849342"/>
              <a:ext cx="1294469" cy="980841"/>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2" name="直線コネクタ 61"/>
            <p:cNvCxnSpPr/>
            <p:nvPr/>
          </p:nvCxnSpPr>
          <p:spPr>
            <a:xfrm flipH="1">
              <a:off x="6466289" y="4048383"/>
              <a:ext cx="808597" cy="63387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838200" y="5789950"/>
              <a:ext cx="64633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鍵盤</a:t>
              </a:r>
              <a:endParaRPr kumimoji="1" lang="ja-JP" altLang="en-US" dirty="0">
                <a:latin typeface="+mn-ea"/>
                <a:cs typeface="Meiryo UI" panose="020B0604030504040204" pitchFamily="50" charset="-128"/>
              </a:endParaRPr>
            </a:p>
          </p:txBody>
        </p:sp>
        <p:cxnSp>
          <p:nvCxnSpPr>
            <p:cNvPr id="60" name="直線コネクタ 59"/>
            <p:cNvCxnSpPr/>
            <p:nvPr/>
          </p:nvCxnSpPr>
          <p:spPr>
            <a:xfrm flipV="1">
              <a:off x="3836259" y="5789951"/>
              <a:ext cx="631996" cy="503282"/>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a:endCxn id="101" idx="1"/>
            </p:cNvCxnSpPr>
            <p:nvPr/>
          </p:nvCxnSpPr>
          <p:spPr>
            <a:xfrm flipV="1">
              <a:off x="6813539" y="4785107"/>
              <a:ext cx="778774" cy="25680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2" name="直線コネクタ 51"/>
            <p:cNvCxnSpPr/>
            <p:nvPr/>
          </p:nvCxnSpPr>
          <p:spPr>
            <a:xfrm flipH="1">
              <a:off x="4916534" y="2561629"/>
              <a:ext cx="1379682" cy="99512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p:nvPr/>
          </p:nvCxnSpPr>
          <p:spPr>
            <a:xfrm>
              <a:off x="2651246" y="1958618"/>
              <a:ext cx="1261361" cy="89238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1603667" y="1629519"/>
              <a:ext cx="1396536"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a:t>
              </a:r>
              <a:endParaRPr kumimoji="1" lang="ja-JP" altLang="en-US" dirty="0">
                <a:latin typeface="+mn-ea"/>
                <a:cs typeface="Meiryo UI" panose="020B0604030504040204" pitchFamily="50" charset="-128"/>
              </a:endParaRPr>
            </a:p>
          </p:txBody>
        </p:sp>
        <p:cxnSp>
          <p:nvCxnSpPr>
            <p:cNvPr id="93" name="直線コネクタ 92"/>
            <p:cNvCxnSpPr>
              <a:stCxn id="101" idx="1"/>
            </p:cNvCxnSpPr>
            <p:nvPr/>
          </p:nvCxnSpPr>
          <p:spPr>
            <a:xfrm flipH="1">
              <a:off x="6399174" y="4785107"/>
              <a:ext cx="1193139" cy="120740"/>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flipH="1">
              <a:off x="4798282" y="3329291"/>
              <a:ext cx="1864838" cy="83009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6609162" y="3103091"/>
              <a:ext cx="1003801"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スピーカ</a:t>
              </a:r>
              <a:endParaRPr kumimoji="1" lang="ja-JP" altLang="en-US" dirty="0">
                <a:latin typeface="+mn-ea"/>
                <a:cs typeface="Meiryo UI" panose="020B0604030504040204" pitchFamily="50" charset="-128"/>
              </a:endParaRPr>
            </a:p>
          </p:txBody>
        </p:sp>
        <p:sp>
          <p:nvSpPr>
            <p:cNvPr id="20" name="角丸四角形 19"/>
            <p:cNvSpPr/>
            <p:nvPr/>
          </p:nvSpPr>
          <p:spPr>
            <a:xfrm rot="955380">
              <a:off x="1891983" y="4765749"/>
              <a:ext cx="4493903" cy="525495"/>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テキスト ボックス 85"/>
            <p:cNvSpPr txBox="1"/>
            <p:nvPr/>
          </p:nvSpPr>
          <p:spPr>
            <a:xfrm>
              <a:off x="6890409" y="3726857"/>
              <a:ext cx="121058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ボリューム</a:t>
              </a:r>
              <a:endParaRPr kumimoji="1" lang="ja-JP" altLang="en-US" dirty="0">
                <a:latin typeface="+mn-ea"/>
                <a:cs typeface="Meiryo UI" panose="020B0604030504040204" pitchFamily="50" charset="-128"/>
              </a:endParaRPr>
            </a:p>
          </p:txBody>
        </p:sp>
        <p:sp>
          <p:nvSpPr>
            <p:cNvPr id="89" name="角丸四角形 88"/>
            <p:cNvSpPr/>
            <p:nvPr/>
          </p:nvSpPr>
          <p:spPr>
            <a:xfrm rot="955380">
              <a:off x="5064553" y="4952975"/>
              <a:ext cx="1758789" cy="269440"/>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6" name="直線コネクタ 95"/>
            <p:cNvCxnSpPr/>
            <p:nvPr/>
          </p:nvCxnSpPr>
          <p:spPr>
            <a:xfrm flipH="1" flipV="1">
              <a:off x="6757878" y="5400426"/>
              <a:ext cx="798892" cy="42975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97" name="テキスト ボックス 96"/>
            <p:cNvSpPr txBox="1"/>
            <p:nvPr/>
          </p:nvSpPr>
          <p:spPr>
            <a:xfrm>
              <a:off x="7277535" y="5812648"/>
              <a:ext cx="1555234"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モードスイッチ</a:t>
              </a:r>
              <a:endParaRPr kumimoji="1" lang="ja-JP" altLang="en-US" dirty="0">
                <a:latin typeface="+mn-ea"/>
                <a:cs typeface="Meiryo UI" panose="020B0604030504040204" pitchFamily="50" charset="-128"/>
              </a:endParaRPr>
            </a:p>
          </p:txBody>
        </p:sp>
        <p:cxnSp>
          <p:nvCxnSpPr>
            <p:cNvPr id="98" name="直線コネクタ 97"/>
            <p:cNvCxnSpPr/>
            <p:nvPr/>
          </p:nvCxnSpPr>
          <p:spPr>
            <a:xfrm>
              <a:off x="2333573" y="3134185"/>
              <a:ext cx="904374" cy="1185344"/>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101" name="テキスト ボックス 100"/>
            <p:cNvSpPr txBox="1"/>
            <p:nvPr/>
          </p:nvSpPr>
          <p:spPr>
            <a:xfrm>
              <a:off x="7592313" y="4600441"/>
              <a:ext cx="590226" cy="369332"/>
            </a:xfrm>
            <a:prstGeom prst="rect">
              <a:avLst/>
            </a:prstGeom>
            <a:noFill/>
          </p:spPr>
          <p:txBody>
            <a:bodyPr wrap="none" rtlCol="0">
              <a:spAutoFit/>
            </a:bodyPr>
            <a:lstStyle/>
            <a:p>
              <a:r>
                <a:rPr kumimoji="1" lang="en-US" altLang="ja-JP" dirty="0" smtClean="0">
                  <a:latin typeface="+mn-ea"/>
                  <a:cs typeface="Meiryo UI" panose="020B0604030504040204" pitchFamily="50" charset="-128"/>
                </a:rPr>
                <a:t>LED</a:t>
              </a:r>
              <a:endParaRPr kumimoji="1" lang="ja-JP" altLang="en-US" dirty="0">
                <a:latin typeface="+mn-ea"/>
                <a:cs typeface="Meiryo UI" panose="020B0604030504040204" pitchFamily="50" charset="-128"/>
              </a:endParaRPr>
            </a:p>
          </p:txBody>
        </p:sp>
      </p:grpSp>
      <p:grpSp>
        <p:nvGrpSpPr>
          <p:cNvPr id="107" name="グループ化 106"/>
          <p:cNvGrpSpPr/>
          <p:nvPr/>
        </p:nvGrpSpPr>
        <p:grpSpPr>
          <a:xfrm>
            <a:off x="8741427" y="3833199"/>
            <a:ext cx="3202632" cy="2465200"/>
            <a:chOff x="8741427" y="3833199"/>
            <a:chExt cx="3202632" cy="2465200"/>
          </a:xfrm>
        </p:grpSpPr>
        <p:sp>
          <p:nvSpPr>
            <p:cNvPr id="104" name="角丸四角形 103"/>
            <p:cNvSpPr/>
            <p:nvPr/>
          </p:nvSpPr>
          <p:spPr>
            <a:xfrm>
              <a:off x="8741427" y="3833199"/>
              <a:ext cx="3202632" cy="2465200"/>
            </a:xfrm>
            <a:prstGeom prst="roundRect">
              <a:avLst/>
            </a:prstGeom>
            <a:solidFill>
              <a:srgbClr val="FFF4E7"/>
            </a:solidFill>
            <a:ln>
              <a:solidFill>
                <a:srgbClr val="FF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6970" y="3953241"/>
              <a:ext cx="3121303" cy="1905211"/>
            </a:xfrm>
            <a:prstGeom prst="rect">
              <a:avLst/>
            </a:prstGeom>
          </p:spPr>
        </p:pic>
        <p:sp>
          <p:nvSpPr>
            <p:cNvPr id="105" name="テキスト ボックス 104"/>
            <p:cNvSpPr txBox="1"/>
            <p:nvPr/>
          </p:nvSpPr>
          <p:spPr>
            <a:xfrm>
              <a:off x="8983050" y="5862020"/>
              <a:ext cx="2770310"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ピアノカバーを閉じたところ</a:t>
              </a:r>
              <a:endParaRPr kumimoji="1" lang="ja-JP" altLang="en-US" dirty="0">
                <a:latin typeface="+mn-ea"/>
                <a:cs typeface="Meiryo UI" panose="020B0604030504040204" pitchFamily="50" charset="-128"/>
              </a:endParaRPr>
            </a:p>
          </p:txBody>
        </p:sp>
      </p:grpSp>
    </p:spTree>
    <p:extLst>
      <p:ext uri="{BB962C8B-B14F-4D97-AF65-F5344CB8AC3E}">
        <p14:creationId xmlns:p14="http://schemas.microsoft.com/office/powerpoint/2010/main" val="29668416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p:cNvSpPr/>
          <p:nvPr/>
        </p:nvSpPr>
        <p:spPr>
          <a:xfrm>
            <a:off x="5025908" y="4747346"/>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latin typeface="+mn-ea"/>
            </a:endParaRPr>
          </a:p>
        </p:txBody>
      </p:sp>
      <p:sp>
        <p:nvSpPr>
          <p:cNvPr id="30" name="正方形/長方形 29"/>
          <p:cNvSpPr/>
          <p:nvPr/>
        </p:nvSpPr>
        <p:spPr>
          <a:xfrm>
            <a:off x="704082" y="4751116"/>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（はんだづけの方法）</a:t>
            </a:r>
            <a:endParaRPr lang="ja-JP" altLang="en-US" dirty="0">
              <a:latin typeface="+mj-ea"/>
              <a:cs typeface="Meiryo UI" panose="020B0604030504040204" pitchFamily="50" charset="-128"/>
            </a:endParaRPr>
          </a:p>
        </p:txBody>
      </p:sp>
      <p:sp>
        <p:nvSpPr>
          <p:cNvPr id="3" name="コンテンツ プレースホルダー 2"/>
          <p:cNvSpPr txBox="1">
            <a:spLocks/>
          </p:cNvSpPr>
          <p:nvPr/>
        </p:nvSpPr>
        <p:spPr>
          <a:xfrm>
            <a:off x="838200" y="1393397"/>
            <a:ext cx="2048219" cy="410689"/>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はんだづけとは</a:t>
            </a:r>
            <a:endParaRPr lang="ja-JP" altLang="en-US" sz="2400" dirty="0">
              <a:latin typeface="+mn-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 name="コンテンツ プレースホルダー 2"/>
          <p:cNvSpPr txBox="1">
            <a:spLocks/>
          </p:cNvSpPr>
          <p:nvPr/>
        </p:nvSpPr>
        <p:spPr>
          <a:xfrm>
            <a:off x="838199" y="2182045"/>
            <a:ext cx="265037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はんだづけの方法</a:t>
            </a:r>
            <a:endParaRPr lang="ja-JP" altLang="en-US" sz="2400" dirty="0">
              <a:latin typeface="+mn-ea"/>
              <a:cs typeface="Meiryo UI" panose="020B0604030504040204" pitchFamily="50" charset="-128"/>
            </a:endParaRPr>
          </a:p>
        </p:txBody>
      </p:sp>
      <p:sp>
        <p:nvSpPr>
          <p:cNvPr id="12" name="テキスト ボックス 11"/>
          <p:cNvSpPr txBox="1"/>
          <p:nvPr/>
        </p:nvSpPr>
        <p:spPr>
          <a:xfrm>
            <a:off x="3080579" y="1398242"/>
            <a:ext cx="8273220" cy="800219"/>
          </a:xfrm>
          <a:prstGeom prst="rect">
            <a:avLst/>
          </a:prstGeom>
          <a:noFill/>
        </p:spPr>
        <p:txBody>
          <a:bodyPr wrap="square" rtlCol="0">
            <a:noAutofit/>
          </a:bodyPr>
          <a:lstStyle/>
          <a:p>
            <a:r>
              <a:rPr lang="ja-JP" altLang="ja-JP" sz="1600" dirty="0" smtClean="0">
                <a:latin typeface="+mn-ea"/>
                <a:cs typeface="Meiryo UI" panose="020B0604030504040204" pitchFamily="50" charset="-128"/>
              </a:rPr>
              <a:t>電子</a:t>
            </a:r>
            <a:r>
              <a:rPr lang="ja-JP" altLang="ja-JP" sz="1600" dirty="0">
                <a:latin typeface="+mn-ea"/>
                <a:cs typeface="Meiryo UI" panose="020B0604030504040204" pitchFamily="50" charset="-128"/>
              </a:rPr>
              <a:t>部品間で電気が流れるように、</a:t>
            </a:r>
            <a:r>
              <a:rPr lang="ja-JP" altLang="ja-JP" sz="1600" dirty="0" smtClean="0">
                <a:latin typeface="+mn-ea"/>
                <a:cs typeface="Meiryo UI" panose="020B0604030504040204" pitchFamily="50" charset="-128"/>
              </a:rPr>
              <a:t>また</a:t>
            </a:r>
            <a:r>
              <a:rPr lang="ja-JP" altLang="en-US" sz="1600" dirty="0">
                <a:latin typeface="+mn-ea"/>
                <a:cs typeface="Meiryo UI" panose="020B0604030504040204" pitchFamily="50" charset="-128"/>
              </a:rPr>
              <a:t>物理</a:t>
            </a:r>
            <a:r>
              <a:rPr lang="ja-JP" altLang="ja-JP" sz="1600" dirty="0" smtClean="0">
                <a:latin typeface="+mn-ea"/>
                <a:cs typeface="Meiryo UI" panose="020B0604030504040204" pitchFamily="50" charset="-128"/>
              </a:rPr>
              <a:t>的</a:t>
            </a:r>
            <a:r>
              <a:rPr lang="ja-JP" altLang="ja-JP" sz="1600" dirty="0">
                <a:latin typeface="+mn-ea"/>
                <a:cs typeface="Meiryo UI" panose="020B0604030504040204" pitchFamily="50" charset="-128"/>
              </a:rPr>
              <a:t>に接合が外れないように固定</a:t>
            </a:r>
            <a:r>
              <a:rPr lang="ja-JP" altLang="ja-JP" sz="1600" dirty="0" smtClean="0">
                <a:latin typeface="+mn-ea"/>
                <a:cs typeface="Meiryo UI" panose="020B0604030504040204" pitchFamily="50" charset="-128"/>
              </a:rPr>
              <a:t>する</a:t>
            </a:r>
            <a:r>
              <a:rPr lang="ja-JP" altLang="en-US" sz="1600" dirty="0" smtClean="0">
                <a:latin typeface="+mn-ea"/>
                <a:cs typeface="Meiryo UI" panose="020B0604030504040204" pitchFamily="50" charset="-128"/>
              </a:rPr>
              <a:t>こと</a:t>
            </a:r>
            <a:r>
              <a:rPr lang="ja-JP" altLang="ja-JP" sz="1600" dirty="0" smtClean="0">
                <a:latin typeface="+mn-ea"/>
                <a:cs typeface="Meiryo UI" panose="020B0604030504040204" pitchFamily="50" charset="-128"/>
              </a:rPr>
              <a:t>です。</a:t>
            </a:r>
            <a:endParaRPr lang="ja-JP" altLang="ja-JP" sz="1600" dirty="0">
              <a:latin typeface="+mn-ea"/>
              <a:cs typeface="Meiryo UI" panose="020B0604030504040204" pitchFamily="50" charset="-128"/>
            </a:endParaRPr>
          </a:p>
          <a:p>
            <a:r>
              <a:rPr lang="ja-JP" altLang="ja-JP" sz="1600" dirty="0" smtClean="0">
                <a:latin typeface="+mn-ea"/>
                <a:cs typeface="Meiryo UI" panose="020B0604030504040204" pitchFamily="50" charset="-128"/>
              </a:rPr>
              <a:t>『</a:t>
            </a:r>
            <a:r>
              <a:rPr lang="ja-JP" altLang="ja-JP" sz="1600" dirty="0">
                <a:latin typeface="+mn-ea"/>
                <a:cs typeface="Meiryo UI" panose="020B0604030504040204" pitchFamily="50" charset="-128"/>
              </a:rPr>
              <a:t>電気が流れるように接合すること』ですから、単に固定するだけではダメです。</a:t>
            </a:r>
          </a:p>
          <a:p>
            <a:endParaRPr kumimoji="1" lang="ja-JP" altLang="en-US" dirty="0" smtClean="0">
              <a:latin typeface="+mn-ea"/>
              <a:cs typeface="Meiryo UI" panose="020B0604030504040204" pitchFamily="50" charset="-128"/>
            </a:endParaRPr>
          </a:p>
        </p:txBody>
      </p:sp>
      <p:pic>
        <p:nvPicPr>
          <p:cNvPr id="14" name="図 13"/>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5" name="図 14"/>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6" name="図 15"/>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7" name="図 16"/>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sp>
        <p:nvSpPr>
          <p:cNvPr id="21" name="テキスト ボックス 20"/>
          <p:cNvSpPr txBox="1"/>
          <p:nvPr/>
        </p:nvSpPr>
        <p:spPr>
          <a:xfrm>
            <a:off x="838199" y="3983724"/>
            <a:ext cx="2185219"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ランドと部品の足</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の両方に熱を加えます。</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５</a:t>
            </a:r>
            <a:r>
              <a:rPr lang="ja-JP" altLang="en-US" sz="1400" dirty="0">
                <a:latin typeface="+mn-ea"/>
                <a:cs typeface="Meiryo UI" panose="020B0604030504040204" pitchFamily="50" charset="-128"/>
              </a:rPr>
              <a:t>～</a:t>
            </a:r>
            <a:r>
              <a:rPr lang="ja-JP" altLang="en-US" sz="1400" dirty="0" smtClean="0">
                <a:latin typeface="+mn-ea"/>
                <a:cs typeface="Meiryo UI" panose="020B0604030504040204" pitchFamily="50" charset="-128"/>
              </a:rPr>
              <a:t>６秒くらいが目安です。</a:t>
            </a:r>
            <a:endParaRPr lang="en-US" altLang="ja-JP" sz="1400" dirty="0" smtClean="0">
              <a:latin typeface="+mn-ea"/>
              <a:cs typeface="Meiryo UI" panose="020B0604030504040204" pitchFamily="50" charset="-128"/>
            </a:endParaRPr>
          </a:p>
          <a:p>
            <a:endParaRPr lang="en-US" altLang="ja-JP" sz="1400" dirty="0" smtClean="0">
              <a:latin typeface="+mn-ea"/>
              <a:cs typeface="Meiryo UI" panose="020B0604030504040204" pitchFamily="50" charset="-128"/>
            </a:endParaRPr>
          </a:p>
        </p:txBody>
      </p:sp>
      <p:sp>
        <p:nvSpPr>
          <p:cNvPr id="22" name="テキスト ボックス 21"/>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温めた部分にはんだを流し込みます。</a:t>
            </a:r>
            <a:endParaRPr lang="en-US" altLang="ja-JP" sz="1400" dirty="0" smtClean="0">
              <a:latin typeface="+mn-ea"/>
              <a:cs typeface="Meiryo UI" panose="020B0604030504040204" pitchFamily="50" charset="-128"/>
            </a:endParaRPr>
          </a:p>
          <a:p>
            <a:endParaRPr lang="en-US" altLang="ja-JP" sz="1400" dirty="0" smtClean="0">
              <a:latin typeface="+mn-ea"/>
              <a:cs typeface="Meiryo UI" panose="020B0604030504040204" pitchFamily="50" charset="-128"/>
            </a:endParaRPr>
          </a:p>
        </p:txBody>
      </p:sp>
      <p:sp>
        <p:nvSpPr>
          <p:cNvPr id="23" name="テキスト ボックス 22"/>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はんだが十分にな</a:t>
            </a:r>
            <a:r>
              <a:rPr lang="ja-JP" altLang="en-US" sz="1400" dirty="0">
                <a:latin typeface="+mn-ea"/>
                <a:cs typeface="Meiryo UI" panose="020B0604030504040204" pitchFamily="50" charset="-128"/>
              </a:rPr>
              <a:t>じ</a:t>
            </a:r>
            <a:r>
              <a:rPr lang="ja-JP" altLang="en-US" sz="1400" dirty="0" smtClean="0">
                <a:latin typeface="+mn-ea"/>
                <a:cs typeface="Meiryo UI" panose="020B0604030504040204" pitchFamily="50" charset="-128"/>
              </a:rPr>
              <a:t>んだら、</a:t>
            </a:r>
            <a:endParaRPr lang="en-US" altLang="ja-JP" sz="1400" dirty="0" smtClean="0">
              <a:latin typeface="+mn-ea"/>
              <a:cs typeface="Meiryo UI" panose="020B0604030504040204" pitchFamily="50" charset="-128"/>
            </a:endParaRPr>
          </a:p>
          <a:p>
            <a:r>
              <a:rPr lang="ja-JP" altLang="en-US" sz="1400" dirty="0" smtClean="0">
                <a:latin typeface="+mn-ea"/>
                <a:cs typeface="Meiryo UI" panose="020B0604030504040204" pitchFamily="50" charset="-128"/>
              </a:rPr>
              <a:t>まず、はんだを外し、</a:t>
            </a:r>
            <a:endParaRPr lang="en-US" altLang="ja-JP" sz="1400" dirty="0" smtClean="0">
              <a:latin typeface="+mn-ea"/>
              <a:cs typeface="Meiryo UI" panose="020B0604030504040204" pitchFamily="50" charset="-128"/>
            </a:endParaRPr>
          </a:p>
          <a:p>
            <a:r>
              <a:rPr lang="ja-JP" altLang="en-US" sz="1400" dirty="0">
                <a:latin typeface="+mn-ea"/>
                <a:cs typeface="Meiryo UI" panose="020B0604030504040204" pitchFamily="50" charset="-128"/>
              </a:rPr>
              <a:t>次</a:t>
            </a:r>
            <a:r>
              <a:rPr lang="ja-JP" altLang="en-US" sz="1400" dirty="0" smtClean="0">
                <a:latin typeface="+mn-ea"/>
                <a:cs typeface="Meiryo UI" panose="020B0604030504040204" pitchFamily="50" charset="-128"/>
              </a:rPr>
              <a:t>に、はんだごてを外します。</a:t>
            </a:r>
            <a:endParaRPr lang="en-US" altLang="ja-JP" sz="1400" dirty="0" smtClean="0">
              <a:latin typeface="+mn-ea"/>
              <a:cs typeface="Meiryo UI" panose="020B0604030504040204" pitchFamily="50" charset="-128"/>
            </a:endParaRPr>
          </a:p>
        </p:txBody>
      </p:sp>
      <p:sp>
        <p:nvSpPr>
          <p:cNvPr id="24" name="テキスト ボックス 23"/>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mn-ea"/>
                <a:cs typeface="Meiryo UI" panose="020B0604030504040204" pitchFamily="50" charset="-128"/>
              </a:rPr>
              <a:t>最後に、部品の足を根元からニッパーで切ります。</a:t>
            </a:r>
            <a:endParaRPr lang="en-US" altLang="ja-JP" sz="1400" dirty="0" smtClean="0">
              <a:latin typeface="+mn-ea"/>
              <a:cs typeface="Meiryo UI" panose="020B0604030504040204" pitchFamily="50" charset="-128"/>
            </a:endParaRPr>
          </a:p>
        </p:txBody>
      </p:sp>
      <p:sp>
        <p:nvSpPr>
          <p:cNvPr id="25" name="テキスト ボックス 24"/>
          <p:cNvSpPr txBox="1"/>
          <p:nvPr/>
        </p:nvSpPr>
        <p:spPr>
          <a:xfrm>
            <a:off x="1956351" y="3589422"/>
            <a:ext cx="675145" cy="266760"/>
          </a:xfrm>
          <a:prstGeom prst="rect">
            <a:avLst/>
          </a:prstGeom>
          <a:noFill/>
        </p:spPr>
        <p:txBody>
          <a:bodyPr wrap="square" rtlCol="0">
            <a:noAutofit/>
          </a:bodyPr>
          <a:lstStyle/>
          <a:p>
            <a:r>
              <a:rPr lang="ja-JP" altLang="en-US" sz="1400" dirty="0" smtClean="0">
                <a:latin typeface="+mn-ea"/>
                <a:cs typeface="Meiryo UI" panose="020B0604030504040204" pitchFamily="50" charset="-128"/>
              </a:rPr>
              <a:t>ランド</a:t>
            </a:r>
            <a:endParaRPr lang="en-US" altLang="ja-JP" sz="1400" dirty="0" smtClean="0">
              <a:latin typeface="+mn-ea"/>
              <a:cs typeface="Meiryo UI" panose="020B0604030504040204" pitchFamily="50" charset="-128"/>
            </a:endParaRPr>
          </a:p>
        </p:txBody>
      </p:sp>
      <p:sp>
        <p:nvSpPr>
          <p:cNvPr id="26" name="テキスト ボックス 25"/>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mn-ea"/>
                <a:cs typeface="Meiryo UI" panose="020B0604030504040204" pitchFamily="50" charset="-128"/>
              </a:rPr>
              <a:t>部品の足</a:t>
            </a:r>
            <a:endParaRPr lang="en-US" altLang="ja-JP" sz="1400" dirty="0" smtClean="0">
              <a:latin typeface="+mn-ea"/>
              <a:cs typeface="Meiryo UI" panose="020B0604030504040204" pitchFamily="50" charset="-128"/>
            </a:endParaRPr>
          </a:p>
        </p:txBody>
      </p:sp>
      <p:cxnSp>
        <p:nvCxnSpPr>
          <p:cNvPr id="5" name="直線コネクタ 4"/>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線コネクタ 26"/>
          <p:cNvCxnSpPr>
            <a:stCxn id="26"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8" name="右矢印 7"/>
          <p:cNvSpPr/>
          <p:nvPr/>
        </p:nvSpPr>
        <p:spPr>
          <a:xfrm>
            <a:off x="2835483" y="3238170"/>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8" name="右矢印 27"/>
          <p:cNvSpPr/>
          <p:nvPr/>
        </p:nvSpPr>
        <p:spPr>
          <a:xfrm>
            <a:off x="5228039" y="3185859"/>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9" name="右矢印 28"/>
          <p:cNvSpPr/>
          <p:nvPr/>
        </p:nvSpPr>
        <p:spPr>
          <a:xfrm>
            <a:off x="8006898" y="3164319"/>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2" name="コンテンツ プレースホルダー 2"/>
          <p:cNvSpPr txBox="1">
            <a:spLocks/>
          </p:cNvSpPr>
          <p:nvPr/>
        </p:nvSpPr>
        <p:spPr>
          <a:xfrm>
            <a:off x="838198" y="470760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mn-ea"/>
                <a:cs typeface="Meiryo UI" panose="020B0604030504040204" pitchFamily="50" charset="-128"/>
              </a:rPr>
              <a:t>Good!</a:t>
            </a:r>
            <a:endParaRPr lang="ja-JP" altLang="en-US" sz="2400" dirty="0">
              <a:latin typeface="+mn-ea"/>
              <a:cs typeface="Meiryo UI" panose="020B0604030504040204" pitchFamily="50" charset="-128"/>
            </a:endParaRPr>
          </a:p>
        </p:txBody>
      </p:sp>
      <p:sp>
        <p:nvSpPr>
          <p:cNvPr id="33" name="コンテンツ プレースホルダー 2"/>
          <p:cNvSpPr txBox="1">
            <a:spLocks/>
          </p:cNvSpPr>
          <p:nvPr/>
        </p:nvSpPr>
        <p:spPr>
          <a:xfrm>
            <a:off x="5051804" y="473164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失敗例</a:t>
            </a:r>
            <a:endParaRPr lang="ja-JP" altLang="en-US" sz="2400" dirty="0">
              <a:latin typeface="+mn-ea"/>
              <a:cs typeface="Meiryo UI" panose="020B0604030504040204" pitchFamily="50" charset="-128"/>
            </a:endParaRPr>
          </a:p>
        </p:txBody>
      </p:sp>
      <p:sp>
        <p:nvSpPr>
          <p:cNvPr id="34" name="テキスト ボックス 33"/>
          <p:cNvSpPr txBox="1"/>
          <p:nvPr/>
        </p:nvSpPr>
        <p:spPr>
          <a:xfrm>
            <a:off x="2792594" y="4899816"/>
            <a:ext cx="1925323" cy="1384538"/>
          </a:xfrm>
          <a:prstGeom prst="rect">
            <a:avLst/>
          </a:prstGeom>
        </p:spPr>
        <p:txBody>
          <a:bodyPr wrap="square" rtlCol="0">
            <a:noAutofit/>
          </a:bodyPr>
          <a:lstStyle/>
          <a:p>
            <a:r>
              <a:rPr lang="ja-JP" altLang="en-US" sz="1400" dirty="0">
                <a:latin typeface="+mn-ea"/>
                <a:cs typeface="Meiryo UI" panose="020B0604030504040204" pitchFamily="50" charset="-128"/>
              </a:rPr>
              <a:t>ランド</a:t>
            </a:r>
            <a:r>
              <a:rPr lang="ja-JP" altLang="ja-JP" sz="1400" dirty="0" smtClean="0">
                <a:latin typeface="+mn-ea"/>
                <a:cs typeface="Meiryo UI" panose="020B0604030504040204" pitchFamily="50" charset="-128"/>
              </a:rPr>
              <a:t>と</a:t>
            </a:r>
            <a:r>
              <a:rPr lang="ja-JP" altLang="ja-JP" sz="1400" dirty="0">
                <a:latin typeface="+mn-ea"/>
                <a:cs typeface="Meiryo UI" panose="020B0604030504040204" pitchFamily="50" charset="-128"/>
              </a:rPr>
              <a:t>部品の足にまんべんなくはんだ</a:t>
            </a:r>
            <a:r>
              <a:rPr lang="ja-JP" altLang="ja-JP" sz="1400" dirty="0" smtClean="0">
                <a:latin typeface="+mn-ea"/>
                <a:cs typeface="Meiryo UI" panose="020B0604030504040204" pitchFamily="50" charset="-128"/>
              </a:rPr>
              <a:t>が</a:t>
            </a:r>
            <a:r>
              <a:rPr lang="ja-JP" altLang="en-US" sz="1400" dirty="0" smtClean="0">
                <a:latin typeface="+mn-ea"/>
                <a:cs typeface="Meiryo UI" panose="020B0604030504040204" pitchFamily="50" charset="-128"/>
              </a:rPr>
              <a:t>つ</a:t>
            </a:r>
            <a:r>
              <a:rPr lang="ja-JP" altLang="ja-JP" sz="1400" dirty="0" smtClean="0">
                <a:latin typeface="+mn-ea"/>
                <a:cs typeface="Meiryo UI" panose="020B0604030504040204" pitchFamily="50" charset="-128"/>
              </a:rPr>
              <a:t>いて</a:t>
            </a:r>
            <a:r>
              <a:rPr lang="ja-JP" altLang="ja-JP" sz="1400" dirty="0">
                <a:latin typeface="+mn-ea"/>
                <a:cs typeface="Meiryo UI" panose="020B0604030504040204" pitchFamily="50" charset="-128"/>
              </a:rPr>
              <a:t>いて、ツヤがあり、富士山のような盛り上がりになっていれば完璧です！</a:t>
            </a:r>
            <a:endParaRPr kumimoji="1" lang="ja-JP" altLang="en-US" sz="1400" dirty="0" smtClean="0">
              <a:latin typeface="+mn-ea"/>
              <a:cs typeface="Meiryo UI" panose="020B0604030504040204" pitchFamily="50" charset="-128"/>
            </a:endParaRPr>
          </a:p>
        </p:txBody>
      </p:sp>
      <p:sp>
        <p:nvSpPr>
          <p:cNvPr id="35" name="テキスト ボックス 34"/>
          <p:cNvSpPr txBox="1"/>
          <p:nvPr/>
        </p:nvSpPr>
        <p:spPr>
          <a:xfrm>
            <a:off x="5608743" y="6150353"/>
            <a:ext cx="1020093" cy="314564"/>
          </a:xfrm>
          <a:prstGeom prst="rect">
            <a:avLst/>
          </a:prstGeom>
        </p:spPr>
        <p:txBody>
          <a:bodyPr wrap="square" rtlCol="0">
            <a:noAutofit/>
          </a:bodyPr>
          <a:lstStyle/>
          <a:p>
            <a:r>
              <a:rPr lang="ja-JP" altLang="en-US" sz="1400" dirty="0" smtClean="0">
                <a:latin typeface="+mn-ea"/>
                <a:cs typeface="Meiryo UI" panose="020B0604030504040204" pitchFamily="50" charset="-128"/>
              </a:rPr>
              <a:t>イモはんだ</a:t>
            </a:r>
            <a:endParaRPr kumimoji="1" lang="ja-JP" altLang="en-US" sz="1400" dirty="0" smtClean="0">
              <a:latin typeface="+mn-ea"/>
              <a:cs typeface="Meiryo UI" panose="020B0604030504040204" pitchFamily="50" charset="-128"/>
            </a:endParaRPr>
          </a:p>
        </p:txBody>
      </p:sp>
      <p:sp>
        <p:nvSpPr>
          <p:cNvPr id="36" name="テキスト ボックス 35"/>
          <p:cNvSpPr txBox="1"/>
          <p:nvPr/>
        </p:nvSpPr>
        <p:spPr>
          <a:xfrm>
            <a:off x="7545902" y="6160814"/>
            <a:ext cx="1164319" cy="314564"/>
          </a:xfrm>
          <a:prstGeom prst="rect">
            <a:avLst/>
          </a:prstGeom>
        </p:spPr>
        <p:txBody>
          <a:bodyPr wrap="square" rtlCol="0">
            <a:noAutofit/>
          </a:bodyPr>
          <a:lstStyle/>
          <a:p>
            <a:r>
              <a:rPr lang="ja-JP" altLang="en-US" sz="1400" dirty="0" smtClean="0">
                <a:latin typeface="+mn-ea"/>
                <a:cs typeface="Meiryo UI" panose="020B0604030504040204" pitchFamily="50" charset="-128"/>
              </a:rPr>
              <a:t>目玉はんだ</a:t>
            </a:r>
            <a:endParaRPr kumimoji="1" lang="ja-JP" altLang="en-US" sz="1400" dirty="0" smtClean="0">
              <a:latin typeface="+mn-ea"/>
              <a:cs typeface="Meiryo UI" panose="020B0604030504040204" pitchFamily="50" charset="-128"/>
            </a:endParaRPr>
          </a:p>
        </p:txBody>
      </p:sp>
      <p:sp>
        <p:nvSpPr>
          <p:cNvPr id="37" name="テキスト ボックス 36"/>
          <p:cNvSpPr txBox="1"/>
          <p:nvPr/>
        </p:nvSpPr>
        <p:spPr>
          <a:xfrm>
            <a:off x="9712613" y="6160814"/>
            <a:ext cx="1020093" cy="314564"/>
          </a:xfrm>
          <a:prstGeom prst="rect">
            <a:avLst/>
          </a:prstGeom>
        </p:spPr>
        <p:txBody>
          <a:bodyPr wrap="square" rtlCol="0">
            <a:noAutofit/>
          </a:bodyPr>
          <a:lstStyle/>
          <a:p>
            <a:r>
              <a:rPr lang="ja-JP" altLang="en-US" sz="1400" dirty="0" smtClean="0">
                <a:latin typeface="+mn-ea"/>
                <a:cs typeface="Meiryo UI" panose="020B0604030504040204" pitchFamily="50" charset="-128"/>
              </a:rPr>
              <a:t>ショート</a:t>
            </a:r>
            <a:endParaRPr kumimoji="1" lang="ja-JP" altLang="en-US" sz="1400" dirty="0" smtClean="0">
              <a:latin typeface="+mn-ea"/>
              <a:cs typeface="Meiryo UI" panose="020B0604030504040204" pitchFamily="50" charset="-128"/>
            </a:endParaRPr>
          </a:p>
        </p:txBody>
      </p:sp>
      <p:grpSp>
        <p:nvGrpSpPr>
          <p:cNvPr id="47" name="グループ化 46"/>
          <p:cNvGrpSpPr/>
          <p:nvPr/>
        </p:nvGrpSpPr>
        <p:grpSpPr>
          <a:xfrm>
            <a:off x="-14867" y="0"/>
            <a:ext cx="507831" cy="6054785"/>
            <a:chOff x="-26093" y="365125"/>
            <a:chExt cx="507831" cy="6054785"/>
          </a:xfrm>
        </p:grpSpPr>
        <p:sp>
          <p:nvSpPr>
            <p:cNvPr id="48" name="片側の 2 つの角を丸めた四角形 4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テキスト ボックス 4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67" name="片側の 2 つの角を丸めた四角形 6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テキスト ボックス 6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69" name="片側の 2 つの角を丸めた四角形 6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片側の 2 つの角を丸めた四角形 6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テキスト ボックス 7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2" name="テキスト ボックス 7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3" name="片側の 2 つの角を丸めた四角形 7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 name="角丸四角形 3"/>
          <p:cNvSpPr/>
          <p:nvPr/>
        </p:nvSpPr>
        <p:spPr>
          <a:xfrm>
            <a:off x="1260658" y="5202923"/>
            <a:ext cx="1461115" cy="101323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8" name="図 17"/>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10815"/>
            <a:ext cx="1253129" cy="815283"/>
          </a:xfrm>
          <a:prstGeom prst="rect">
            <a:avLst/>
          </a:prstGeom>
          <a:noFill/>
          <a:ln>
            <a:noFill/>
          </a:ln>
          <a:extLst>
            <a:ext uri="{53640926-AAD7-44D8-BBD7-CCE9431645EC}">
              <a14:shadowObscured xmlns:a14="http://schemas.microsoft.com/office/drawing/2010/main"/>
            </a:ext>
          </a:extLst>
        </p:spPr>
      </p:pic>
      <p:sp>
        <p:nvSpPr>
          <p:cNvPr id="77" name="角丸四角形 76"/>
          <p:cNvSpPr/>
          <p:nvPr/>
        </p:nvSpPr>
        <p:spPr>
          <a:xfrm>
            <a:off x="5345314" y="5150679"/>
            <a:ext cx="1461115" cy="106548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p:nvPr/>
        </p:nvPicPr>
        <p:blipFill rotWithShape="1">
          <a:blip r:embed="rId7" cstate="print">
            <a:extLst>
              <a:ext uri="{28A0092B-C50C-407E-A947-70E740481C1C}">
                <a14:useLocalDpi xmlns:a14="http://schemas.microsoft.com/office/drawing/2010/main" val="0"/>
              </a:ext>
            </a:extLst>
          </a:blip>
          <a:srcRect r="59471" b="23376"/>
          <a:stretch/>
        </p:blipFill>
        <p:spPr bwMode="auto">
          <a:xfrm>
            <a:off x="5418231" y="5183888"/>
            <a:ext cx="1295879" cy="826605"/>
          </a:xfrm>
          <a:prstGeom prst="rect">
            <a:avLst/>
          </a:prstGeom>
          <a:noFill/>
          <a:ln>
            <a:noFill/>
          </a:ln>
          <a:extLst>
            <a:ext uri="{53640926-AAD7-44D8-BBD7-CCE9431645EC}">
              <a14:shadowObscured xmlns:a14="http://schemas.microsoft.com/office/drawing/2010/main"/>
            </a:ext>
          </a:extLst>
        </p:spPr>
      </p:pic>
      <p:sp>
        <p:nvSpPr>
          <p:cNvPr id="78" name="角丸四角形 77"/>
          <p:cNvSpPr/>
          <p:nvPr/>
        </p:nvSpPr>
        <p:spPr>
          <a:xfrm>
            <a:off x="7334432" y="5097053"/>
            <a:ext cx="1461115" cy="111911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角丸四角形 78"/>
          <p:cNvSpPr/>
          <p:nvPr/>
        </p:nvSpPr>
        <p:spPr>
          <a:xfrm>
            <a:off x="9216724" y="5202923"/>
            <a:ext cx="1580230" cy="101323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p:cNvPicPr/>
          <p:nvPr/>
        </p:nvPicPr>
        <p:blipFill rotWithShape="1">
          <a:blip r:embed="rId8" cstate="print">
            <a:extLst>
              <a:ext uri="{28A0092B-C50C-407E-A947-70E740481C1C}">
                <a14:useLocalDpi xmlns:a14="http://schemas.microsoft.com/office/drawing/2010/main" val="0"/>
              </a:ext>
            </a:extLst>
          </a:blip>
          <a:srcRect r="59135" b="18313"/>
          <a:stretch/>
        </p:blipFill>
        <p:spPr bwMode="auto">
          <a:xfrm>
            <a:off x="7368908" y="5111938"/>
            <a:ext cx="1233744" cy="943498"/>
          </a:xfrm>
          <a:prstGeom prst="rect">
            <a:avLst/>
          </a:prstGeom>
          <a:noFill/>
          <a:ln>
            <a:noFill/>
          </a:ln>
          <a:extLst>
            <a:ext uri="{53640926-AAD7-44D8-BBD7-CCE9431645EC}">
              <a14:shadowObscured xmlns:a14="http://schemas.microsoft.com/office/drawing/2010/main"/>
            </a:ext>
          </a:extLst>
        </p:spPr>
      </p:pic>
      <p:pic>
        <p:nvPicPr>
          <p:cNvPr id="20" name="図 19"/>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321513" y="5484884"/>
            <a:ext cx="1411193" cy="57055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71340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角丸四角形吹き出し 22"/>
          <p:cNvSpPr/>
          <p:nvPr/>
        </p:nvSpPr>
        <p:spPr>
          <a:xfrm>
            <a:off x="7961971" y="2527559"/>
            <a:ext cx="3391829" cy="3810293"/>
          </a:xfrm>
          <a:prstGeom prst="wedgeRoundRectCallout">
            <a:avLst>
              <a:gd name="adj1" fmla="val -50780"/>
              <a:gd name="adj2" fmla="val -60392"/>
              <a:gd name="adj3" fmla="val 16667"/>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（はんだづけに失敗したら）</a:t>
            </a:r>
            <a:endParaRPr lang="ja-JP" altLang="en-US" dirty="0">
              <a:latin typeface="+mj-ea"/>
              <a:cs typeface="Meiryo UI" panose="020B0604030504040204" pitchFamily="50" charset="-128"/>
            </a:endParaRPr>
          </a:p>
        </p:txBody>
      </p:sp>
      <p:sp>
        <p:nvSpPr>
          <p:cNvPr id="3"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mn-ea"/>
                <a:cs typeface="Meiryo UI" panose="020B0604030504040204" pitchFamily="50" charset="-128"/>
              </a:rPr>
              <a:t>はんだの</a:t>
            </a:r>
            <a:r>
              <a:rPr lang="ja-JP" altLang="en-US" sz="2400" dirty="0" smtClean="0">
                <a:latin typeface="+mn-ea"/>
                <a:cs typeface="Meiryo UI" panose="020B0604030504040204" pitchFamily="50" charset="-128"/>
              </a:rPr>
              <a:t>修正方法</a:t>
            </a:r>
            <a:endParaRPr lang="ja-JP" altLang="en-US" sz="2400" dirty="0">
              <a:latin typeface="+mn-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079347" y="2928884"/>
            <a:ext cx="3003748" cy="773321"/>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失敗したときに絶対やってはいけないこと！</a:t>
            </a:r>
            <a:endParaRPr lang="en-US" altLang="ja-JP" sz="2400" dirty="0" smtClean="0">
              <a:latin typeface="+mn-ea"/>
              <a:cs typeface="Meiryo UI" panose="020B0604030504040204" pitchFamily="50" charset="-128"/>
            </a:endParaRPr>
          </a:p>
        </p:txBody>
      </p:sp>
      <p:pic>
        <p:nvPicPr>
          <p:cNvPr id="18" name="図 17"/>
          <p:cNvPicPr/>
          <p:nvPr/>
        </p:nvPicPr>
        <p:blipFill>
          <a:blip r:embed="rId2">
            <a:extLst>
              <a:ext uri="{28A0092B-C50C-407E-A947-70E740481C1C}">
                <a14:useLocalDpi xmlns:a14="http://schemas.microsoft.com/office/drawing/2010/main" val="0"/>
              </a:ext>
            </a:extLst>
          </a:blip>
          <a:stretch>
            <a:fillRect/>
          </a:stretch>
        </p:blipFill>
        <p:spPr>
          <a:xfrm>
            <a:off x="5671554" y="2830561"/>
            <a:ext cx="1619250" cy="1123950"/>
          </a:xfrm>
          <a:prstGeom prst="rect">
            <a:avLst/>
          </a:prstGeom>
        </p:spPr>
      </p:pic>
      <p:pic>
        <p:nvPicPr>
          <p:cNvPr id="19" name="図 18"/>
          <p:cNvPicPr/>
          <p:nvPr/>
        </p:nvPicPr>
        <p:blipFill>
          <a:blip r:embed="rId3">
            <a:extLst>
              <a:ext uri="{28A0092B-C50C-407E-A947-70E740481C1C}">
                <a14:useLocalDpi xmlns:a14="http://schemas.microsoft.com/office/drawing/2010/main" val="0"/>
              </a:ext>
            </a:extLst>
          </a:blip>
          <a:stretch>
            <a:fillRect/>
          </a:stretch>
        </p:blipFill>
        <p:spPr>
          <a:xfrm>
            <a:off x="5617630" y="4717645"/>
            <a:ext cx="1750740" cy="1506558"/>
          </a:xfrm>
          <a:prstGeom prst="rect">
            <a:avLst/>
          </a:prstGeom>
        </p:spPr>
      </p:pic>
      <p:sp>
        <p:nvSpPr>
          <p:cNvPr id="20" name="テキスト ボックス 19"/>
          <p:cNvSpPr txBox="1"/>
          <p:nvPr/>
        </p:nvSpPr>
        <p:spPr>
          <a:xfrm>
            <a:off x="868472" y="2347678"/>
            <a:ext cx="4695988" cy="1633307"/>
          </a:xfrm>
          <a:prstGeom prst="rect">
            <a:avLst/>
          </a:prstGeom>
        </p:spPr>
        <p:txBody>
          <a:bodyPr wrap="none" rtlCol="0">
            <a:noAutofit/>
          </a:bodyPr>
          <a:lstStyle/>
          <a:p>
            <a:r>
              <a:rPr lang="ja-JP" altLang="ja-JP" b="1" u="sng" dirty="0" smtClean="0">
                <a:latin typeface="+mn-ea"/>
                <a:cs typeface="Meiryo UI" panose="020B0604030504040204" pitchFamily="50" charset="-128"/>
              </a:rPr>
              <a:t>はんだ</a:t>
            </a:r>
            <a:r>
              <a:rPr lang="ja-JP" altLang="ja-JP" b="1" u="sng" dirty="0">
                <a:latin typeface="+mn-ea"/>
                <a:cs typeface="Meiryo UI" panose="020B0604030504040204" pitchFamily="50" charset="-128"/>
              </a:rPr>
              <a:t>吸い取り線</a:t>
            </a:r>
          </a:p>
          <a:p>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はんだ</a:t>
            </a:r>
            <a:r>
              <a:rPr lang="ja-JP" altLang="ja-JP" sz="1600" dirty="0">
                <a:latin typeface="+mn-ea"/>
                <a:cs typeface="Meiryo UI" panose="020B0604030504040204" pitchFamily="50" charset="-128"/>
              </a:rPr>
              <a:t>吸い取り線は、銅線を編んで</a:t>
            </a:r>
            <a:r>
              <a:rPr lang="ja-JP" altLang="ja-JP" sz="1600" dirty="0" smtClean="0">
                <a:latin typeface="+mn-ea"/>
                <a:cs typeface="Meiryo UI" panose="020B0604030504040204" pitchFamily="50" charset="-128"/>
              </a:rPr>
              <a:t>作られ</a:t>
            </a:r>
            <a:r>
              <a:rPr lang="ja-JP" altLang="en-US" sz="1600" dirty="0" smtClean="0">
                <a:latin typeface="+mn-ea"/>
                <a:cs typeface="Meiryo UI" panose="020B0604030504040204" pitchFamily="50" charset="-128"/>
              </a:rPr>
              <a:t>た</a:t>
            </a:r>
            <a:r>
              <a:rPr lang="ja-JP" altLang="ja-JP" sz="1600" dirty="0" smtClean="0">
                <a:latin typeface="+mn-ea"/>
                <a:cs typeface="Meiryo UI" panose="020B0604030504040204" pitchFamily="50" charset="-128"/>
              </a:rPr>
              <a:t>ものです。</a:t>
            </a:r>
            <a:endParaRPr lang="ja-JP" altLang="ja-JP" sz="1600" dirty="0">
              <a:latin typeface="+mn-ea"/>
              <a:cs typeface="Meiryo UI" panose="020B0604030504040204" pitchFamily="50" charset="-128"/>
            </a:endParaRPr>
          </a:p>
          <a:p>
            <a:r>
              <a:rPr lang="ja-JP" altLang="ja-JP" sz="1600" dirty="0">
                <a:latin typeface="+mn-ea"/>
                <a:cs typeface="Meiryo UI" panose="020B0604030504040204" pitchFamily="50" charset="-128"/>
              </a:rPr>
              <a:t>はんだ吸い取り線を</a:t>
            </a:r>
            <a:r>
              <a:rPr lang="ja-JP" altLang="ja-JP" sz="1600" dirty="0" err="1">
                <a:latin typeface="+mn-ea"/>
                <a:cs typeface="Meiryo UI" panose="020B0604030504040204" pitchFamily="50" charset="-128"/>
              </a:rPr>
              <a:t>取り去りたいはんだに</a:t>
            </a:r>
            <a:r>
              <a:rPr lang="ja-JP" altLang="ja-JP" sz="1600" dirty="0">
                <a:latin typeface="+mn-ea"/>
                <a:cs typeface="Meiryo UI" panose="020B0604030504040204" pitchFamily="50" charset="-128"/>
              </a:rPr>
              <a:t>重ね</a:t>
            </a:r>
            <a:r>
              <a:rPr lang="ja-JP" altLang="ja-JP"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上</a:t>
            </a:r>
            <a:r>
              <a:rPr lang="ja-JP" altLang="ja-JP" sz="1600" dirty="0">
                <a:latin typeface="+mn-ea"/>
                <a:cs typeface="Meiryo UI" panose="020B0604030504040204" pitchFamily="50" charset="-128"/>
              </a:rPr>
              <a:t>からはんだごてであたためると</a:t>
            </a:r>
            <a:r>
              <a:rPr lang="ja-JP" altLang="ja-JP" sz="1600" dirty="0" smtClean="0">
                <a:latin typeface="+mn-ea"/>
                <a:cs typeface="Meiryo UI" panose="020B0604030504040204" pitchFamily="50" charset="-128"/>
              </a:rPr>
              <a:t>、</a:t>
            </a:r>
            <a:r>
              <a:rPr lang="ja-JP" altLang="ja-JP" sz="1600" dirty="0" err="1" smtClean="0">
                <a:latin typeface="+mn-ea"/>
                <a:cs typeface="Meiryo UI" panose="020B0604030504040204" pitchFamily="50" charset="-128"/>
              </a:rPr>
              <a:t>溶けた</a:t>
            </a:r>
            <a:r>
              <a:rPr lang="ja-JP" altLang="ja-JP" sz="1600" dirty="0" err="1">
                <a:latin typeface="+mn-ea"/>
                <a:cs typeface="Meiryo UI" panose="020B0604030504040204" pitchFamily="50" charset="-128"/>
              </a:rPr>
              <a:t>はんだ</a:t>
            </a:r>
            <a:r>
              <a:rPr lang="ja-JP" altLang="ja-JP" sz="1600" dirty="0" err="1" smtClean="0">
                <a:latin typeface="+mn-ea"/>
                <a:cs typeface="Meiryo UI" panose="020B0604030504040204" pitchFamily="50" charset="-128"/>
              </a:rPr>
              <a:t>が</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毛細管</a:t>
            </a:r>
            <a:r>
              <a:rPr lang="ja-JP" altLang="ja-JP" sz="1600" dirty="0">
                <a:latin typeface="+mn-ea"/>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mn-ea"/>
              <a:cs typeface="Meiryo UI" panose="020B0604030504040204" pitchFamily="50" charset="-128"/>
            </a:endParaRPr>
          </a:p>
        </p:txBody>
      </p:sp>
      <p:sp>
        <p:nvSpPr>
          <p:cNvPr id="21" name="テキスト ボックス 20"/>
          <p:cNvSpPr txBox="1"/>
          <p:nvPr/>
        </p:nvSpPr>
        <p:spPr>
          <a:xfrm>
            <a:off x="813133" y="1788866"/>
            <a:ext cx="7036419" cy="305035"/>
          </a:xfrm>
          <a:prstGeom prst="rect">
            <a:avLst/>
          </a:prstGeom>
        </p:spPr>
        <p:txBody>
          <a:bodyPr wrap="none" rtlCol="0">
            <a:noAutofit/>
          </a:bodyPr>
          <a:lstStyle/>
          <a:p>
            <a:r>
              <a:rPr lang="ja-JP" altLang="ja-JP" sz="1600" dirty="0">
                <a:latin typeface="+mn-ea"/>
                <a:cs typeface="Meiryo UI" panose="020B0604030504040204" pitchFamily="50" charset="-128"/>
              </a:rPr>
              <a:t>もし</a:t>
            </a:r>
            <a:r>
              <a:rPr lang="ja-JP" altLang="ja-JP" sz="1600" dirty="0" smtClean="0">
                <a:latin typeface="+mn-ea"/>
                <a:cs typeface="Meiryo UI" panose="020B0604030504040204" pitchFamily="50" charset="-128"/>
              </a:rPr>
              <a:t>はんだ</a:t>
            </a:r>
            <a:r>
              <a:rPr lang="ja-JP" altLang="en-US" sz="1600" dirty="0" smtClean="0">
                <a:latin typeface="+mn-ea"/>
                <a:cs typeface="Meiryo UI" panose="020B0604030504040204" pitchFamily="50" charset="-128"/>
              </a:rPr>
              <a:t>づ</a:t>
            </a:r>
            <a:r>
              <a:rPr lang="ja-JP" altLang="ja-JP" sz="1600" dirty="0" smtClean="0">
                <a:latin typeface="+mn-ea"/>
                <a:cs typeface="Meiryo UI" panose="020B0604030504040204" pitchFamily="50" charset="-128"/>
              </a:rPr>
              <a:t>けに</a:t>
            </a:r>
            <a:r>
              <a:rPr lang="ja-JP" altLang="ja-JP" sz="1600" dirty="0">
                <a:latin typeface="+mn-ea"/>
                <a:cs typeface="Meiryo UI" panose="020B0604030504040204" pitchFamily="50" charset="-128"/>
              </a:rPr>
              <a:t>失敗しても、慌てないでください。</a:t>
            </a:r>
            <a:r>
              <a:rPr lang="ja-JP" altLang="ja-JP" sz="1600" dirty="0" smtClean="0">
                <a:latin typeface="+mn-ea"/>
                <a:cs typeface="Meiryo UI" panose="020B0604030504040204" pitchFamily="50" charset="-128"/>
              </a:rPr>
              <a:t>はんだ</a:t>
            </a:r>
            <a:r>
              <a:rPr lang="ja-JP" altLang="en-US" sz="1600" dirty="0" smtClean="0">
                <a:latin typeface="+mn-ea"/>
                <a:cs typeface="Meiryo UI" panose="020B0604030504040204" pitchFamily="50" charset="-128"/>
              </a:rPr>
              <a:t>づ</a:t>
            </a:r>
            <a:r>
              <a:rPr lang="ja-JP" altLang="ja-JP" sz="1600" dirty="0" smtClean="0">
                <a:latin typeface="+mn-ea"/>
                <a:cs typeface="Meiryo UI" panose="020B0604030504040204" pitchFamily="50" charset="-128"/>
              </a:rPr>
              <a:t>けは</a:t>
            </a:r>
            <a:r>
              <a:rPr lang="ja-JP" altLang="ja-JP" sz="1600" dirty="0">
                <a:latin typeface="+mn-ea"/>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mn-ea"/>
              <a:cs typeface="Meiryo UI" panose="020B0604030504040204" pitchFamily="50" charset="-128"/>
            </a:endParaRPr>
          </a:p>
        </p:txBody>
      </p:sp>
      <p:sp>
        <p:nvSpPr>
          <p:cNvPr id="22" name="テキスト ボックス 21"/>
          <p:cNvSpPr txBox="1"/>
          <p:nvPr/>
        </p:nvSpPr>
        <p:spPr>
          <a:xfrm>
            <a:off x="890774" y="4138022"/>
            <a:ext cx="4206782" cy="2086182"/>
          </a:xfrm>
          <a:prstGeom prst="rect">
            <a:avLst/>
          </a:prstGeom>
        </p:spPr>
        <p:txBody>
          <a:bodyPr wrap="none" rtlCol="0">
            <a:noAutofit/>
          </a:bodyPr>
          <a:lstStyle/>
          <a:p>
            <a:r>
              <a:rPr lang="ja-JP" altLang="en-US" b="1" u="sng" dirty="0" smtClean="0">
                <a:latin typeface="+mn-ea"/>
                <a:cs typeface="Meiryo UI" panose="020B0604030504040204" pitchFamily="50" charset="-128"/>
              </a:rPr>
              <a:t>はんだ吸い取り器</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バネが</a:t>
            </a:r>
            <a:r>
              <a:rPr lang="ja-JP" altLang="en-US" sz="1600" dirty="0" smtClean="0">
                <a:latin typeface="+mn-ea"/>
                <a:cs typeface="Meiryo UI" panose="020B0604030504040204" pitchFamily="50" charset="-128"/>
              </a:rPr>
              <a:t>つ</a:t>
            </a:r>
            <a:r>
              <a:rPr lang="ja-JP" altLang="ja-JP" sz="1600" dirty="0" smtClean="0">
                <a:latin typeface="+mn-ea"/>
                <a:cs typeface="Meiryo UI" panose="020B0604030504040204" pitchFamily="50" charset="-128"/>
              </a:rPr>
              <a:t>いた</a:t>
            </a:r>
            <a:r>
              <a:rPr lang="ja-JP" altLang="ja-JP" sz="1600" dirty="0">
                <a:latin typeface="+mn-ea"/>
                <a:cs typeface="Meiryo UI" panose="020B0604030504040204" pitchFamily="50" charset="-128"/>
              </a:rPr>
              <a:t>注射器のような構造に</a:t>
            </a:r>
            <a:r>
              <a:rPr lang="ja-JP" altLang="ja-JP" sz="1600" dirty="0" smtClean="0">
                <a:latin typeface="+mn-ea"/>
                <a:cs typeface="Meiryo UI" panose="020B0604030504040204" pitchFamily="50" charset="-128"/>
              </a:rPr>
              <a:t>なって</a:t>
            </a:r>
            <a:r>
              <a:rPr lang="ja-JP" altLang="en-US" sz="1600" dirty="0" smtClean="0">
                <a:latin typeface="+mn-ea"/>
                <a:cs typeface="Meiryo UI" panose="020B0604030504040204" pitchFamily="50" charset="-128"/>
              </a:rPr>
              <a:t>います</a:t>
            </a:r>
            <a:r>
              <a:rPr lang="ja-JP" altLang="en-US" sz="1600" dirty="0">
                <a:latin typeface="+mn-ea"/>
                <a:cs typeface="Meiryo UI" panose="020B0604030504040204" pitchFamily="50" charset="-128"/>
              </a:rPr>
              <a:t>。</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はんだ</a:t>
            </a:r>
            <a:r>
              <a:rPr lang="ja-JP" altLang="ja-JP" sz="1600" dirty="0">
                <a:latin typeface="+mn-ea"/>
                <a:cs typeface="Meiryo UI" panose="020B0604030504040204" pitchFamily="50" charset="-128"/>
              </a:rPr>
              <a:t>ごて</a:t>
            </a:r>
            <a:r>
              <a:rPr lang="ja-JP" altLang="ja-JP" sz="1600" dirty="0" smtClean="0">
                <a:latin typeface="+mn-ea"/>
                <a:cs typeface="Meiryo UI" panose="020B0604030504040204" pitchFamily="50" charset="-128"/>
              </a:rPr>
              <a:t>で</a:t>
            </a:r>
            <a:r>
              <a:rPr lang="ja-JP" altLang="ja-JP" sz="1600" dirty="0" err="1" smtClean="0">
                <a:latin typeface="+mn-ea"/>
                <a:cs typeface="Meiryo UI" panose="020B0604030504040204" pitchFamily="50" charset="-128"/>
              </a:rPr>
              <a:t>溶かした</a:t>
            </a:r>
            <a:r>
              <a:rPr lang="ja-JP" altLang="ja-JP" sz="1600" dirty="0" err="1">
                <a:latin typeface="+mn-ea"/>
                <a:cs typeface="Meiryo UI" panose="020B0604030504040204" pitchFamily="50" charset="-128"/>
              </a:rPr>
              <a:t>はんだ</a:t>
            </a:r>
            <a:r>
              <a:rPr lang="ja-JP" altLang="ja-JP" sz="1600" dirty="0" err="1" smtClean="0">
                <a:latin typeface="+mn-ea"/>
                <a:cs typeface="Meiryo UI" panose="020B0604030504040204" pitchFamily="50" charset="-128"/>
              </a:rPr>
              <a:t>に</a:t>
            </a:r>
            <a:r>
              <a:rPr lang="ja-JP" altLang="en-US" sz="1600" dirty="0" smtClean="0">
                <a:latin typeface="+mn-ea"/>
                <a:cs typeface="Meiryo UI" panose="020B0604030504040204" pitchFamily="50" charset="-128"/>
              </a:rPr>
              <a:t>、</a:t>
            </a:r>
            <a:r>
              <a:rPr lang="ja-JP" altLang="ja-JP" sz="1600" dirty="0">
                <a:latin typeface="+mn-ea"/>
                <a:cs typeface="Meiryo UI" panose="020B0604030504040204" pitchFamily="50" charset="-128"/>
              </a:rPr>
              <a:t>ピストンを</a:t>
            </a:r>
            <a:r>
              <a:rPr lang="ja-JP" altLang="ja-JP" sz="1600" dirty="0" smtClean="0">
                <a:latin typeface="+mn-ea"/>
                <a:cs typeface="Meiryo UI" panose="020B0604030504040204" pitchFamily="50" charset="-128"/>
              </a:rPr>
              <a:t>押し下げた</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状態</a:t>
            </a:r>
            <a:r>
              <a:rPr lang="ja-JP" altLang="en-US" sz="1600" dirty="0" smtClean="0">
                <a:latin typeface="+mn-ea"/>
                <a:cs typeface="Meiryo UI" panose="020B0604030504040204" pitchFamily="50" charset="-128"/>
              </a:rPr>
              <a:t>の吸い取り器を</a:t>
            </a:r>
            <a:r>
              <a:rPr lang="ja-JP" altLang="ja-JP" sz="1600" dirty="0" smtClean="0">
                <a:latin typeface="+mn-ea"/>
                <a:cs typeface="Meiryo UI" panose="020B0604030504040204" pitchFamily="50" charset="-128"/>
              </a:rPr>
              <a:t>近づけ</a:t>
            </a:r>
            <a:r>
              <a:rPr lang="ja-JP" altLang="en-US" sz="1600" dirty="0" smtClean="0">
                <a:latin typeface="+mn-ea"/>
                <a:cs typeface="Meiryo UI" panose="020B0604030504040204" pitchFamily="50" charset="-128"/>
              </a:rPr>
              <a:t>、</a:t>
            </a:r>
            <a:r>
              <a:rPr lang="ja-JP" altLang="ja-JP" sz="1600" dirty="0" smtClean="0">
                <a:latin typeface="+mn-ea"/>
                <a:cs typeface="Meiryo UI" panose="020B0604030504040204" pitchFamily="50" charset="-128"/>
              </a:rPr>
              <a:t>ボタンを</a:t>
            </a:r>
            <a:r>
              <a:rPr lang="ja-JP" altLang="en-US" sz="1600" dirty="0" err="1" smtClean="0">
                <a:latin typeface="+mn-ea"/>
                <a:cs typeface="Meiryo UI" panose="020B0604030504040204" pitchFamily="50" charset="-128"/>
              </a:rPr>
              <a:t>すと</a:t>
            </a:r>
            <a:r>
              <a:rPr lang="ja-JP" altLang="en-US" sz="1600" dirty="0" smtClean="0">
                <a:latin typeface="+mn-ea"/>
                <a:cs typeface="Meiryo UI" panose="020B0604030504040204" pitchFamily="50" charset="-128"/>
              </a:rPr>
              <a:t>バネの力で</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ピストン</a:t>
            </a:r>
            <a:r>
              <a:rPr lang="ja-JP" altLang="ja-JP" sz="1600" dirty="0">
                <a:latin typeface="+mn-ea"/>
                <a:cs typeface="Meiryo UI" panose="020B0604030504040204" pitchFamily="50" charset="-128"/>
              </a:rPr>
              <a:t>が元に</a:t>
            </a:r>
            <a:r>
              <a:rPr lang="ja-JP" altLang="ja-JP" sz="1600" dirty="0" smtClean="0">
                <a:latin typeface="+mn-ea"/>
                <a:cs typeface="Meiryo UI" panose="020B0604030504040204" pitchFamily="50" charset="-128"/>
              </a:rPr>
              <a:t>戻</a:t>
            </a:r>
            <a:r>
              <a:rPr lang="ja-JP" altLang="en-US" sz="1600" dirty="0" smtClean="0">
                <a:latin typeface="+mn-ea"/>
                <a:cs typeface="Meiryo UI" panose="020B0604030504040204" pitchFamily="50" charset="-128"/>
              </a:rPr>
              <a:t>り、</a:t>
            </a:r>
            <a:r>
              <a:rPr lang="ja-JP" altLang="ja-JP" sz="1600" dirty="0" smtClean="0">
                <a:latin typeface="+mn-ea"/>
                <a:cs typeface="Meiryo UI" panose="020B0604030504040204" pitchFamily="50" charset="-128"/>
              </a:rPr>
              <a:t>空気</a:t>
            </a:r>
            <a:r>
              <a:rPr lang="ja-JP" altLang="ja-JP" sz="1600" dirty="0">
                <a:latin typeface="+mn-ea"/>
                <a:cs typeface="Meiryo UI" panose="020B0604030504040204" pitchFamily="50" charset="-128"/>
              </a:rPr>
              <a:t>と一緒に溶けた</a:t>
            </a:r>
            <a:r>
              <a:rPr lang="ja-JP" altLang="ja-JP" sz="1600" dirty="0" smtClean="0">
                <a:latin typeface="+mn-ea"/>
                <a:cs typeface="Meiryo UI" panose="020B0604030504040204" pitchFamily="50" charset="-128"/>
              </a:rPr>
              <a:t>はんだ</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も</a:t>
            </a:r>
            <a:r>
              <a:rPr lang="ja-JP" altLang="ja-JP" sz="1600" dirty="0">
                <a:latin typeface="+mn-ea"/>
                <a:cs typeface="Meiryo UI" panose="020B0604030504040204" pitchFamily="50" charset="-128"/>
              </a:rPr>
              <a:t>吸い込むこと</a:t>
            </a:r>
            <a:r>
              <a:rPr lang="ja-JP" altLang="ja-JP" sz="1600" dirty="0" smtClean="0">
                <a:latin typeface="+mn-ea"/>
                <a:cs typeface="Meiryo UI" panose="020B0604030504040204" pitchFamily="50" charset="-128"/>
              </a:rPr>
              <a:t>ではんだ</a:t>
            </a:r>
            <a:r>
              <a:rPr lang="ja-JP" altLang="ja-JP" sz="1600" dirty="0">
                <a:latin typeface="+mn-ea"/>
                <a:cs typeface="Meiryo UI" panose="020B0604030504040204" pitchFamily="50" charset="-128"/>
              </a:rPr>
              <a:t>を除去します。</a:t>
            </a:r>
            <a:endParaRPr kumimoji="1" lang="ja-JP" altLang="en-US" sz="1600" dirty="0" smtClean="0">
              <a:latin typeface="+mn-ea"/>
              <a:cs typeface="Meiryo UI" panose="020B0604030504040204" pitchFamily="50" charset="-128"/>
            </a:endParaRPr>
          </a:p>
        </p:txBody>
      </p:sp>
      <p:sp>
        <p:nvSpPr>
          <p:cNvPr id="24" name="コンテンツ プレースホルダー 2"/>
          <p:cNvSpPr txBox="1">
            <a:spLocks/>
          </p:cNvSpPr>
          <p:nvPr/>
        </p:nvSpPr>
        <p:spPr>
          <a:xfrm>
            <a:off x="8079347" y="3872230"/>
            <a:ext cx="3003748" cy="773321"/>
          </a:xfrm>
          <a:prstGeom prst="rect">
            <a:avLst/>
          </a:prstGeom>
        </p:spPr>
        <p:txBody>
          <a:bodyPr>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ぐらぐらと部品を揺らしたり、</a:t>
            </a:r>
            <a:r>
              <a:rPr lang="ja-JP" altLang="en-US" sz="1600" dirty="0">
                <a:latin typeface="+mn-ea"/>
                <a:cs typeface="Meiryo UI" panose="020B0604030504040204" pitchFamily="50" charset="-128"/>
              </a:rPr>
              <a:t>無理</a:t>
            </a:r>
            <a:r>
              <a:rPr lang="ja-JP" altLang="en-US" sz="1600" dirty="0" smtClean="0">
                <a:latin typeface="+mn-ea"/>
                <a:cs typeface="Meiryo UI" panose="020B0604030504040204" pitchFamily="50" charset="-128"/>
              </a:rPr>
              <a:t>に上から押さえたり、引き抜いたりすると、ランドがはがれてしまいます。</a:t>
            </a:r>
            <a:endParaRPr lang="en-US" altLang="ja-JP" sz="1600" dirty="0" smtClean="0">
              <a:latin typeface="+mn-ea"/>
              <a:cs typeface="Meiryo UI" panose="020B0604030504040204" pitchFamily="50" charset="-128"/>
            </a:endParaRPr>
          </a:p>
        </p:txBody>
      </p:sp>
      <p:pic>
        <p:nvPicPr>
          <p:cNvPr id="25" name="図 24"/>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26"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断線すると、電気が流れないので回路は正常に動作しません。</a:t>
            </a:r>
            <a:endParaRPr lang="en-US" altLang="ja-JP" sz="1600" dirty="0" smtClean="0">
              <a:latin typeface="+mn-ea"/>
              <a:cs typeface="Meiryo UI" panose="020B0604030504040204" pitchFamily="50" charset="-128"/>
            </a:endParaRPr>
          </a:p>
        </p:txBody>
      </p:sp>
      <p:grpSp>
        <p:nvGrpSpPr>
          <p:cNvPr id="40" name="グループ化 39"/>
          <p:cNvGrpSpPr/>
          <p:nvPr/>
        </p:nvGrpSpPr>
        <p:grpSpPr>
          <a:xfrm>
            <a:off x="-14867" y="0"/>
            <a:ext cx="507831" cy="6054785"/>
            <a:chOff x="-26093" y="365125"/>
            <a:chExt cx="507831" cy="6054785"/>
          </a:xfrm>
        </p:grpSpPr>
        <p:sp>
          <p:nvSpPr>
            <p:cNvPr id="41" name="片側の 2 つの角を丸めた四角形 4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7" name="片側の 2 つの角を丸めた四角形 4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9" name="片側の 2 つの角を丸めた四角形 4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53" name="片側の 2 つの角を丸めた四角形 5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0910196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7838" y="1393397"/>
            <a:ext cx="6642010" cy="5150137"/>
          </a:xfrm>
          <a:prstGeom prst="rect">
            <a:avLst/>
          </a:prstGeom>
        </p:spPr>
      </p:pic>
      <p:sp>
        <p:nvSpPr>
          <p:cNvPr id="3" name="正方形/長方形 2"/>
          <p:cNvSpPr/>
          <p:nvPr/>
        </p:nvSpPr>
        <p:spPr>
          <a:xfrm>
            <a:off x="830592" y="1474927"/>
            <a:ext cx="5317289" cy="5068607"/>
          </a:xfrm>
          <a:prstGeom prst="rect">
            <a:avLst/>
          </a:prstGeom>
          <a:ln w="1905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dirty="0">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17891" y="1487047"/>
            <a:ext cx="1692850" cy="36317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10000"/>
              </a:lnSpc>
              <a:buNone/>
            </a:pPr>
            <a:r>
              <a:rPr lang="ja-JP" altLang="en-US" sz="1600" b="1" dirty="0">
                <a:latin typeface="+mn-ea"/>
                <a:cs typeface="Meiryo UI" panose="020B0604030504040204" pitchFamily="50" charset="-128"/>
              </a:rPr>
              <a:t>①はんだめっき</a:t>
            </a:r>
            <a:endParaRPr lang="en-US" altLang="ja-JP" sz="1600" b="1" dirty="0">
              <a:latin typeface="+mn-ea"/>
              <a:cs typeface="Meiryo UI" panose="020B0604030504040204" pitchFamily="50" charset="-128"/>
            </a:endParaRPr>
          </a:p>
        </p:txBody>
      </p:sp>
      <p:sp>
        <p:nvSpPr>
          <p:cNvPr id="14" name="コンテンツ プレースホルダー 2"/>
          <p:cNvSpPr txBox="1">
            <a:spLocks/>
          </p:cNvSpPr>
          <p:nvPr/>
        </p:nvSpPr>
        <p:spPr>
          <a:xfrm>
            <a:off x="1105869" y="1905402"/>
            <a:ext cx="290156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solidFill>
                  <a:srgbClr val="FF0000"/>
                </a:solidFill>
                <a:latin typeface="+mn-ea"/>
                <a:cs typeface="Meiryo UI" panose="020B0604030504040204" pitchFamily="50" charset="-128"/>
              </a:rPr>
              <a:t>はんだだけ</a:t>
            </a:r>
            <a:r>
              <a:rPr lang="ja-JP" altLang="en-US" sz="1600" dirty="0" smtClean="0">
                <a:latin typeface="+mn-ea"/>
                <a:cs typeface="Meiryo UI" panose="020B0604030504040204" pitchFamily="50" charset="-128"/>
              </a:rPr>
              <a:t>を溶かしてつける</a:t>
            </a:r>
            <a:endParaRPr lang="en-US" altLang="ja-JP" sz="1600" dirty="0" smtClean="0">
              <a:latin typeface="+mn-ea"/>
              <a:cs typeface="Meiryo UI" panose="020B0604030504040204" pitchFamily="50" charset="-128"/>
            </a:endParaRPr>
          </a:p>
        </p:txBody>
      </p:sp>
      <p:pic>
        <p:nvPicPr>
          <p:cNvPr id="59" name="図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249" y="1877390"/>
            <a:ext cx="146885" cy="324080"/>
          </a:xfrm>
          <a:prstGeom prst="rect">
            <a:avLst/>
          </a:prstGeom>
        </p:spPr>
      </p:pic>
      <p:sp>
        <p:nvSpPr>
          <p:cNvPr id="119" name="正方形/長方形 118"/>
          <p:cNvSpPr/>
          <p:nvPr/>
        </p:nvSpPr>
        <p:spPr>
          <a:xfrm>
            <a:off x="7712992" y="3552463"/>
            <a:ext cx="1147148" cy="406694"/>
          </a:xfrm>
          <a:prstGeom prst="rect">
            <a:avLst/>
          </a:prstGeom>
          <a:noFill/>
          <a:ln w="28575">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20" name="正方形/長方形 119"/>
          <p:cNvSpPr/>
          <p:nvPr/>
        </p:nvSpPr>
        <p:spPr>
          <a:xfrm rot="5400000">
            <a:off x="7753838" y="2629955"/>
            <a:ext cx="1195073" cy="379020"/>
          </a:xfrm>
          <a:prstGeom prst="rect">
            <a:avLst/>
          </a:prstGeom>
          <a:noFill/>
          <a:ln w="28575">
            <a:solidFill>
              <a:schemeClr val="accent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62" name="グループ化 61"/>
          <p:cNvGrpSpPr/>
          <p:nvPr/>
        </p:nvGrpSpPr>
        <p:grpSpPr>
          <a:xfrm>
            <a:off x="-14867" y="0"/>
            <a:ext cx="507831" cy="6054785"/>
            <a:chOff x="-26093" y="365125"/>
            <a:chExt cx="507831" cy="6054785"/>
          </a:xfrm>
        </p:grpSpPr>
        <p:sp>
          <p:nvSpPr>
            <p:cNvPr id="63" name="片側の 2 つの角を丸めた四角形 62"/>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片側の 2 つの角を丸めた四角形 64"/>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片側の 2 つの角を丸めた四角形 66"/>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76" name="片側の 2 つの角を丸めた四角形 7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78" name="片側の 2 つの角を丸めた四角形 7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92" name="片側の 2 つの角を丸めた四角形 9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テキスト ボックス 9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 name="図 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52478" y="2483382"/>
            <a:ext cx="1501737" cy="1408973"/>
          </a:xfrm>
          <a:prstGeom prst="rect">
            <a:avLst/>
          </a:prstGeom>
        </p:spPr>
      </p:pic>
      <p:pic>
        <p:nvPicPr>
          <p:cNvPr id="69" name="図 68"/>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259050" y="2483382"/>
            <a:ext cx="1643975" cy="1408973"/>
          </a:xfrm>
          <a:prstGeom prst="rect">
            <a:avLst/>
          </a:prstGeom>
        </p:spPr>
      </p:pic>
      <p:sp>
        <p:nvSpPr>
          <p:cNvPr id="70" name="右矢印 69"/>
          <p:cNvSpPr/>
          <p:nvPr/>
        </p:nvSpPr>
        <p:spPr>
          <a:xfrm>
            <a:off x="3323900" y="3067831"/>
            <a:ext cx="449103" cy="484632"/>
          </a:xfrm>
          <a:prstGeom prst="rightArrow">
            <a:avLst/>
          </a:prstGeom>
          <a:solidFill>
            <a:srgbClr val="FF93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74" name="コンテンツ プレースホルダー 2"/>
          <p:cNvSpPr txBox="1">
            <a:spLocks/>
          </p:cNvSpPr>
          <p:nvPr/>
        </p:nvSpPr>
        <p:spPr>
          <a:xfrm>
            <a:off x="1024635" y="3868018"/>
            <a:ext cx="1994261"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はんだめっきする端子をはんだごてであたためる</a:t>
            </a:r>
            <a:endParaRPr lang="en-US" altLang="ja-JP" sz="1600" dirty="0" smtClean="0">
              <a:latin typeface="+mn-ea"/>
              <a:cs typeface="Meiryo UI" panose="020B0604030504040204" pitchFamily="50" charset="-128"/>
            </a:endParaRPr>
          </a:p>
        </p:txBody>
      </p:sp>
      <p:sp>
        <p:nvSpPr>
          <p:cNvPr id="75" name="コンテンツ プレースホルダー 2"/>
          <p:cNvSpPr txBox="1">
            <a:spLocks/>
          </p:cNvSpPr>
          <p:nvPr/>
        </p:nvSpPr>
        <p:spPr>
          <a:xfrm>
            <a:off x="3973445" y="3868018"/>
            <a:ext cx="199426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端子にはんだだけを溶かしてつける</a:t>
            </a:r>
            <a:endParaRPr lang="en-US" altLang="ja-JP" sz="1600" dirty="0" smtClean="0">
              <a:latin typeface="+mn-ea"/>
              <a:cs typeface="Meiryo UI" panose="020B0604030504040204" pitchFamily="50" charset="-128"/>
            </a:endParaRPr>
          </a:p>
        </p:txBody>
      </p:sp>
      <p:pic>
        <p:nvPicPr>
          <p:cNvPr id="6" name="図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8249" y="4706678"/>
            <a:ext cx="2891045" cy="1652025"/>
          </a:xfrm>
          <a:prstGeom prst="rect">
            <a:avLst/>
          </a:prstGeom>
        </p:spPr>
      </p:pic>
      <p:sp>
        <p:nvSpPr>
          <p:cNvPr id="32" name="コンテンツ プレースホルダー 2"/>
          <p:cNvSpPr txBox="1">
            <a:spLocks/>
          </p:cNvSpPr>
          <p:nvPr/>
        </p:nvSpPr>
        <p:spPr>
          <a:xfrm>
            <a:off x="3582721" y="5354519"/>
            <a:ext cx="1850925" cy="7571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スピーカの端子もはんだめっきしておく</a:t>
            </a:r>
            <a:endParaRPr lang="en-US" altLang="ja-JP" sz="1600" dirty="0" smtClean="0">
              <a:latin typeface="+mn-ea"/>
              <a:cs typeface="Meiryo UI" panose="020B0604030504040204" pitchFamily="50" charset="-128"/>
            </a:endParaRPr>
          </a:p>
        </p:txBody>
      </p:sp>
      <p:cxnSp>
        <p:nvCxnSpPr>
          <p:cNvPr id="8" name="直線コネクタ 7"/>
          <p:cNvCxnSpPr/>
          <p:nvPr/>
        </p:nvCxnSpPr>
        <p:spPr>
          <a:xfrm>
            <a:off x="978249" y="4634089"/>
            <a:ext cx="4999318"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4172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7"/>
            <a:ext cx="2858398" cy="5059223"/>
          </a:xfrm>
          <a:prstGeom prst="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98664"/>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②抵抗</a:t>
            </a:r>
            <a:endParaRPr lang="en-US" altLang="ja-JP" sz="1600" b="1" dirty="0" smtClean="0">
              <a:latin typeface="+mn-ea"/>
              <a:cs typeface="Meiryo UI" panose="020B0604030504040204" pitchFamily="50" charset="-128"/>
            </a:endParaRPr>
          </a:p>
        </p:txBody>
      </p:sp>
      <p:sp>
        <p:nvSpPr>
          <p:cNvPr id="14" name="コンテンツ プレースホルダー 2"/>
          <p:cNvSpPr txBox="1">
            <a:spLocks/>
          </p:cNvSpPr>
          <p:nvPr/>
        </p:nvSpPr>
        <p:spPr>
          <a:xfrm>
            <a:off x="1105870" y="2031516"/>
            <a:ext cx="1466198" cy="2680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n-ea"/>
                <a:cs typeface="Meiryo UI" panose="020B0604030504040204" pitchFamily="50" charset="-128"/>
              </a:rPr>
              <a:t>値を確認する</a:t>
            </a:r>
            <a:endParaRPr lang="en-US" altLang="ja-JP" sz="1600" dirty="0" smtClean="0">
              <a:latin typeface="+mn-ea"/>
              <a:cs typeface="Meiryo UI" panose="020B0604030504040204" pitchFamily="50" charset="-128"/>
            </a:endParaRPr>
          </a:p>
        </p:txBody>
      </p:sp>
      <p:sp>
        <p:nvSpPr>
          <p:cNvPr id="19" name="正方形/長方形 18"/>
          <p:cNvSpPr/>
          <p:nvPr/>
        </p:nvSpPr>
        <p:spPr>
          <a:xfrm>
            <a:off x="971046" y="2478186"/>
            <a:ext cx="2600676" cy="61717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20" name="正方形/長方形 19"/>
          <p:cNvSpPr/>
          <p:nvPr/>
        </p:nvSpPr>
        <p:spPr>
          <a:xfrm>
            <a:off x="980016" y="3170356"/>
            <a:ext cx="2591706" cy="719627"/>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37" name="コンテンツ プレースホルダー 2"/>
          <p:cNvSpPr txBox="1">
            <a:spLocks/>
          </p:cNvSpPr>
          <p:nvPr/>
        </p:nvSpPr>
        <p:spPr>
          <a:xfrm>
            <a:off x="1598601" y="1578839"/>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38" name="コンテンツ プレースホルダー 2"/>
          <p:cNvSpPr txBox="1">
            <a:spLocks/>
          </p:cNvSpPr>
          <p:nvPr/>
        </p:nvSpPr>
        <p:spPr>
          <a:xfrm>
            <a:off x="1005899" y="2478141"/>
            <a:ext cx="91016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n-ea"/>
                <a:cs typeface="Meiryo UI" panose="020B0604030504040204" pitchFamily="50" charset="-128"/>
              </a:rPr>
              <a:t>J1</a:t>
            </a:r>
            <a:r>
              <a:rPr lang="ja-JP" altLang="en-US" sz="16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J8</a:t>
            </a:r>
          </a:p>
        </p:txBody>
      </p:sp>
      <p:sp>
        <p:nvSpPr>
          <p:cNvPr id="39" name="コンテンツ プレースホルダー 2"/>
          <p:cNvSpPr txBox="1">
            <a:spLocks/>
          </p:cNvSpPr>
          <p:nvPr/>
        </p:nvSpPr>
        <p:spPr>
          <a:xfrm>
            <a:off x="1004362" y="3244838"/>
            <a:ext cx="524023" cy="59354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R1R8</a:t>
            </a:r>
          </a:p>
        </p:txBody>
      </p:sp>
      <p:sp>
        <p:nvSpPr>
          <p:cNvPr id="40" name="コンテンツ プレースホルダー 2"/>
          <p:cNvSpPr txBox="1">
            <a:spLocks/>
          </p:cNvSpPr>
          <p:nvPr/>
        </p:nvSpPr>
        <p:spPr>
          <a:xfrm>
            <a:off x="1098701" y="2704481"/>
            <a:ext cx="238393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0Ω(</a:t>
            </a:r>
            <a:r>
              <a:rPr lang="ja-JP" altLang="en-US" sz="1800" dirty="0" smtClean="0">
                <a:latin typeface="+mn-ea"/>
                <a:cs typeface="Meiryo UI" panose="020B0604030504040204" pitchFamily="50" charset="-128"/>
              </a:rPr>
              <a:t>無地　または　黒</a:t>
            </a:r>
            <a:r>
              <a:rPr lang="en-US" altLang="ja-JP" sz="1800" dirty="0" smtClean="0">
                <a:latin typeface="+mn-ea"/>
                <a:cs typeface="Meiryo UI" panose="020B0604030504040204" pitchFamily="50" charset="-128"/>
              </a:rPr>
              <a:t>)</a:t>
            </a:r>
          </a:p>
        </p:txBody>
      </p:sp>
      <p:sp>
        <p:nvSpPr>
          <p:cNvPr id="60" name="右中かっこ 59"/>
          <p:cNvSpPr/>
          <p:nvPr/>
        </p:nvSpPr>
        <p:spPr>
          <a:xfrm>
            <a:off x="1417193" y="3299016"/>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61" name="コンテンツ プレースホルダー 2"/>
          <p:cNvSpPr txBox="1">
            <a:spLocks/>
          </p:cNvSpPr>
          <p:nvPr/>
        </p:nvSpPr>
        <p:spPr>
          <a:xfrm>
            <a:off x="1541609" y="3357923"/>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10kΩ(</a:t>
            </a:r>
            <a:r>
              <a:rPr lang="ja-JP" altLang="en-US" sz="1800" dirty="0" smtClean="0">
                <a:latin typeface="+mn-ea"/>
                <a:cs typeface="Meiryo UI" panose="020B0604030504040204" pitchFamily="50" charset="-128"/>
              </a:rPr>
              <a:t>茶黒橙</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pic>
        <p:nvPicPr>
          <p:cNvPr id="68" name="図 6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0056" y="1936460"/>
            <a:ext cx="1915854" cy="190002"/>
          </a:xfrm>
          <a:prstGeom prst="rect">
            <a:avLst/>
          </a:prstGeom>
        </p:spPr>
      </p:pic>
      <p:sp>
        <p:nvSpPr>
          <p:cNvPr id="71" name="コンテンツ プレースホルダー 2"/>
          <p:cNvSpPr txBox="1">
            <a:spLocks/>
          </p:cNvSpPr>
          <p:nvPr/>
        </p:nvSpPr>
        <p:spPr>
          <a:xfrm>
            <a:off x="2359960" y="2260484"/>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色で値を表示</a:t>
            </a:r>
            <a:endParaRPr lang="en-US" altLang="ja-JP" sz="900" b="1" dirty="0" smtClean="0">
              <a:latin typeface="+mn-ea"/>
              <a:cs typeface="Meiryo UI" panose="020B0604030504040204" pitchFamily="50" charset="-128"/>
            </a:endParaRPr>
          </a:p>
        </p:txBody>
      </p:sp>
      <p:cxnSp>
        <p:nvCxnSpPr>
          <p:cNvPr id="73" name="直線コネクタ 72"/>
          <p:cNvCxnSpPr>
            <a:stCxn id="68" idx="2"/>
          </p:cNvCxnSpPr>
          <p:nvPr/>
        </p:nvCxnSpPr>
        <p:spPr>
          <a:xfrm flipH="1">
            <a:off x="2906901" y="2126462"/>
            <a:ext cx="111082" cy="1269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9" name="図 5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sp>
        <p:nvSpPr>
          <p:cNvPr id="112" name="正方形/長方形 111"/>
          <p:cNvSpPr/>
          <p:nvPr/>
        </p:nvSpPr>
        <p:spPr>
          <a:xfrm>
            <a:off x="991141" y="5721458"/>
            <a:ext cx="2591706" cy="71962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13" name="右中かっこ 112"/>
          <p:cNvSpPr/>
          <p:nvPr/>
        </p:nvSpPr>
        <p:spPr>
          <a:xfrm>
            <a:off x="1417193" y="5870937"/>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114" name="コンテンツ プレースホルダー 2"/>
          <p:cNvSpPr txBox="1">
            <a:spLocks/>
          </p:cNvSpPr>
          <p:nvPr/>
        </p:nvSpPr>
        <p:spPr>
          <a:xfrm>
            <a:off x="1552177" y="5911670"/>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2kΩ(</a:t>
            </a:r>
            <a:r>
              <a:rPr lang="ja-JP" altLang="en-US" sz="1800" dirty="0" smtClean="0">
                <a:latin typeface="+mn-ea"/>
                <a:cs typeface="Meiryo UI" panose="020B0604030504040204" pitchFamily="50" charset="-128"/>
              </a:rPr>
              <a:t>赤黒赤</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119" name="正方形/長方形 118"/>
          <p:cNvSpPr/>
          <p:nvPr/>
        </p:nvSpPr>
        <p:spPr>
          <a:xfrm rot="5400000">
            <a:off x="7417443" y="4483743"/>
            <a:ext cx="514350" cy="1338564"/>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9" name="正方形/長方形 68"/>
          <p:cNvSpPr/>
          <p:nvPr/>
        </p:nvSpPr>
        <p:spPr>
          <a:xfrm rot="5400000">
            <a:off x="6541160" y="4550436"/>
            <a:ext cx="436033" cy="388145"/>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0" name="正方形/長方形 69"/>
          <p:cNvSpPr/>
          <p:nvPr/>
        </p:nvSpPr>
        <p:spPr>
          <a:xfrm>
            <a:off x="8669081" y="3848101"/>
            <a:ext cx="541593" cy="22783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4" name="正方形/長方形 73"/>
          <p:cNvSpPr/>
          <p:nvPr/>
        </p:nvSpPr>
        <p:spPr>
          <a:xfrm>
            <a:off x="4669471" y="4572607"/>
            <a:ext cx="235904" cy="52326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5" name="コンテンツ プレースホルダー 2"/>
          <p:cNvSpPr txBox="1">
            <a:spLocks/>
          </p:cNvSpPr>
          <p:nvPr/>
        </p:nvSpPr>
        <p:spPr>
          <a:xfrm>
            <a:off x="1004362" y="4013429"/>
            <a:ext cx="52402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R2</a:t>
            </a:r>
          </a:p>
        </p:txBody>
      </p:sp>
      <p:sp>
        <p:nvSpPr>
          <p:cNvPr id="79" name="正方形/長方形 78"/>
          <p:cNvSpPr/>
          <p:nvPr/>
        </p:nvSpPr>
        <p:spPr>
          <a:xfrm>
            <a:off x="991141" y="3970991"/>
            <a:ext cx="2591706" cy="398218"/>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1" name="コンテンツ プレースホルダー 2"/>
          <p:cNvSpPr txBox="1">
            <a:spLocks/>
          </p:cNvSpPr>
          <p:nvPr/>
        </p:nvSpPr>
        <p:spPr>
          <a:xfrm>
            <a:off x="1598601" y="4005026"/>
            <a:ext cx="2057647"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2.2Ω(</a:t>
            </a:r>
            <a:r>
              <a:rPr lang="ja-JP" altLang="en-US" sz="1800" dirty="0" smtClean="0">
                <a:latin typeface="+mn-ea"/>
                <a:cs typeface="Meiryo UI" panose="020B0604030504040204" pitchFamily="50" charset="-128"/>
              </a:rPr>
              <a:t>赤赤</a:t>
            </a:r>
            <a:r>
              <a:rPr lang="ja-JP" altLang="en-US" sz="1800" dirty="0" err="1" smtClean="0">
                <a:latin typeface="+mn-ea"/>
                <a:cs typeface="Meiryo UI" panose="020B0604030504040204" pitchFamily="50" charset="-128"/>
              </a:rPr>
              <a:t>金</a:t>
            </a:r>
            <a:r>
              <a:rPr lang="ja-JP" altLang="en-US" sz="1800" b="1" dirty="0" err="1"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82" name="正方形/長方形 81"/>
          <p:cNvSpPr/>
          <p:nvPr/>
        </p:nvSpPr>
        <p:spPr>
          <a:xfrm>
            <a:off x="8896552" y="4120979"/>
            <a:ext cx="552248" cy="250996"/>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3" name="コンテンツ プレースホルダー 2"/>
          <p:cNvSpPr txBox="1">
            <a:spLocks/>
          </p:cNvSpPr>
          <p:nvPr/>
        </p:nvSpPr>
        <p:spPr>
          <a:xfrm>
            <a:off x="996450" y="5809248"/>
            <a:ext cx="524023" cy="5909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R6R7</a:t>
            </a:r>
          </a:p>
        </p:txBody>
      </p:sp>
      <p:sp>
        <p:nvSpPr>
          <p:cNvPr id="84" name="正方形/長方形 83"/>
          <p:cNvSpPr/>
          <p:nvPr/>
        </p:nvSpPr>
        <p:spPr>
          <a:xfrm>
            <a:off x="991141" y="4927387"/>
            <a:ext cx="2591706" cy="719627"/>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5" name="右中かっこ 84"/>
          <p:cNvSpPr/>
          <p:nvPr/>
        </p:nvSpPr>
        <p:spPr>
          <a:xfrm>
            <a:off x="1417193" y="5076866"/>
            <a:ext cx="146758" cy="470168"/>
          </a:xfrm>
          <a:prstGeom prst="rightBrace">
            <a:avLst>
              <a:gd name="adj1" fmla="val 8333"/>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95" name="コンテンツ プレースホルダー 2"/>
          <p:cNvSpPr txBox="1">
            <a:spLocks/>
          </p:cNvSpPr>
          <p:nvPr/>
        </p:nvSpPr>
        <p:spPr>
          <a:xfrm>
            <a:off x="1541609" y="5152611"/>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330Ω(</a:t>
            </a:r>
            <a:r>
              <a:rPr lang="ja-JP" altLang="en-US" sz="1800" dirty="0" err="1" smtClean="0">
                <a:latin typeface="+mn-ea"/>
                <a:cs typeface="Meiryo UI" panose="020B0604030504040204" pitchFamily="50" charset="-128"/>
              </a:rPr>
              <a:t>橙橙</a:t>
            </a:r>
            <a:r>
              <a:rPr lang="ja-JP" altLang="en-US" sz="1800" dirty="0" smtClean="0">
                <a:latin typeface="+mn-ea"/>
                <a:cs typeface="Meiryo UI" panose="020B0604030504040204" pitchFamily="50" charset="-128"/>
              </a:rPr>
              <a:t>茶</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96" name="コンテンツ プレースホルダー 2"/>
          <p:cNvSpPr txBox="1">
            <a:spLocks/>
          </p:cNvSpPr>
          <p:nvPr/>
        </p:nvSpPr>
        <p:spPr>
          <a:xfrm>
            <a:off x="996450" y="5015177"/>
            <a:ext cx="524023" cy="5909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R4</a:t>
            </a:r>
            <a:r>
              <a:rPr lang="en-US" altLang="ja-JP" sz="1800" dirty="0">
                <a:latin typeface="+mn-ea"/>
                <a:cs typeface="Meiryo UI" panose="020B0604030504040204" pitchFamily="50" charset="-128"/>
              </a:rPr>
              <a:t>R5</a:t>
            </a:r>
            <a:endParaRPr lang="en-US" altLang="ja-JP" sz="1800" dirty="0" smtClean="0">
              <a:latin typeface="+mn-ea"/>
              <a:cs typeface="Meiryo UI" panose="020B0604030504040204" pitchFamily="50" charset="-128"/>
            </a:endParaRPr>
          </a:p>
        </p:txBody>
      </p:sp>
      <p:sp>
        <p:nvSpPr>
          <p:cNvPr id="97" name="正方形/長方形 96"/>
          <p:cNvSpPr/>
          <p:nvPr/>
        </p:nvSpPr>
        <p:spPr>
          <a:xfrm>
            <a:off x="10065646" y="4272499"/>
            <a:ext cx="392804" cy="499526"/>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8" name="正方形/長方形 97"/>
          <p:cNvSpPr/>
          <p:nvPr/>
        </p:nvSpPr>
        <p:spPr>
          <a:xfrm>
            <a:off x="6271884" y="4103358"/>
            <a:ext cx="376566" cy="506741"/>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9" name="コンテンツ プレースホルダー 2"/>
          <p:cNvSpPr txBox="1">
            <a:spLocks/>
          </p:cNvSpPr>
          <p:nvPr/>
        </p:nvSpPr>
        <p:spPr>
          <a:xfrm>
            <a:off x="1004362" y="4491627"/>
            <a:ext cx="524023"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R3</a:t>
            </a:r>
          </a:p>
        </p:txBody>
      </p:sp>
      <p:sp>
        <p:nvSpPr>
          <p:cNvPr id="100" name="正方形/長方形 99"/>
          <p:cNvSpPr/>
          <p:nvPr/>
        </p:nvSpPr>
        <p:spPr>
          <a:xfrm>
            <a:off x="991141" y="4449189"/>
            <a:ext cx="2591706" cy="398218"/>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1" name="コンテンツ プレースホルダー 2"/>
          <p:cNvSpPr txBox="1">
            <a:spLocks/>
          </p:cNvSpPr>
          <p:nvPr/>
        </p:nvSpPr>
        <p:spPr>
          <a:xfrm>
            <a:off x="1468817" y="4483224"/>
            <a:ext cx="2187431" cy="38559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470kΩ(</a:t>
            </a:r>
            <a:r>
              <a:rPr lang="ja-JP" altLang="en-US" sz="1800" dirty="0" smtClean="0">
                <a:latin typeface="+mn-ea"/>
                <a:cs typeface="Meiryo UI" panose="020B0604030504040204" pitchFamily="50" charset="-128"/>
              </a:rPr>
              <a:t>黄紫黄</a:t>
            </a:r>
            <a:r>
              <a:rPr lang="ja-JP" altLang="en-US" sz="1800" b="1" dirty="0" smtClean="0">
                <a:latin typeface="+mn-ea"/>
                <a:cs typeface="Meiryo UI" panose="020B0604030504040204" pitchFamily="50" charset="-128"/>
              </a:rPr>
              <a:t>金</a:t>
            </a:r>
            <a:r>
              <a:rPr lang="en-US" altLang="ja-JP" sz="1800" dirty="0" smtClean="0">
                <a:latin typeface="+mn-ea"/>
                <a:cs typeface="Meiryo UI" panose="020B0604030504040204" pitchFamily="50" charset="-128"/>
              </a:rPr>
              <a:t>)</a:t>
            </a:r>
          </a:p>
        </p:txBody>
      </p:sp>
      <p:sp>
        <p:nvSpPr>
          <p:cNvPr id="102" name="正方形/長方形 101"/>
          <p:cNvSpPr/>
          <p:nvPr/>
        </p:nvSpPr>
        <p:spPr>
          <a:xfrm>
            <a:off x="7866744" y="2628936"/>
            <a:ext cx="505731" cy="238089"/>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3738154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4954546"/>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98664"/>
            <a:ext cx="111624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③スイッチ</a:t>
            </a:r>
            <a:endParaRPr lang="en-US" altLang="ja-JP" sz="1600" b="1" dirty="0" smtClean="0">
              <a:latin typeface="+mn-ea"/>
              <a:cs typeface="Meiryo UI" panose="020B0604030504040204" pitchFamily="50" charset="-128"/>
            </a:endParaRPr>
          </a:p>
        </p:txBody>
      </p:sp>
      <p:sp>
        <p:nvSpPr>
          <p:cNvPr id="14" name="コンテンツ プレースホルダー 2"/>
          <p:cNvSpPr txBox="1">
            <a:spLocks/>
          </p:cNvSpPr>
          <p:nvPr/>
        </p:nvSpPr>
        <p:spPr>
          <a:xfrm>
            <a:off x="1105870" y="2031516"/>
            <a:ext cx="2476977" cy="13285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dirty="0">
                <a:latin typeface="+mn-ea"/>
                <a:cs typeface="Meiryo UI" panose="020B0604030504040204" pitchFamily="50" charset="-128"/>
              </a:rPr>
              <a:t>基板の穴とスイッチの足を合わせてスムーズに入る向きにさし込む</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pPr marL="0" indent="0">
              <a:buNone/>
            </a:pPr>
            <a:r>
              <a:rPr lang="ja-JP" altLang="en-US" sz="1600" dirty="0">
                <a:latin typeface="+mn-ea"/>
                <a:cs typeface="Meiryo UI" panose="020B0604030504040204" pitchFamily="50" charset="-128"/>
              </a:rPr>
              <a:t>足は</a:t>
            </a:r>
            <a:r>
              <a:rPr lang="en-US" altLang="ja-JP" sz="1600" dirty="0">
                <a:latin typeface="+mn-ea"/>
                <a:cs typeface="Meiryo UI" panose="020B0604030504040204" pitchFamily="50" charset="-128"/>
              </a:rPr>
              <a:t>4</a:t>
            </a:r>
            <a:r>
              <a:rPr lang="ja-JP" altLang="en-US" sz="1600" dirty="0">
                <a:latin typeface="+mn-ea"/>
                <a:cs typeface="Meiryo UI" panose="020B0604030504040204" pitchFamily="50" charset="-128"/>
              </a:rPr>
              <a:t>本全部はんだづけする。</a:t>
            </a:r>
            <a:endParaRPr lang="en-US" altLang="ja-JP" sz="1600" dirty="0" smtClean="0">
              <a:latin typeface="+mn-ea"/>
              <a:cs typeface="Meiryo UI" panose="020B0604030504040204" pitchFamily="50" charset="-128"/>
            </a:endParaRPr>
          </a:p>
        </p:txBody>
      </p:sp>
      <p:sp>
        <p:nvSpPr>
          <p:cNvPr id="20" name="正方形/長方形 19"/>
          <p:cNvSpPr/>
          <p:nvPr/>
        </p:nvSpPr>
        <p:spPr>
          <a:xfrm>
            <a:off x="980016" y="3534366"/>
            <a:ext cx="2591706" cy="645145"/>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37" name="コンテンツ プレースホルダー 2"/>
          <p:cNvSpPr txBox="1">
            <a:spLocks/>
          </p:cNvSpPr>
          <p:nvPr/>
        </p:nvSpPr>
        <p:spPr>
          <a:xfrm>
            <a:off x="1859982" y="1606641"/>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39" name="コンテンツ プレースホルダー 2"/>
          <p:cNvSpPr txBox="1">
            <a:spLocks/>
          </p:cNvSpPr>
          <p:nvPr/>
        </p:nvSpPr>
        <p:spPr>
          <a:xfrm>
            <a:off x="1004362" y="3534366"/>
            <a:ext cx="146601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SW1</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SW15</a:t>
            </a:r>
          </a:p>
        </p:txBody>
      </p:sp>
      <p:sp>
        <p:nvSpPr>
          <p:cNvPr id="61" name="コンテンツ プレースホルダー 2"/>
          <p:cNvSpPr txBox="1">
            <a:spLocks/>
          </p:cNvSpPr>
          <p:nvPr/>
        </p:nvSpPr>
        <p:spPr>
          <a:xfrm>
            <a:off x="1839961" y="3819697"/>
            <a:ext cx="1431345"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p>
        </p:txBody>
      </p:sp>
      <p:pic>
        <p:nvPicPr>
          <p:cNvPr id="59" name="図 5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249" y="2003504"/>
            <a:ext cx="146885" cy="324080"/>
          </a:xfrm>
          <a:prstGeom prst="rect">
            <a:avLst/>
          </a:prstGeom>
        </p:spPr>
      </p:pic>
      <p:sp>
        <p:nvSpPr>
          <p:cNvPr id="74" name="正方形/長方形 73"/>
          <p:cNvSpPr/>
          <p:nvPr/>
        </p:nvSpPr>
        <p:spPr>
          <a:xfrm>
            <a:off x="4459920" y="5965230"/>
            <a:ext cx="6360479" cy="46424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9" name="正方形/長方形 78"/>
          <p:cNvSpPr/>
          <p:nvPr/>
        </p:nvSpPr>
        <p:spPr>
          <a:xfrm>
            <a:off x="991141" y="4260518"/>
            <a:ext cx="2591706" cy="65503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4" name="正方形/長方形 83"/>
          <p:cNvSpPr/>
          <p:nvPr/>
        </p:nvSpPr>
        <p:spPr>
          <a:xfrm>
            <a:off x="991141" y="5679081"/>
            <a:ext cx="2591706" cy="646861"/>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0" name="正方形/長方形 99"/>
          <p:cNvSpPr/>
          <p:nvPr/>
        </p:nvSpPr>
        <p:spPr>
          <a:xfrm>
            <a:off x="991141" y="4978523"/>
            <a:ext cx="2591706" cy="620578"/>
          </a:xfrm>
          <a:prstGeom prst="rect">
            <a:avLst/>
          </a:prstGeom>
          <a:noFill/>
          <a:ln w="28575">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7" name="コンテンツ プレースホルダー 2"/>
          <p:cNvSpPr txBox="1">
            <a:spLocks/>
          </p:cNvSpPr>
          <p:nvPr/>
        </p:nvSpPr>
        <p:spPr>
          <a:xfrm>
            <a:off x="1004362" y="4257340"/>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SW16</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SW25</a:t>
            </a:r>
          </a:p>
        </p:txBody>
      </p:sp>
      <p:sp>
        <p:nvSpPr>
          <p:cNvPr id="58" name="コンテンツ プレースホルダー 2"/>
          <p:cNvSpPr txBox="1">
            <a:spLocks/>
          </p:cNvSpPr>
          <p:nvPr/>
        </p:nvSpPr>
        <p:spPr>
          <a:xfrm>
            <a:off x="1839962" y="4542671"/>
            <a:ext cx="135701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黒</a:t>
            </a:r>
            <a:r>
              <a:rPr lang="en-US" altLang="ja-JP" sz="1800" dirty="0" smtClean="0">
                <a:latin typeface="+mn-ea"/>
                <a:cs typeface="Meiryo UI" panose="020B0604030504040204" pitchFamily="50" charset="-128"/>
              </a:rPr>
              <a:t>)</a:t>
            </a:r>
          </a:p>
        </p:txBody>
      </p:sp>
      <p:sp>
        <p:nvSpPr>
          <p:cNvPr id="62" name="正方形/長方形 61"/>
          <p:cNvSpPr/>
          <p:nvPr/>
        </p:nvSpPr>
        <p:spPr>
          <a:xfrm>
            <a:off x="4696366" y="5438775"/>
            <a:ext cx="5438234" cy="456853"/>
          </a:xfrm>
          <a:prstGeom prst="rect">
            <a:avLst/>
          </a:prstGeom>
          <a:noFill/>
          <a:ln w="28575">
            <a:solidFill>
              <a:srgbClr val="00B0F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3" name="コンテンツ プレースホルダー 2"/>
          <p:cNvSpPr txBox="1">
            <a:spLocks/>
          </p:cNvSpPr>
          <p:nvPr/>
        </p:nvSpPr>
        <p:spPr>
          <a:xfrm>
            <a:off x="1004362" y="4992986"/>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SW26</a:t>
            </a:r>
          </a:p>
        </p:txBody>
      </p:sp>
      <p:sp>
        <p:nvSpPr>
          <p:cNvPr id="64" name="コンテンツ プレースホルダー 2"/>
          <p:cNvSpPr txBox="1">
            <a:spLocks/>
          </p:cNvSpPr>
          <p:nvPr/>
        </p:nvSpPr>
        <p:spPr>
          <a:xfrm>
            <a:off x="1839961" y="4978667"/>
            <a:ext cx="136654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黒</a:t>
            </a:r>
            <a:r>
              <a:rPr lang="en-US" altLang="ja-JP" sz="1800" dirty="0" smtClean="0">
                <a:latin typeface="+mn-ea"/>
                <a:cs typeface="Meiryo UI" panose="020B0604030504040204" pitchFamily="50" charset="-128"/>
              </a:rPr>
              <a:t>)</a:t>
            </a:r>
          </a:p>
        </p:txBody>
      </p:sp>
      <p:sp>
        <p:nvSpPr>
          <p:cNvPr id="65" name="コンテンツ プレースホルダー 2"/>
          <p:cNvSpPr txBox="1">
            <a:spLocks/>
          </p:cNvSpPr>
          <p:nvPr/>
        </p:nvSpPr>
        <p:spPr>
          <a:xfrm>
            <a:off x="1029196" y="5271482"/>
            <a:ext cx="2534895"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このスイッチの付け忘れ注意！</a:t>
            </a:r>
            <a:endParaRPr lang="en-US" altLang="ja-JP" sz="1400" dirty="0" smtClean="0">
              <a:latin typeface="+mn-ea"/>
              <a:cs typeface="Meiryo UI" panose="020B0604030504040204" pitchFamily="50" charset="-128"/>
            </a:endParaRPr>
          </a:p>
        </p:txBody>
      </p:sp>
      <p:sp>
        <p:nvSpPr>
          <p:cNvPr id="66" name="コンテンツ プレースホルダー 2"/>
          <p:cNvSpPr txBox="1">
            <a:spLocks/>
          </p:cNvSpPr>
          <p:nvPr/>
        </p:nvSpPr>
        <p:spPr>
          <a:xfrm>
            <a:off x="1004362" y="5698979"/>
            <a:ext cx="1850326"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SW27</a:t>
            </a:r>
            <a:r>
              <a:rPr lang="ja-JP" altLang="en-US" sz="1800" dirty="0" smtClean="0">
                <a:latin typeface="+mn-ea"/>
                <a:cs typeface="Meiryo UI" panose="020B0604030504040204" pitchFamily="50" charset="-128"/>
              </a:rPr>
              <a:t>～</a:t>
            </a:r>
            <a:r>
              <a:rPr lang="en-US" altLang="ja-JP" sz="1800" dirty="0" smtClean="0">
                <a:latin typeface="+mn-ea"/>
                <a:cs typeface="Meiryo UI" panose="020B0604030504040204" pitchFamily="50" charset="-128"/>
              </a:rPr>
              <a:t>SW31</a:t>
            </a:r>
          </a:p>
        </p:txBody>
      </p:sp>
      <p:sp>
        <p:nvSpPr>
          <p:cNvPr id="67" name="コンテンツ プレースホルダー 2"/>
          <p:cNvSpPr txBox="1">
            <a:spLocks/>
          </p:cNvSpPr>
          <p:nvPr/>
        </p:nvSpPr>
        <p:spPr>
          <a:xfrm>
            <a:off x="1839961" y="5984310"/>
            <a:ext cx="1431345"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赤</a:t>
            </a:r>
            <a:r>
              <a:rPr lang="en-US" altLang="ja-JP" sz="1800" dirty="0" smtClean="0">
                <a:latin typeface="+mn-ea"/>
                <a:cs typeface="Meiryo UI" panose="020B0604030504040204" pitchFamily="50" charset="-128"/>
              </a:rPr>
              <a:t>)</a:t>
            </a:r>
          </a:p>
        </p:txBody>
      </p:sp>
      <p:sp>
        <p:nvSpPr>
          <p:cNvPr id="72" name="正方形/長方形 71"/>
          <p:cNvSpPr/>
          <p:nvPr/>
        </p:nvSpPr>
        <p:spPr>
          <a:xfrm>
            <a:off x="8669081" y="4904615"/>
            <a:ext cx="2046544" cy="499089"/>
          </a:xfrm>
          <a:prstGeom prst="rect">
            <a:avLst/>
          </a:prstGeom>
          <a:noFill/>
          <a:ln w="28575">
            <a:solidFill>
              <a:srgbClr val="FFCCCC"/>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6" name="正方形/長方形 75"/>
          <p:cNvSpPr/>
          <p:nvPr/>
        </p:nvSpPr>
        <p:spPr>
          <a:xfrm>
            <a:off x="8468266" y="3540751"/>
            <a:ext cx="418559" cy="402599"/>
          </a:xfrm>
          <a:prstGeom prst="rect">
            <a:avLst/>
          </a:prstGeom>
          <a:noFill/>
          <a:ln w="28575">
            <a:solidFill>
              <a:srgbClr val="FF0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1519474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2" y="1474927"/>
            <a:ext cx="4003005" cy="5106847"/>
          </a:xfrm>
          <a:prstGeom prst="rect">
            <a:avLst/>
          </a:prstGeom>
          <a:solidFill>
            <a:schemeClr val="bg1"/>
          </a:solidFill>
          <a:ln w="28575"/>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dirty="0" smtClean="0">
                <a:latin typeface="+mn-ea"/>
              </a:rPr>
              <a:t>　</a:t>
            </a:r>
            <a:endParaRPr kumimoji="1" lang="ja-JP" altLang="en-US" dirty="0">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a:t>
            </a:r>
            <a:r>
              <a:rPr lang="en-US" altLang="ja-JP" sz="1600" b="1" dirty="0" smtClean="0">
                <a:latin typeface="+mn-ea"/>
                <a:cs typeface="Meiryo UI" panose="020B0604030504040204" pitchFamily="50" charset="-128"/>
              </a:rPr>
              <a:t>IC</a:t>
            </a:r>
          </a:p>
        </p:txBody>
      </p:sp>
      <p:sp>
        <p:nvSpPr>
          <p:cNvPr id="37" name="コンテンツ プレースホルダー 2"/>
          <p:cNvSpPr txBox="1">
            <a:spLocks/>
          </p:cNvSpPr>
          <p:nvPr/>
        </p:nvSpPr>
        <p:spPr>
          <a:xfrm>
            <a:off x="1315379" y="1768981"/>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69" name="正方形/長方形 68"/>
          <p:cNvSpPr/>
          <p:nvPr/>
        </p:nvSpPr>
        <p:spPr>
          <a:xfrm rot="5400000">
            <a:off x="6952187" y="4075528"/>
            <a:ext cx="436033" cy="665990"/>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4" name="正方形/長方形 73"/>
          <p:cNvSpPr/>
          <p:nvPr/>
        </p:nvSpPr>
        <p:spPr>
          <a:xfrm>
            <a:off x="5009285" y="4632403"/>
            <a:ext cx="1591540" cy="523268"/>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102" name="正方形/長方形 101"/>
          <p:cNvSpPr/>
          <p:nvPr/>
        </p:nvSpPr>
        <p:spPr>
          <a:xfrm>
            <a:off x="7914369" y="2848011"/>
            <a:ext cx="505731" cy="611873"/>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7" name="図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2026713"/>
            <a:ext cx="146885" cy="324080"/>
          </a:xfrm>
          <a:prstGeom prst="rect">
            <a:avLst/>
          </a:prstGeom>
        </p:spPr>
      </p:pic>
      <p:sp>
        <p:nvSpPr>
          <p:cNvPr id="58" name="コンテンツ プレースホルダー 2"/>
          <p:cNvSpPr txBox="1">
            <a:spLocks/>
          </p:cNvSpPr>
          <p:nvPr/>
        </p:nvSpPr>
        <p:spPr>
          <a:xfrm>
            <a:off x="1258259" y="3035358"/>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solidFill>
                  <a:srgbClr val="FF0000"/>
                </a:solidFill>
                <a:latin typeface="+mn-ea"/>
                <a:cs typeface="Meiryo UI" panose="020B0604030504040204" pitchFamily="50" charset="-128"/>
              </a:rPr>
              <a:t>目印</a:t>
            </a:r>
            <a:endParaRPr lang="en-US" altLang="ja-JP" sz="900" b="1" dirty="0" smtClean="0">
              <a:solidFill>
                <a:srgbClr val="FF0000"/>
              </a:solidFill>
              <a:latin typeface="+mn-ea"/>
              <a:cs typeface="Meiryo UI" panose="020B0604030504040204" pitchFamily="50" charset="-128"/>
            </a:endParaRPr>
          </a:p>
        </p:txBody>
      </p:sp>
      <p:pic>
        <p:nvPicPr>
          <p:cNvPr id="62" name="図 6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0986" y="3509803"/>
            <a:ext cx="1968064" cy="1054708"/>
          </a:xfrm>
          <a:prstGeom prst="rect">
            <a:avLst/>
          </a:prstGeom>
        </p:spPr>
      </p:pic>
      <p:sp>
        <p:nvSpPr>
          <p:cNvPr id="63" name="コンテンツ プレースホルダー 2"/>
          <p:cNvSpPr txBox="1">
            <a:spLocks/>
          </p:cNvSpPr>
          <p:nvPr/>
        </p:nvSpPr>
        <p:spPr>
          <a:xfrm>
            <a:off x="1159011" y="3263910"/>
            <a:ext cx="2743942"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机などを利用して足の幅を整えます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51279" y="2058549"/>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目印を確認する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1136799" y="4671702"/>
            <a:ext cx="3357379"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基板にさし込み、全ての足をはんだづけする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6" name="図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3233372"/>
            <a:ext cx="146885" cy="324080"/>
          </a:xfrm>
          <a:prstGeom prst="rect">
            <a:avLst/>
          </a:prstGeom>
        </p:spPr>
      </p:pic>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109" y="4627843"/>
            <a:ext cx="146885" cy="324080"/>
          </a:xfrm>
          <a:prstGeom prst="rect">
            <a:avLst/>
          </a:prstGeom>
        </p:spPr>
      </p:pic>
      <p:sp>
        <p:nvSpPr>
          <p:cNvPr id="80" name="正方形/長方形 79"/>
          <p:cNvSpPr/>
          <p:nvPr/>
        </p:nvSpPr>
        <p:spPr>
          <a:xfrm>
            <a:off x="929079" y="5165659"/>
            <a:ext cx="3752081" cy="338817"/>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1282128" y="5162844"/>
            <a:ext cx="309776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U1</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dsPIC33FJ64GP802</a:t>
            </a:r>
          </a:p>
        </p:txBody>
      </p:sp>
      <p:sp>
        <p:nvSpPr>
          <p:cNvPr id="88" name="正方形/長方形 87"/>
          <p:cNvSpPr/>
          <p:nvPr/>
        </p:nvSpPr>
        <p:spPr>
          <a:xfrm rot="5400000">
            <a:off x="2588094" y="3916220"/>
            <a:ext cx="436033" cy="3747003"/>
          </a:xfrm>
          <a:prstGeom prst="rect">
            <a:avLst/>
          </a:prstGeom>
          <a:noFill/>
          <a:ln w="28575">
            <a:solidFill>
              <a:srgbClr val="FFFF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9" name="コンテンツ プレースホルダー 2"/>
          <p:cNvSpPr txBox="1">
            <a:spLocks/>
          </p:cNvSpPr>
          <p:nvPr/>
        </p:nvSpPr>
        <p:spPr>
          <a:xfrm>
            <a:off x="1282128" y="5618991"/>
            <a:ext cx="1539119"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U2</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24AA04</a:t>
            </a:r>
          </a:p>
        </p:txBody>
      </p:sp>
      <p:sp>
        <p:nvSpPr>
          <p:cNvPr id="90" name="正方形/長方形 89"/>
          <p:cNvSpPr/>
          <p:nvPr/>
        </p:nvSpPr>
        <p:spPr>
          <a:xfrm>
            <a:off x="929079" y="6126079"/>
            <a:ext cx="3752081" cy="355162"/>
          </a:xfrm>
          <a:prstGeom prst="rect">
            <a:avLst/>
          </a:prstGeom>
          <a:noFill/>
          <a:ln w="28575">
            <a:solidFill>
              <a:srgbClr val="FFC00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91" name="コンテンツ プレースホルダー 2"/>
          <p:cNvSpPr txBox="1">
            <a:spLocks/>
          </p:cNvSpPr>
          <p:nvPr/>
        </p:nvSpPr>
        <p:spPr>
          <a:xfrm>
            <a:off x="1282128" y="6141703"/>
            <a:ext cx="162741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U3</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2073D</a:t>
            </a:r>
          </a:p>
        </p:txBody>
      </p:sp>
      <p:cxnSp>
        <p:nvCxnSpPr>
          <p:cNvPr id="16" name="直線コネクタ 15"/>
          <p:cNvCxnSpPr/>
          <p:nvPr/>
        </p:nvCxnSpPr>
        <p:spPr>
          <a:xfrm>
            <a:off x="927041" y="5058467"/>
            <a:ext cx="375257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コンテンツ プレースホルダー 2"/>
          <p:cNvSpPr txBox="1">
            <a:spLocks/>
          </p:cNvSpPr>
          <p:nvPr/>
        </p:nvSpPr>
        <p:spPr>
          <a:xfrm>
            <a:off x="1264537" y="1527727"/>
            <a:ext cx="125940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U3)</a:t>
            </a:r>
          </a:p>
        </p:txBody>
      </p:sp>
      <p:pic>
        <p:nvPicPr>
          <p:cNvPr id="4" name="図 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004936" y="2468866"/>
            <a:ext cx="677142" cy="427406"/>
          </a:xfrm>
          <a:prstGeom prst="rect">
            <a:avLst/>
          </a:prstGeom>
        </p:spPr>
      </p:pic>
      <p:pic>
        <p:nvPicPr>
          <p:cNvPr id="55" name="図 54"/>
          <p:cNvPicPr>
            <a:picLocks noChangeAspect="1"/>
          </p:cNvPicPr>
          <p:nvPr/>
        </p:nvPicPr>
        <p:blipFill rotWithShape="1">
          <a:blip r:embed="rId6" cstate="print">
            <a:extLst>
              <a:ext uri="{28A0092B-C50C-407E-A947-70E740481C1C}">
                <a14:useLocalDpi xmlns:a14="http://schemas.microsoft.com/office/drawing/2010/main" val="0"/>
              </a:ext>
            </a:extLst>
          </a:blip>
          <a:srcRect t="-465" r="-1238" b="-2801"/>
          <a:stretch/>
        </p:blipFill>
        <p:spPr>
          <a:xfrm>
            <a:off x="1630566" y="2379177"/>
            <a:ext cx="677726" cy="555448"/>
          </a:xfrm>
          <a:prstGeom prst="rect">
            <a:avLst/>
          </a:prstGeom>
        </p:spPr>
      </p:pic>
      <p:pic>
        <p:nvPicPr>
          <p:cNvPr id="5" name="図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71741" y="2363103"/>
            <a:ext cx="1007870" cy="592711"/>
          </a:xfrm>
          <a:prstGeom prst="rect">
            <a:avLst/>
          </a:prstGeom>
        </p:spPr>
      </p:pic>
      <p:sp>
        <p:nvSpPr>
          <p:cNvPr id="59" name="コンテンツ プレースホルダー 2"/>
          <p:cNvSpPr txBox="1">
            <a:spLocks/>
          </p:cNvSpPr>
          <p:nvPr/>
        </p:nvSpPr>
        <p:spPr>
          <a:xfrm>
            <a:off x="2665012" y="3034507"/>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a:solidFill>
                  <a:srgbClr val="FF0000"/>
                </a:solidFill>
                <a:latin typeface="+mn-ea"/>
                <a:cs typeface="Meiryo UI" panose="020B0604030504040204" pitchFamily="50" charset="-128"/>
              </a:rPr>
              <a:t>目印</a:t>
            </a:r>
            <a:endParaRPr lang="en-US" altLang="ja-JP" sz="900" b="1" dirty="0" smtClean="0">
              <a:solidFill>
                <a:srgbClr val="FF0000"/>
              </a:solidFill>
              <a:latin typeface="+mn-ea"/>
              <a:cs typeface="Meiryo UI" panose="020B0604030504040204" pitchFamily="50" charset="-128"/>
            </a:endParaRPr>
          </a:p>
        </p:txBody>
      </p:sp>
      <p:sp>
        <p:nvSpPr>
          <p:cNvPr id="60" name="コンテンツ プレースホルダー 2"/>
          <p:cNvSpPr txBox="1">
            <a:spLocks/>
          </p:cNvSpPr>
          <p:nvPr/>
        </p:nvSpPr>
        <p:spPr>
          <a:xfrm>
            <a:off x="3947535" y="3034507"/>
            <a:ext cx="432360"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solidFill>
                  <a:srgbClr val="FF0000"/>
                </a:solidFill>
                <a:latin typeface="+mn-ea"/>
                <a:cs typeface="Meiryo UI" panose="020B0604030504040204" pitchFamily="50" charset="-128"/>
              </a:rPr>
              <a:t>目印　</a:t>
            </a:r>
            <a:endParaRPr lang="en-US" altLang="ja-JP" sz="900" b="1" dirty="0" smtClean="0">
              <a:solidFill>
                <a:srgbClr val="FF0000"/>
              </a:solidFill>
              <a:latin typeface="+mn-ea"/>
              <a:cs typeface="Meiryo UI" panose="020B0604030504040204" pitchFamily="50" charset="-128"/>
            </a:endParaRPr>
          </a:p>
        </p:txBody>
      </p:sp>
      <p:cxnSp>
        <p:nvCxnSpPr>
          <p:cNvPr id="8" name="直線コネクタ 7"/>
          <p:cNvCxnSpPr/>
          <p:nvPr/>
        </p:nvCxnSpPr>
        <p:spPr>
          <a:xfrm>
            <a:off x="1097427" y="2837166"/>
            <a:ext cx="331323" cy="23309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flipH="1">
            <a:off x="1494697" y="2721995"/>
            <a:ext cx="220865" cy="3482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H="1">
            <a:off x="2909539" y="2639034"/>
            <a:ext cx="254350" cy="43960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a:off x="2530852" y="2789859"/>
            <a:ext cx="261690" cy="28040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14" name="図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08118" y="2414448"/>
            <a:ext cx="1106380" cy="490023"/>
          </a:xfrm>
          <a:prstGeom prst="rect">
            <a:avLst/>
          </a:prstGeom>
        </p:spPr>
      </p:pic>
      <p:cxnSp>
        <p:nvCxnSpPr>
          <p:cNvPr id="73" name="直線コネクタ 72"/>
          <p:cNvCxnSpPr/>
          <p:nvPr/>
        </p:nvCxnSpPr>
        <p:spPr>
          <a:xfrm>
            <a:off x="3891505" y="2818495"/>
            <a:ext cx="187314" cy="2517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flipH="1">
            <a:off x="4172852" y="2607548"/>
            <a:ext cx="245213" cy="47108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52821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4909506"/>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842302"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a:t>
            </a:r>
            <a:r>
              <a:rPr lang="en-US" altLang="ja-JP" sz="1600" b="1" dirty="0" smtClean="0">
                <a:latin typeface="+mn-ea"/>
                <a:cs typeface="Meiryo UI" panose="020B0604030504040204" pitchFamily="50" charset="-128"/>
              </a:rPr>
              <a:t>IC</a:t>
            </a:r>
          </a:p>
        </p:txBody>
      </p:sp>
      <p:sp>
        <p:nvSpPr>
          <p:cNvPr id="37" name="コンテンツ プレースホルダー 2"/>
          <p:cNvSpPr txBox="1">
            <a:spLocks/>
          </p:cNvSpPr>
          <p:nvPr/>
        </p:nvSpPr>
        <p:spPr>
          <a:xfrm>
            <a:off x="1315379" y="1865005"/>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98" name="正方形/長方形 97"/>
          <p:cNvSpPr/>
          <p:nvPr/>
        </p:nvSpPr>
        <p:spPr>
          <a:xfrm>
            <a:off x="7989308" y="3962020"/>
            <a:ext cx="983241" cy="60793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57" name="図 5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2235880"/>
            <a:ext cx="146885" cy="324080"/>
          </a:xfrm>
          <a:prstGeom prst="rect">
            <a:avLst/>
          </a:prstGeom>
        </p:spPr>
      </p:pic>
      <p:sp>
        <p:nvSpPr>
          <p:cNvPr id="63" name="コンテンツ プレースホルダー 2"/>
          <p:cNvSpPr txBox="1">
            <a:spLocks/>
          </p:cNvSpPr>
          <p:nvPr/>
        </p:nvSpPr>
        <p:spPr>
          <a:xfrm>
            <a:off x="1159011" y="3759585"/>
            <a:ext cx="229522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基板にさし込む</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コンテンツ プレースホルダー 2"/>
          <p:cNvSpPr txBox="1">
            <a:spLocks/>
          </p:cNvSpPr>
          <p:nvPr/>
        </p:nvSpPr>
        <p:spPr>
          <a:xfrm>
            <a:off x="1151279" y="2267716"/>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足をおり曲げる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コンテンツ プレースホルダー 2"/>
          <p:cNvSpPr txBox="1">
            <a:spLocks/>
          </p:cNvSpPr>
          <p:nvPr/>
        </p:nvSpPr>
        <p:spPr>
          <a:xfrm>
            <a:off x="1136800" y="5138431"/>
            <a:ext cx="2499318" cy="2592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全ての足をはんだづけする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6" name="図 6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3729047"/>
            <a:ext cx="146885" cy="324080"/>
          </a:xfrm>
          <a:prstGeom prst="rect">
            <a:avLst/>
          </a:prstGeom>
        </p:spPr>
      </p:pic>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109" y="5081849"/>
            <a:ext cx="146885" cy="324080"/>
          </a:xfrm>
          <a:prstGeom prst="rect">
            <a:avLst/>
          </a:prstGeom>
        </p:spPr>
      </p:pic>
      <p:sp>
        <p:nvSpPr>
          <p:cNvPr id="80" name="正方形/長方形 79"/>
          <p:cNvSpPr/>
          <p:nvPr/>
        </p:nvSpPr>
        <p:spPr>
          <a:xfrm>
            <a:off x="929079" y="5804278"/>
            <a:ext cx="2608553" cy="501015"/>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1029197" y="5869981"/>
            <a:ext cx="1645909"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U4</a:t>
            </a:r>
            <a:r>
              <a:rPr lang="ja-JP" altLang="en-US" sz="1800" dirty="0" smtClean="0">
                <a:latin typeface="+mn-ea"/>
                <a:cs typeface="Meiryo UI" panose="020B0604030504040204" pitchFamily="50" charset="-128"/>
              </a:rPr>
              <a:t>　　</a:t>
            </a:r>
            <a:r>
              <a:rPr lang="en-US" altLang="ja-JP" sz="1800" dirty="0" smtClean="0">
                <a:latin typeface="+mn-ea"/>
                <a:cs typeface="Meiryo UI" panose="020B0604030504040204" pitchFamily="50" charset="-128"/>
              </a:rPr>
              <a:t>2388</a:t>
            </a:r>
          </a:p>
        </p:txBody>
      </p:sp>
      <p:cxnSp>
        <p:nvCxnSpPr>
          <p:cNvPr id="16" name="直線コネクタ 15"/>
          <p:cNvCxnSpPr/>
          <p:nvPr/>
        </p:nvCxnSpPr>
        <p:spPr>
          <a:xfrm>
            <a:off x="927041" y="5697086"/>
            <a:ext cx="2709077"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92" name="コンテンツ プレースホルダー 2"/>
          <p:cNvSpPr txBox="1">
            <a:spLocks/>
          </p:cNvSpPr>
          <p:nvPr/>
        </p:nvSpPr>
        <p:spPr>
          <a:xfrm>
            <a:off x="1264537" y="1527727"/>
            <a:ext cx="125940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(U4)</a:t>
            </a:r>
          </a:p>
        </p:txBody>
      </p:sp>
      <p:pic>
        <p:nvPicPr>
          <p:cNvPr id="4" name="図 3"/>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708958" y="2413542"/>
            <a:ext cx="1521849" cy="1373481"/>
          </a:xfrm>
          <a:prstGeom prst="rect">
            <a:avLst/>
          </a:prstGeom>
        </p:spPr>
      </p:pic>
      <p:pic>
        <p:nvPicPr>
          <p:cNvPr id="35" name="図 34"/>
          <p:cNvPicPr>
            <a:picLocks noChangeAspect="1"/>
          </p:cNvPicPr>
          <p:nvPr/>
        </p:nvPicPr>
        <p:blipFill rotWithShape="1">
          <a:blip r:embed="rId5" cstate="print">
            <a:extLst>
              <a:ext uri="{28A0092B-C50C-407E-A947-70E740481C1C}">
                <a14:useLocalDpi xmlns:a14="http://schemas.microsoft.com/office/drawing/2010/main" val="0"/>
              </a:ext>
            </a:extLst>
          </a:blip>
          <a:srcRect r="-10219" b="-2171"/>
          <a:stretch/>
        </p:blipFill>
        <p:spPr>
          <a:xfrm>
            <a:off x="1656085" y="3816331"/>
            <a:ext cx="1521849" cy="1373481"/>
          </a:xfrm>
          <a:prstGeom prst="rect">
            <a:avLst/>
          </a:prstGeom>
        </p:spPr>
      </p:pic>
      <p:sp>
        <p:nvSpPr>
          <p:cNvPr id="36" name="コンテンツ プレースホルダー 2"/>
          <p:cNvSpPr txBox="1">
            <a:spLocks/>
          </p:cNvSpPr>
          <p:nvPr/>
        </p:nvSpPr>
        <p:spPr>
          <a:xfrm>
            <a:off x="927041" y="2638963"/>
            <a:ext cx="863947" cy="21698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solidFill>
                  <a:srgbClr val="FF0000"/>
                </a:solidFill>
                <a:latin typeface="+mn-ea"/>
                <a:cs typeface="Meiryo UI" panose="020B0604030504040204" pitchFamily="50" charset="-128"/>
              </a:rPr>
              <a:t>表示がある面</a:t>
            </a:r>
            <a:endParaRPr lang="en-US" altLang="ja-JP" sz="900" b="1" dirty="0" smtClean="0">
              <a:solidFill>
                <a:srgbClr val="FF0000"/>
              </a:solidFill>
              <a:latin typeface="+mn-ea"/>
              <a:cs typeface="Meiryo UI" panose="020B0604030504040204" pitchFamily="50" charset="-128"/>
            </a:endParaRPr>
          </a:p>
        </p:txBody>
      </p:sp>
      <p:cxnSp>
        <p:nvCxnSpPr>
          <p:cNvPr id="6" name="直線コネクタ 5"/>
          <p:cNvCxnSpPr/>
          <p:nvPr/>
        </p:nvCxnSpPr>
        <p:spPr>
          <a:xfrm flipH="1" flipV="1">
            <a:off x="1708958" y="2772383"/>
            <a:ext cx="615954" cy="17509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68196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3" name="正方形/長方形 2"/>
          <p:cNvSpPr/>
          <p:nvPr/>
        </p:nvSpPr>
        <p:spPr>
          <a:xfrm>
            <a:off x="830593" y="1474928"/>
            <a:ext cx="2858398" cy="1155357"/>
          </a:xfrm>
          <a:prstGeom prst="rect">
            <a:avLst/>
          </a:prstGeom>
          <a:no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99818" y="1513887"/>
            <a:ext cx="1720802"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⑤ボリューム</a:t>
            </a:r>
            <a:endParaRPr lang="en-US" altLang="ja-JP" sz="1600" b="1" dirty="0" smtClean="0">
              <a:latin typeface="+mn-ea"/>
              <a:cs typeface="Meiryo UI" panose="020B0604030504040204" pitchFamily="50" charset="-128"/>
            </a:endParaRP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0" name="正方形/長方形 79"/>
          <p:cNvSpPr/>
          <p:nvPr/>
        </p:nvSpPr>
        <p:spPr>
          <a:xfrm>
            <a:off x="929079" y="1946218"/>
            <a:ext cx="2608553" cy="501015"/>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981501" y="2019777"/>
            <a:ext cx="1828374"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VR1</a:t>
            </a:r>
          </a:p>
        </p:txBody>
      </p:sp>
      <p:sp>
        <p:nvSpPr>
          <p:cNvPr id="40" name="コンテンツ プレースホルダー 2"/>
          <p:cNvSpPr txBox="1">
            <a:spLocks/>
          </p:cNvSpPr>
          <p:nvPr/>
        </p:nvSpPr>
        <p:spPr>
          <a:xfrm>
            <a:off x="2154107" y="1540439"/>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1" name="正方形/長方形 40"/>
          <p:cNvSpPr/>
          <p:nvPr/>
        </p:nvSpPr>
        <p:spPr>
          <a:xfrm>
            <a:off x="830593" y="2839321"/>
            <a:ext cx="2858398" cy="3628154"/>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2878280"/>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⑥セラミックコンデンサ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4052680"/>
            <a:ext cx="2608553" cy="1137132"/>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81501" y="4052680"/>
            <a:ext cx="577741" cy="10895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C7C8C11C12</a:t>
            </a:r>
          </a:p>
        </p:txBody>
      </p:sp>
      <p:sp>
        <p:nvSpPr>
          <p:cNvPr id="45" name="コンテンツ プレースホルダー 2"/>
          <p:cNvSpPr txBox="1">
            <a:spLocks/>
          </p:cNvSpPr>
          <p:nvPr/>
        </p:nvSpPr>
        <p:spPr>
          <a:xfrm>
            <a:off x="2101217" y="3160997"/>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6" name="コンテンツ プレースホルダー 2"/>
          <p:cNvSpPr txBox="1">
            <a:spLocks/>
          </p:cNvSpPr>
          <p:nvPr/>
        </p:nvSpPr>
        <p:spPr>
          <a:xfrm>
            <a:off x="1496358" y="3735051"/>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値を表示</a:t>
            </a:r>
            <a:endParaRPr lang="en-US" altLang="ja-JP" sz="900" b="1" dirty="0" smtClean="0">
              <a:latin typeface="+mn-ea"/>
              <a:cs typeface="Meiryo UI" panose="020B0604030504040204" pitchFamily="50" charset="-128"/>
            </a:endParaRPr>
          </a:p>
        </p:txBody>
      </p:sp>
      <p:pic>
        <p:nvPicPr>
          <p:cNvPr id="47" name="図 46"/>
          <p:cNvPicPr>
            <a:picLocks noChangeAspect="1"/>
          </p:cNvPicPr>
          <p:nvPr/>
        </p:nvPicPr>
        <p:blipFill rotWithShape="1">
          <a:blip r:embed="rId3" cstate="print">
            <a:extLst>
              <a:ext uri="{28A0092B-C50C-407E-A947-70E740481C1C}">
                <a14:useLocalDpi xmlns:a14="http://schemas.microsoft.com/office/drawing/2010/main" val="0"/>
              </a:ext>
            </a:extLst>
          </a:blip>
          <a:srcRect r="64251" b="-20596"/>
          <a:stretch/>
        </p:blipFill>
        <p:spPr>
          <a:xfrm rot="5400000">
            <a:off x="1148055" y="3380784"/>
            <a:ext cx="551678" cy="270696"/>
          </a:xfrm>
          <a:prstGeom prst="rect">
            <a:avLst/>
          </a:prstGeom>
        </p:spPr>
      </p:pic>
      <p:cxnSp>
        <p:nvCxnSpPr>
          <p:cNvPr id="48" name="直線コネクタ 47"/>
          <p:cNvCxnSpPr/>
          <p:nvPr/>
        </p:nvCxnSpPr>
        <p:spPr>
          <a:xfrm flipH="1" flipV="1">
            <a:off x="1496358" y="3375802"/>
            <a:ext cx="273716" cy="3424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右中かっこ 48"/>
          <p:cNvSpPr/>
          <p:nvPr/>
        </p:nvSpPr>
        <p:spPr>
          <a:xfrm>
            <a:off x="1503592" y="4089290"/>
            <a:ext cx="210238" cy="999600"/>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880255" y="4246771"/>
            <a:ext cx="1709799" cy="71917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0.1μF</a:t>
            </a:r>
          </a:p>
          <a:p>
            <a:pPr marL="0" indent="0">
              <a:buFont typeface="Arial" panose="020B0604020202020204" pitchFamily="34" charset="0"/>
              <a:buNone/>
            </a:pPr>
            <a:r>
              <a:rPr lang="en-US" altLang="ja-JP" sz="1800" dirty="0" smtClean="0">
                <a:latin typeface="+mn-ea"/>
                <a:cs typeface="Meiryo UI" panose="020B0604030504040204" pitchFamily="50" charset="-128"/>
              </a:rPr>
              <a:t>(104</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51" name="正方形/長方形 50"/>
          <p:cNvSpPr/>
          <p:nvPr/>
        </p:nvSpPr>
        <p:spPr>
          <a:xfrm>
            <a:off x="8587180" y="3229455"/>
            <a:ext cx="413946" cy="247170"/>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2" name="正方形/長方形 51"/>
          <p:cNvSpPr/>
          <p:nvPr/>
        </p:nvSpPr>
        <p:spPr>
          <a:xfrm>
            <a:off x="5120080" y="4286729"/>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3" name="正方形/長方形 52"/>
          <p:cNvSpPr/>
          <p:nvPr/>
        </p:nvSpPr>
        <p:spPr>
          <a:xfrm>
            <a:off x="6434530" y="4738277"/>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4" name="正方形/長方形 53"/>
          <p:cNvSpPr/>
          <p:nvPr/>
        </p:nvSpPr>
        <p:spPr>
          <a:xfrm>
            <a:off x="6701230" y="4195352"/>
            <a:ext cx="2996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5" name="正方形/長方形 54"/>
          <p:cNvSpPr/>
          <p:nvPr/>
        </p:nvSpPr>
        <p:spPr>
          <a:xfrm>
            <a:off x="929079" y="5297926"/>
            <a:ext cx="2608553" cy="477055"/>
          </a:xfrm>
          <a:prstGeom prst="rect">
            <a:avLst/>
          </a:prstGeom>
          <a:noFill/>
          <a:ln w="28575">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6" name="コンテンツ プレースホルダー 2"/>
          <p:cNvSpPr txBox="1">
            <a:spLocks/>
          </p:cNvSpPr>
          <p:nvPr/>
        </p:nvSpPr>
        <p:spPr>
          <a:xfrm>
            <a:off x="981501" y="5365243"/>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C13</a:t>
            </a:r>
          </a:p>
        </p:txBody>
      </p:sp>
      <p:sp>
        <p:nvSpPr>
          <p:cNvPr id="59" name="コンテンツ プレースホルダー 2"/>
          <p:cNvSpPr txBox="1">
            <a:spLocks/>
          </p:cNvSpPr>
          <p:nvPr/>
        </p:nvSpPr>
        <p:spPr>
          <a:xfrm>
            <a:off x="1535465" y="5365243"/>
            <a:ext cx="197839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100pF(101</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60" name="正方形/長方形 59"/>
          <p:cNvSpPr/>
          <p:nvPr/>
        </p:nvSpPr>
        <p:spPr>
          <a:xfrm>
            <a:off x="7419975" y="4214946"/>
            <a:ext cx="186381" cy="404679"/>
          </a:xfrm>
          <a:prstGeom prst="rect">
            <a:avLst/>
          </a:prstGeom>
          <a:noFill/>
          <a:ln w="28575">
            <a:solidFill>
              <a:schemeClr val="accent1">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1" name="正方形/長方形 60"/>
          <p:cNvSpPr/>
          <p:nvPr/>
        </p:nvSpPr>
        <p:spPr>
          <a:xfrm>
            <a:off x="929079" y="5891235"/>
            <a:ext cx="2608553" cy="477055"/>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8" name="コンテンツ プレースホルダー 2"/>
          <p:cNvSpPr txBox="1">
            <a:spLocks/>
          </p:cNvSpPr>
          <p:nvPr/>
        </p:nvSpPr>
        <p:spPr>
          <a:xfrm>
            <a:off x="981501" y="5958552"/>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C14</a:t>
            </a:r>
          </a:p>
        </p:txBody>
      </p:sp>
      <p:sp>
        <p:nvSpPr>
          <p:cNvPr id="69" name="コンテンツ プレースホルダー 2"/>
          <p:cNvSpPr txBox="1">
            <a:spLocks/>
          </p:cNvSpPr>
          <p:nvPr/>
        </p:nvSpPr>
        <p:spPr>
          <a:xfrm>
            <a:off x="1535465" y="5958552"/>
            <a:ext cx="2175812"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1000pF(102</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70" name="正方形/長方形 69"/>
          <p:cNvSpPr/>
          <p:nvPr/>
        </p:nvSpPr>
        <p:spPr>
          <a:xfrm>
            <a:off x="4811423" y="4839498"/>
            <a:ext cx="293978" cy="332577"/>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 name="円/楕円 3"/>
          <p:cNvSpPr/>
          <p:nvPr/>
        </p:nvSpPr>
        <p:spPr>
          <a:xfrm>
            <a:off x="9305925" y="3623372"/>
            <a:ext cx="876300" cy="876300"/>
          </a:xfrm>
          <a:prstGeom prst="ellipse">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19376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mj-ea"/>
                <a:cs typeface="Meiryo UI" panose="020B0604030504040204" pitchFamily="50" charset="-128"/>
              </a:rPr>
              <a:t>学習の</a:t>
            </a:r>
            <a:r>
              <a:rPr lang="ja-JP" altLang="en-US" dirty="0">
                <a:latin typeface="+mj-ea"/>
                <a:cs typeface="Meiryo UI" panose="020B0604030504040204" pitchFamily="50" charset="-128"/>
              </a:rPr>
              <a:t>狙</a:t>
            </a:r>
            <a:r>
              <a:rPr lang="ja-JP" altLang="en-US" dirty="0" smtClean="0">
                <a:latin typeface="+mj-ea"/>
                <a:cs typeface="Meiryo UI" panose="020B0604030504040204" pitchFamily="50" charset="-128"/>
              </a:rPr>
              <a:t>い</a:t>
            </a:r>
            <a:endParaRPr lang="ja-JP" altLang="en-US" dirty="0">
              <a:latin typeface="+mj-ea"/>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1936979943"/>
              </p:ext>
            </p:extLst>
          </p:nvPr>
        </p:nvGraphicFramePr>
        <p:xfrm>
          <a:off x="838200" y="1572717"/>
          <a:ext cx="10513541" cy="4091419"/>
        </p:xfrm>
        <a:graphic>
          <a:graphicData uri="http://schemas.openxmlformats.org/drawingml/2006/table">
            <a:tbl>
              <a:tblPr firstRow="1" bandRow="1">
                <a:tableStyleId>{7DF18680-E054-41AD-8BC1-D1AEF772440D}</a:tableStyleId>
              </a:tblPr>
              <a:tblGrid>
                <a:gridCol w="2136112"/>
                <a:gridCol w="2610942"/>
                <a:gridCol w="1886465"/>
                <a:gridCol w="3880022"/>
              </a:tblGrid>
              <a:tr h="433819">
                <a:tc>
                  <a:txBody>
                    <a:bodyPr/>
                    <a:lstStyle/>
                    <a:p>
                      <a:pPr algn="ctr"/>
                      <a:r>
                        <a:rPr kumimoji="1" lang="ja-JP" altLang="en-US" sz="1800" dirty="0" smtClean="0">
                          <a:solidFill>
                            <a:schemeClr val="tx1"/>
                          </a:solidFill>
                        </a:rPr>
                        <a:t>狙い</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推測</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確認</a:t>
                      </a:r>
                      <a:endParaRPr kumimoji="1" lang="ja-JP" altLang="en-US" sz="1800" dirty="0">
                        <a:solidFill>
                          <a:schemeClr val="tx1"/>
                        </a:solidFill>
                      </a:endParaRPr>
                    </a:p>
                  </a:txBody>
                  <a:tcPr>
                    <a:solidFill>
                      <a:srgbClr val="FFCCCC"/>
                    </a:solidFill>
                  </a:tcPr>
                </a:tc>
                <a:tc>
                  <a:txBody>
                    <a:bodyPr/>
                    <a:lstStyle/>
                    <a:p>
                      <a:pPr algn="ctr"/>
                      <a:r>
                        <a:rPr kumimoji="1" lang="ja-JP" altLang="en-US" sz="1800" dirty="0" smtClean="0">
                          <a:solidFill>
                            <a:schemeClr val="tx1"/>
                          </a:solidFill>
                        </a:rPr>
                        <a:t>まとめ</a:t>
                      </a:r>
                      <a:endParaRPr kumimoji="1" lang="ja-JP" altLang="en-US" sz="1800" dirty="0">
                        <a:solidFill>
                          <a:schemeClr val="tx1"/>
                        </a:solidFill>
                      </a:endParaRPr>
                    </a:p>
                  </a:txBody>
                  <a:tcPr>
                    <a:solidFill>
                      <a:srgbClr val="FFCCCC"/>
                    </a:solidFill>
                  </a:tcPr>
                </a:tc>
              </a:tr>
              <a:tr h="1818472">
                <a:tc>
                  <a:txBody>
                    <a:bodyPr/>
                    <a:lstStyle/>
                    <a:p>
                      <a:r>
                        <a:rPr kumimoji="1" lang="ja-JP" altLang="en-US" sz="1800" dirty="0" smtClean="0"/>
                        <a:t>「音」や「音楽」が生活の中でどのように利用されているか、それによりどのような利便性があるかを学習する。</a:t>
                      </a:r>
                      <a:endParaRPr kumimoji="1" lang="ja-JP" altLang="en-US" sz="1800" dirty="0"/>
                    </a:p>
                  </a:txBody>
                  <a:tcPr anchor="ctr">
                    <a:solidFill>
                      <a:srgbClr val="FFE1E1"/>
                    </a:solidFill>
                  </a:tcPr>
                </a:tc>
                <a:tc>
                  <a:txBody>
                    <a:bodyPr/>
                    <a:lstStyle/>
                    <a:p>
                      <a:r>
                        <a:rPr kumimoji="1" lang="ja-JP" altLang="en-US" sz="1800" dirty="0" smtClean="0"/>
                        <a:t>●「音」を利用した製品を調べ、どのように役立っているか考えてみよう。</a:t>
                      </a:r>
                      <a:endParaRPr kumimoji="1" lang="en-US" altLang="ja-JP" sz="1800" dirty="0" smtClean="0"/>
                    </a:p>
                    <a:p>
                      <a:endParaRPr kumimoji="1" lang="en-US" altLang="ja-JP" sz="1800" dirty="0" smtClean="0"/>
                    </a:p>
                    <a:p>
                      <a:r>
                        <a:rPr kumimoji="1" lang="ja-JP" altLang="en-US" sz="1800" dirty="0" smtClean="0"/>
                        <a:t>●「音」ではなく「音楽」を利用しているものを調べ、「音」の場合と比べてみよう。</a:t>
                      </a:r>
                      <a:endParaRPr kumimoji="1" lang="en-US" altLang="ja-JP" sz="1800" dirty="0" smtClean="0"/>
                    </a:p>
                    <a:p>
                      <a:endParaRPr kumimoji="1" lang="en-US" altLang="ja-JP" sz="1800" dirty="0" smtClean="0"/>
                    </a:p>
                    <a:p>
                      <a:r>
                        <a:rPr kumimoji="1" lang="ja-JP" altLang="en-US" sz="1800" dirty="0" smtClean="0"/>
                        <a:t>●「音」の三要素と聞こえ方について、音の電気信号を観察して調べてみよう。</a:t>
                      </a:r>
                      <a:endParaRPr kumimoji="1" lang="ja-JP" altLang="en-US" sz="1800" dirty="0"/>
                    </a:p>
                  </a:txBody>
                  <a:tcPr>
                    <a:solidFill>
                      <a:srgbClr val="FFE1E1"/>
                    </a:solidFill>
                  </a:tcPr>
                </a:tc>
                <a:tc>
                  <a:txBody>
                    <a:bodyPr/>
                    <a:lstStyle/>
                    <a:p>
                      <a:r>
                        <a:rPr kumimoji="1" lang="ja-JP" altLang="en-US" sz="1800" dirty="0" smtClean="0"/>
                        <a:t>（</a:t>
                      </a:r>
                      <a:r>
                        <a:rPr kumimoji="1" lang="en-US" altLang="ja-JP" sz="1800" dirty="0" smtClean="0"/>
                        <a:t>6</a:t>
                      </a:r>
                      <a:r>
                        <a:rPr kumimoji="1" lang="ja-JP" altLang="en-US" sz="1800" dirty="0" smtClean="0"/>
                        <a:t>～</a:t>
                      </a:r>
                      <a:r>
                        <a:rPr kumimoji="1" lang="en-US" altLang="ja-JP" sz="1800" dirty="0" smtClean="0"/>
                        <a:t>10</a:t>
                      </a:r>
                      <a:r>
                        <a:rPr kumimoji="1" lang="ja-JP" altLang="en-US" sz="1800" dirty="0" smtClean="0"/>
                        <a:t>ページ）</a:t>
                      </a:r>
                      <a:endParaRPr kumimoji="1" lang="ja-JP" altLang="en-US" sz="1800" dirty="0"/>
                    </a:p>
                  </a:txBody>
                  <a:tcPr anchor="ctr">
                    <a:solidFill>
                      <a:srgbClr val="FFE1E1"/>
                    </a:solidFill>
                  </a:tcPr>
                </a:tc>
                <a:tc>
                  <a:txBody>
                    <a:bodyPr/>
                    <a:lstStyle/>
                    <a:p>
                      <a:r>
                        <a:rPr kumimoji="1" lang="ja-JP" altLang="en-US" sz="1800" dirty="0" smtClean="0"/>
                        <a:t>●身の回りの製品に「音」をプラスすることにより、生活の利便性向上に寄与していることを知る。</a:t>
                      </a:r>
                      <a:endParaRPr kumimoji="1" lang="en-US" altLang="ja-JP" sz="1800" dirty="0" smtClean="0"/>
                    </a:p>
                    <a:p>
                      <a:endParaRPr kumimoji="1" lang="en-US" altLang="ja-JP" sz="1800" dirty="0" smtClean="0"/>
                    </a:p>
                    <a:p>
                      <a:r>
                        <a:rPr kumimoji="1" lang="ja-JP" altLang="en-US" sz="1800" dirty="0" smtClean="0"/>
                        <a:t>●「音」と「音楽」のそれぞれが適した場合があり、使い分けがされていることを知る。</a:t>
                      </a:r>
                      <a:endParaRPr kumimoji="1" lang="en-US" altLang="ja-JP" sz="1800" dirty="0" smtClean="0"/>
                    </a:p>
                    <a:p>
                      <a:endParaRPr kumimoji="1" lang="en-US" altLang="ja-JP" sz="1800" dirty="0" smtClean="0"/>
                    </a:p>
                    <a:p>
                      <a:endParaRPr kumimoji="1" lang="en-US" altLang="ja-JP" sz="1800" dirty="0" smtClean="0"/>
                    </a:p>
                    <a:p>
                      <a:r>
                        <a:rPr kumimoji="1" lang="ja-JP" altLang="en-US" sz="1800" dirty="0" smtClean="0"/>
                        <a:t>●「音」には「大きさ」、「高さ」、「音色」</a:t>
                      </a:r>
                      <a:r>
                        <a:rPr kumimoji="1" lang="en-US" altLang="ja-JP" sz="1800" dirty="0" smtClean="0"/>
                        <a:t>(</a:t>
                      </a:r>
                      <a:r>
                        <a:rPr kumimoji="1" lang="ja-JP" altLang="en-US" sz="1800" dirty="0" smtClean="0"/>
                        <a:t>音の三要素</a:t>
                      </a:r>
                      <a:r>
                        <a:rPr kumimoji="1" lang="en-US" altLang="ja-JP" sz="1800" dirty="0" smtClean="0"/>
                        <a:t>)</a:t>
                      </a:r>
                      <a:r>
                        <a:rPr kumimoji="1" lang="ja-JP" altLang="en-US" sz="1800" dirty="0" smtClean="0"/>
                        <a:t>があり、それぞれがどのような様子なのかを電気信号の波形を観察することで違いを知る。</a:t>
                      </a:r>
                      <a:endParaRPr kumimoji="1" lang="ja-JP" altLang="en-US" sz="1800" dirty="0"/>
                    </a:p>
                  </a:txBody>
                  <a:tcPr>
                    <a:solidFill>
                      <a:srgbClr val="FFE1E1"/>
                    </a:solidFill>
                  </a:tcPr>
                </a:tc>
              </a:tr>
            </a:tbl>
          </a:graphicData>
        </a:graphic>
      </p:graphicFrame>
      <p:grpSp>
        <p:nvGrpSpPr>
          <p:cNvPr id="19" name="グループ化 18"/>
          <p:cNvGrpSpPr/>
          <p:nvPr/>
        </p:nvGrpSpPr>
        <p:grpSpPr>
          <a:xfrm>
            <a:off x="-14867" y="0"/>
            <a:ext cx="507831" cy="6054785"/>
            <a:chOff x="-26093" y="365125"/>
            <a:chExt cx="507831" cy="6054785"/>
          </a:xfrm>
        </p:grpSpPr>
        <p:sp>
          <p:nvSpPr>
            <p:cNvPr id="34" name="片側の 2 つの角を丸めた四角形 3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0" name="片側の 2 つの角を丸めた四角形 3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2" name="片側の 2 つの角を丸めた四角形 41"/>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5" name="テキスト ボックス 44"/>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6" name="片側の 2 つの角を丸めた四角形 45"/>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1" name="図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22" name="テキスト ボックス 21"/>
          <p:cNvSpPr txBox="1"/>
          <p:nvPr/>
        </p:nvSpPr>
        <p:spPr>
          <a:xfrm>
            <a:off x="874086" y="6259724"/>
            <a:ext cx="7191392" cy="461665"/>
          </a:xfrm>
          <a:prstGeom prst="rect">
            <a:avLst/>
          </a:prstGeom>
        </p:spPr>
        <p:txBody>
          <a:bodyPr wrap="none" rtlCol="0">
            <a:sp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このマークがあるページ</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は先生方のみでご利用いただいてもよいページです。</a:t>
            </a:r>
            <a:endParaRPr lang="en-US" altLang="ja-JP" sz="12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生徒へ表示しなくてもよい場合には、パワーポイントで非表示スライドに設定してください。</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左矢印 22"/>
          <p:cNvSpPr/>
          <p:nvPr/>
        </p:nvSpPr>
        <p:spPr>
          <a:xfrm>
            <a:off x="492964" y="6343463"/>
            <a:ext cx="345551" cy="294185"/>
          </a:xfrm>
          <a:prstGeom prst="lef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12781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94472" y="1383590"/>
            <a:ext cx="6613024" cy="5000843"/>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30593" y="1522525"/>
            <a:ext cx="2858398" cy="4344876"/>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15614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⑦フィルムコンデンサ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5070448"/>
            <a:ext cx="2608553" cy="681117"/>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26676" y="5069817"/>
            <a:ext cx="577741" cy="59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C5C9</a:t>
            </a:r>
          </a:p>
        </p:txBody>
      </p:sp>
      <p:sp>
        <p:nvSpPr>
          <p:cNvPr id="45" name="コンテンツ プレースホルダー 2"/>
          <p:cNvSpPr txBox="1">
            <a:spLocks/>
          </p:cNvSpPr>
          <p:nvPr/>
        </p:nvSpPr>
        <p:spPr>
          <a:xfrm>
            <a:off x="2101217" y="1844200"/>
            <a:ext cx="1534884"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取りつけ方向なし</a:t>
            </a:r>
            <a:endParaRPr lang="ja-JP" altLang="en-US" sz="1400" dirty="0">
              <a:latin typeface="+mn-ea"/>
              <a:cs typeface="Meiryo UI" panose="020B0604030504040204" pitchFamily="50" charset="-128"/>
            </a:endParaRPr>
          </a:p>
        </p:txBody>
      </p:sp>
      <p:sp>
        <p:nvSpPr>
          <p:cNvPr id="46" name="コンテンツ プレースホルダー 2"/>
          <p:cNvSpPr txBox="1">
            <a:spLocks/>
          </p:cNvSpPr>
          <p:nvPr/>
        </p:nvSpPr>
        <p:spPr>
          <a:xfrm>
            <a:off x="1496358" y="2418254"/>
            <a:ext cx="1103938" cy="20074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900" b="1" dirty="0" smtClean="0">
                <a:latin typeface="+mn-ea"/>
                <a:cs typeface="Meiryo UI" panose="020B0604030504040204" pitchFamily="50" charset="-128"/>
              </a:rPr>
              <a:t>値を表示</a:t>
            </a:r>
            <a:endParaRPr lang="en-US" altLang="ja-JP" sz="900" b="1" dirty="0" smtClean="0">
              <a:latin typeface="+mn-ea"/>
              <a:cs typeface="Meiryo UI" panose="020B0604030504040204" pitchFamily="50" charset="-128"/>
            </a:endParaRPr>
          </a:p>
        </p:txBody>
      </p:sp>
      <p:cxnSp>
        <p:nvCxnSpPr>
          <p:cNvPr id="48" name="直線コネクタ 47"/>
          <p:cNvCxnSpPr/>
          <p:nvPr/>
        </p:nvCxnSpPr>
        <p:spPr>
          <a:xfrm flipH="1" flipV="1">
            <a:off x="1450093" y="2056884"/>
            <a:ext cx="319981" cy="3445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右中かっこ 48"/>
          <p:cNvSpPr/>
          <p:nvPr/>
        </p:nvSpPr>
        <p:spPr>
          <a:xfrm>
            <a:off x="1280621" y="5124403"/>
            <a:ext cx="225304" cy="471421"/>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517124" y="5207047"/>
            <a:ext cx="212565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0.01μF(103</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sp>
        <p:nvSpPr>
          <p:cNvPr id="51" name="正方形/長方形 50"/>
          <p:cNvSpPr/>
          <p:nvPr/>
        </p:nvSpPr>
        <p:spPr>
          <a:xfrm>
            <a:off x="8501454" y="3044622"/>
            <a:ext cx="509195" cy="308178"/>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2" name="正方形/長方形 51"/>
          <p:cNvSpPr/>
          <p:nvPr/>
        </p:nvSpPr>
        <p:spPr>
          <a:xfrm>
            <a:off x="5369399" y="4214946"/>
            <a:ext cx="393226" cy="414204"/>
          </a:xfrm>
          <a:prstGeom prst="rect">
            <a:avLst/>
          </a:prstGeom>
          <a:noFill/>
          <a:ln w="28575">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0" name="正方形/長方形 59"/>
          <p:cNvSpPr/>
          <p:nvPr/>
        </p:nvSpPr>
        <p:spPr>
          <a:xfrm>
            <a:off x="7696200" y="2162429"/>
            <a:ext cx="895350" cy="593979"/>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8" name="正方形/長方形 57"/>
          <p:cNvSpPr/>
          <p:nvPr/>
        </p:nvSpPr>
        <p:spPr>
          <a:xfrm>
            <a:off x="929079" y="2657595"/>
            <a:ext cx="2608553" cy="2217682"/>
          </a:xfrm>
          <a:prstGeom prst="rect">
            <a:avLst/>
          </a:prstGeom>
          <a:noFill/>
          <a:ln w="28575">
            <a:solidFill>
              <a:schemeClr val="accent1"/>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62" name="コンテンツ プレースホルダー 2"/>
          <p:cNvSpPr txBox="1">
            <a:spLocks/>
          </p:cNvSpPr>
          <p:nvPr/>
        </p:nvSpPr>
        <p:spPr>
          <a:xfrm>
            <a:off x="926676" y="2702033"/>
            <a:ext cx="577741"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C4</a:t>
            </a:r>
          </a:p>
        </p:txBody>
      </p:sp>
      <p:sp>
        <p:nvSpPr>
          <p:cNvPr id="64" name="コンテンツ プレースホルダー 2"/>
          <p:cNvSpPr txBox="1">
            <a:spLocks/>
          </p:cNvSpPr>
          <p:nvPr/>
        </p:nvSpPr>
        <p:spPr>
          <a:xfrm>
            <a:off x="1423894" y="2689426"/>
            <a:ext cx="212565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0.22μF(224</a:t>
            </a:r>
            <a:r>
              <a:rPr lang="ja-JP" altLang="en-US" sz="1800" dirty="0" smtClean="0">
                <a:latin typeface="+mn-ea"/>
                <a:cs typeface="Meiryo UI" panose="020B0604030504040204" pitchFamily="50" charset="-128"/>
              </a:rPr>
              <a:t>と表示</a:t>
            </a:r>
            <a:r>
              <a:rPr lang="en-US" altLang="ja-JP" sz="1800" dirty="0" smtClean="0">
                <a:latin typeface="+mn-ea"/>
                <a:cs typeface="Meiryo UI" panose="020B0604030504040204" pitchFamily="50" charset="-128"/>
              </a:rPr>
              <a:t>)</a:t>
            </a:r>
          </a:p>
        </p:txBody>
      </p:sp>
      <p:pic>
        <p:nvPicPr>
          <p:cNvPr id="65" name="図 6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915" y="3111382"/>
            <a:ext cx="146885" cy="324080"/>
          </a:xfrm>
          <a:prstGeom prst="rect">
            <a:avLst/>
          </a:prstGeom>
        </p:spPr>
      </p:pic>
      <p:sp>
        <p:nvSpPr>
          <p:cNvPr id="71" name="コンテンツ プレースホルダー 2"/>
          <p:cNvSpPr txBox="1">
            <a:spLocks/>
          </p:cNvSpPr>
          <p:nvPr/>
        </p:nvSpPr>
        <p:spPr>
          <a:xfrm>
            <a:off x="1159011" y="4435189"/>
            <a:ext cx="229522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基板にさし込んではんだづけ</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1151279" y="3143218"/>
            <a:ext cx="1395221" cy="291653"/>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足をおり曲げる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3" name="図 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0617" y="4404651"/>
            <a:ext cx="146885" cy="324080"/>
          </a:xfrm>
          <a:prstGeom prst="rect">
            <a:avLst/>
          </a:prstGeom>
        </p:spPr>
      </p:pic>
      <p:pic>
        <p:nvPicPr>
          <p:cNvPr id="3" name="図 2"/>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450093" y="3392428"/>
            <a:ext cx="1245140" cy="1027178"/>
          </a:xfrm>
          <a:prstGeom prst="rect">
            <a:avLst/>
          </a:prstGeom>
        </p:spPr>
      </p:pic>
      <p:pic>
        <p:nvPicPr>
          <p:cNvPr id="53" name="図 52"/>
          <p:cNvPicPr>
            <a:picLocks noChangeAspect="1"/>
          </p:cNvPicPr>
          <p:nvPr/>
        </p:nvPicPr>
        <p:blipFill rotWithShape="1">
          <a:blip r:embed="rId5" cstate="print">
            <a:extLst>
              <a:ext uri="{28A0092B-C50C-407E-A947-70E740481C1C}">
                <a14:useLocalDpi xmlns:a14="http://schemas.microsoft.com/office/drawing/2010/main" val="0"/>
              </a:ext>
            </a:extLst>
          </a:blip>
          <a:srcRect l="-7850"/>
          <a:stretch/>
        </p:blipFill>
        <p:spPr>
          <a:xfrm>
            <a:off x="1184712" y="1785488"/>
            <a:ext cx="418289" cy="811275"/>
          </a:xfrm>
          <a:prstGeom prst="rect">
            <a:avLst/>
          </a:prstGeom>
        </p:spPr>
      </p:pic>
    </p:spTree>
    <p:extLst>
      <p:ext uri="{BB962C8B-B14F-4D97-AF65-F5344CB8AC3E}">
        <p14:creationId xmlns:p14="http://schemas.microsoft.com/office/powerpoint/2010/main" val="310534485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図 9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06745" y="1383590"/>
            <a:ext cx="6613024" cy="5000843"/>
          </a:xfrm>
          <a:prstGeom prst="rect">
            <a:avLst/>
          </a:prstGeom>
        </p:spPr>
      </p:pic>
      <p:sp>
        <p:nvSpPr>
          <p:cNvPr id="3" name="正方形/長方形 2"/>
          <p:cNvSpPr/>
          <p:nvPr/>
        </p:nvSpPr>
        <p:spPr>
          <a:xfrm>
            <a:off x="9145014" y="1474927"/>
            <a:ext cx="2858398" cy="2611298"/>
          </a:xfrm>
          <a:prstGeom prst="rect">
            <a:avLst/>
          </a:prstGeom>
          <a:solidFill>
            <a:schemeClr val="bg1"/>
          </a:solidFill>
          <a:ln w="28575"/>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はんだづけ　（電気回路の組み立て）</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9114239" y="1513887"/>
            <a:ext cx="7594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⑧</a:t>
            </a:r>
            <a:r>
              <a:rPr lang="en-US" altLang="ja-JP" sz="1600" b="1" dirty="0" smtClean="0">
                <a:latin typeface="+mn-ea"/>
                <a:cs typeface="Meiryo UI" panose="020B0604030504040204" pitchFamily="50" charset="-128"/>
              </a:rPr>
              <a:t>LED</a:t>
            </a:r>
          </a:p>
        </p:txBody>
      </p: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0" name="正方形/長方形 79"/>
          <p:cNvSpPr/>
          <p:nvPr/>
        </p:nvSpPr>
        <p:spPr>
          <a:xfrm>
            <a:off x="9243500" y="2253580"/>
            <a:ext cx="2608553" cy="83456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6" name="コンテンツ プレースホルダー 2"/>
          <p:cNvSpPr txBox="1">
            <a:spLocks/>
          </p:cNvSpPr>
          <p:nvPr/>
        </p:nvSpPr>
        <p:spPr>
          <a:xfrm>
            <a:off x="9295922" y="2327139"/>
            <a:ext cx="1828374" cy="71917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LED1</a:t>
            </a:r>
            <a:r>
              <a:rPr lang="ja-JP" altLang="en-US" sz="1800" dirty="0" smtClean="0">
                <a:latin typeface="+mn-ea"/>
                <a:cs typeface="Meiryo UI" panose="020B0604030504040204" pitchFamily="50" charset="-128"/>
              </a:rPr>
              <a:t>　赤</a:t>
            </a:r>
            <a:endParaRPr lang="en-US" altLang="ja-JP" sz="1800" dirty="0" smtClean="0">
              <a:latin typeface="+mn-ea"/>
              <a:cs typeface="Meiryo UI" panose="020B0604030504040204" pitchFamily="50" charset="-128"/>
            </a:endParaRPr>
          </a:p>
          <a:p>
            <a:pPr marL="0" indent="0">
              <a:buNone/>
            </a:pPr>
            <a:r>
              <a:rPr lang="en-US" altLang="ja-JP" sz="1800" dirty="0" smtClean="0">
                <a:latin typeface="+mn-ea"/>
                <a:cs typeface="Meiryo UI" panose="020B0604030504040204" pitchFamily="50" charset="-128"/>
              </a:rPr>
              <a:t>LED2</a:t>
            </a:r>
            <a:r>
              <a:rPr lang="ja-JP" altLang="en-US" sz="1800" dirty="0" smtClean="0">
                <a:latin typeface="+mn-ea"/>
                <a:cs typeface="Meiryo UI" panose="020B0604030504040204" pitchFamily="50" charset="-128"/>
              </a:rPr>
              <a:t>　黄</a:t>
            </a:r>
            <a:endParaRPr lang="en-US" altLang="ja-JP" sz="1800" dirty="0" smtClean="0">
              <a:latin typeface="+mn-ea"/>
              <a:cs typeface="Meiryo UI" panose="020B0604030504040204" pitchFamily="50" charset="-128"/>
            </a:endParaRPr>
          </a:p>
        </p:txBody>
      </p:sp>
      <p:sp>
        <p:nvSpPr>
          <p:cNvPr id="41" name="正方形/長方形 40"/>
          <p:cNvSpPr/>
          <p:nvPr/>
        </p:nvSpPr>
        <p:spPr>
          <a:xfrm>
            <a:off x="830593" y="2630285"/>
            <a:ext cx="2858398" cy="3108905"/>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799818" y="2682171"/>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⑨電解コンデンサ</a:t>
            </a:r>
            <a:endParaRPr lang="en-US" altLang="ja-JP" sz="1600" b="1" dirty="0" smtClean="0">
              <a:latin typeface="+mn-ea"/>
              <a:cs typeface="Meiryo UI" panose="020B0604030504040204" pitchFamily="50" charset="-128"/>
            </a:endParaRPr>
          </a:p>
        </p:txBody>
      </p:sp>
      <p:sp>
        <p:nvSpPr>
          <p:cNvPr id="43" name="正方形/長方形 42"/>
          <p:cNvSpPr/>
          <p:nvPr/>
        </p:nvSpPr>
        <p:spPr>
          <a:xfrm>
            <a:off x="929079" y="4003243"/>
            <a:ext cx="2608553" cy="904340"/>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4" name="コンテンツ プレースホルダー 2"/>
          <p:cNvSpPr txBox="1">
            <a:spLocks/>
          </p:cNvSpPr>
          <p:nvPr/>
        </p:nvSpPr>
        <p:spPr>
          <a:xfrm>
            <a:off x="981501" y="4003243"/>
            <a:ext cx="577741" cy="8402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C1C4C10</a:t>
            </a:r>
          </a:p>
        </p:txBody>
      </p:sp>
      <p:sp>
        <p:nvSpPr>
          <p:cNvPr id="49" name="右中かっこ 48"/>
          <p:cNvSpPr/>
          <p:nvPr/>
        </p:nvSpPr>
        <p:spPr>
          <a:xfrm>
            <a:off x="1503592" y="4039853"/>
            <a:ext cx="225304" cy="765926"/>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50" name="コンテンツ プレースホルダー 2"/>
          <p:cNvSpPr txBox="1">
            <a:spLocks/>
          </p:cNvSpPr>
          <p:nvPr/>
        </p:nvSpPr>
        <p:spPr>
          <a:xfrm>
            <a:off x="1772443" y="4236304"/>
            <a:ext cx="1709799"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10μF</a:t>
            </a:r>
          </a:p>
        </p:txBody>
      </p:sp>
      <p:sp>
        <p:nvSpPr>
          <p:cNvPr id="51" name="正方形/長方形 50"/>
          <p:cNvSpPr/>
          <p:nvPr/>
        </p:nvSpPr>
        <p:spPr>
          <a:xfrm>
            <a:off x="7894678" y="2762729"/>
            <a:ext cx="3758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0" name="正方形/長方形 69"/>
          <p:cNvSpPr/>
          <p:nvPr/>
        </p:nvSpPr>
        <p:spPr>
          <a:xfrm>
            <a:off x="7107830" y="4308700"/>
            <a:ext cx="372118" cy="272826"/>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57" name="コンテンツ プレースホルダー 2"/>
          <p:cNvSpPr txBox="1">
            <a:spLocks/>
          </p:cNvSpPr>
          <p:nvPr/>
        </p:nvSpPr>
        <p:spPr>
          <a:xfrm>
            <a:off x="9919033" y="1511436"/>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62" name="コンテンツ プレースホルダー 2"/>
          <p:cNvSpPr txBox="1">
            <a:spLocks/>
          </p:cNvSpPr>
          <p:nvPr/>
        </p:nvSpPr>
        <p:spPr>
          <a:xfrm>
            <a:off x="9191993" y="3136224"/>
            <a:ext cx="2645596" cy="2862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n-ea"/>
                <a:cs typeface="Meiryo UI" panose="020B0604030504040204" pitchFamily="50" charset="-128"/>
              </a:rPr>
              <a:t>取りつけた後で確認する場合</a:t>
            </a:r>
            <a:endParaRPr lang="en-US" altLang="ja-JP" sz="1400" dirty="0" smtClean="0">
              <a:latin typeface="+mn-ea"/>
              <a:cs typeface="Meiryo UI" panose="020B0604030504040204" pitchFamily="50" charset="-128"/>
            </a:endParaRPr>
          </a:p>
        </p:txBody>
      </p:sp>
      <p:grpSp>
        <p:nvGrpSpPr>
          <p:cNvPr id="63" name="グループ化 62"/>
          <p:cNvGrpSpPr/>
          <p:nvPr/>
        </p:nvGrpSpPr>
        <p:grpSpPr>
          <a:xfrm rot="5208001">
            <a:off x="9495492" y="3390120"/>
            <a:ext cx="477803" cy="456865"/>
            <a:chOff x="2603533" y="5122856"/>
            <a:chExt cx="798027" cy="819181"/>
          </a:xfrm>
        </p:grpSpPr>
        <p:sp>
          <p:nvSpPr>
            <p:cNvPr id="64" name="弦 63"/>
            <p:cNvSpPr/>
            <p:nvPr/>
          </p:nvSpPr>
          <p:spPr>
            <a:xfrm rot="3584667">
              <a:off x="2592956" y="5133433"/>
              <a:ext cx="819181" cy="798027"/>
            </a:xfrm>
            <a:prstGeom prst="chord">
              <a:avLst>
                <a:gd name="adj1" fmla="val 19960893"/>
                <a:gd name="adj2" fmla="val 16200000"/>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65" name="円/楕円 64"/>
            <p:cNvSpPr/>
            <p:nvPr/>
          </p:nvSpPr>
          <p:spPr>
            <a:xfrm>
              <a:off x="2684860" y="5220943"/>
              <a:ext cx="645306" cy="645306"/>
            </a:xfrm>
            <a:prstGeom prst="ellipse">
              <a:avLst/>
            </a:prstGeom>
            <a:solidFill>
              <a:srgbClr val="FF6464"/>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sp>
        <p:nvSpPr>
          <p:cNvPr id="66" name="コンテンツ プレースホルダー 2"/>
          <p:cNvSpPr txBox="1">
            <a:spLocks/>
          </p:cNvSpPr>
          <p:nvPr/>
        </p:nvSpPr>
        <p:spPr>
          <a:xfrm>
            <a:off x="9586342" y="3799521"/>
            <a:ext cx="2251247" cy="2585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solidFill>
                  <a:srgbClr val="FF0000"/>
                </a:solidFill>
                <a:latin typeface="+mn-ea"/>
                <a:cs typeface="Meiryo UI" panose="020B0604030504040204" pitchFamily="50" charset="-128"/>
              </a:rPr>
              <a:t>真上から見て平らな面が</a:t>
            </a:r>
            <a:r>
              <a:rPr lang="en-US" altLang="ja-JP" sz="1200" b="1" u="sng" dirty="0" smtClean="0">
                <a:solidFill>
                  <a:srgbClr val="FF0000"/>
                </a:solidFill>
                <a:latin typeface="+mn-ea"/>
                <a:cs typeface="Meiryo UI" panose="020B0604030504040204" pitchFamily="50" charset="-128"/>
              </a:rPr>
              <a:t>K</a:t>
            </a:r>
            <a:r>
              <a:rPr lang="ja-JP" altLang="en-US" sz="1200" u="sng" dirty="0" smtClean="0">
                <a:solidFill>
                  <a:srgbClr val="FF0000"/>
                </a:solidFill>
                <a:latin typeface="+mn-ea"/>
                <a:cs typeface="Meiryo UI" panose="020B0604030504040204" pitchFamily="50" charset="-128"/>
              </a:rPr>
              <a:t>側</a:t>
            </a:r>
            <a:endParaRPr lang="ja-JP" altLang="en-US" sz="1200" dirty="0">
              <a:solidFill>
                <a:srgbClr val="FF0000"/>
              </a:solidFill>
              <a:latin typeface="+mn-ea"/>
              <a:cs typeface="Meiryo UI" panose="020B0604030504040204" pitchFamily="50" charset="-128"/>
            </a:endParaRPr>
          </a:p>
        </p:txBody>
      </p:sp>
      <p:pic>
        <p:nvPicPr>
          <p:cNvPr id="67" name="図 6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22566" y="1919932"/>
            <a:ext cx="1201402" cy="190877"/>
          </a:xfrm>
          <a:prstGeom prst="rect">
            <a:avLst/>
          </a:prstGeom>
        </p:spPr>
      </p:pic>
      <p:sp>
        <p:nvSpPr>
          <p:cNvPr id="71" name="コンテンツ プレースホルダー 2"/>
          <p:cNvSpPr txBox="1">
            <a:spLocks/>
          </p:cNvSpPr>
          <p:nvPr/>
        </p:nvSpPr>
        <p:spPr>
          <a:xfrm>
            <a:off x="10459292" y="1867918"/>
            <a:ext cx="1574895" cy="26877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solidFill>
                  <a:srgbClr val="FF0000"/>
                </a:solidFill>
                <a:latin typeface="+mn-ea"/>
                <a:cs typeface="Meiryo UI" panose="020B0604030504040204" pitchFamily="50" charset="-128"/>
              </a:rPr>
              <a:t>足の長い方が</a:t>
            </a:r>
            <a:r>
              <a:rPr lang="en-US" altLang="ja-JP" sz="1400" b="1" u="sng" dirty="0" smtClean="0">
                <a:solidFill>
                  <a:srgbClr val="FF0000"/>
                </a:solidFill>
                <a:latin typeface="+mn-ea"/>
                <a:cs typeface="Meiryo UI" panose="020B0604030504040204" pitchFamily="50" charset="-128"/>
              </a:rPr>
              <a:t>A</a:t>
            </a:r>
            <a:r>
              <a:rPr lang="ja-JP" altLang="en-US" sz="1400" u="sng" dirty="0" smtClean="0">
                <a:solidFill>
                  <a:srgbClr val="FF0000"/>
                </a:solidFill>
                <a:latin typeface="+mn-ea"/>
                <a:cs typeface="Meiryo UI" panose="020B0604030504040204" pitchFamily="50" charset="-128"/>
              </a:rPr>
              <a:t>側</a:t>
            </a:r>
            <a:endParaRPr lang="ja-JP" altLang="en-US" sz="1400" dirty="0">
              <a:solidFill>
                <a:srgbClr val="FF0000"/>
              </a:solidFill>
              <a:latin typeface="+mn-ea"/>
              <a:cs typeface="Meiryo UI" panose="020B0604030504040204" pitchFamily="50" charset="-128"/>
            </a:endParaRPr>
          </a:p>
        </p:txBody>
      </p:sp>
      <p:sp>
        <p:nvSpPr>
          <p:cNvPr id="72" name="コンテンツ プレースホルダー 2"/>
          <p:cNvSpPr txBox="1">
            <a:spLocks/>
          </p:cNvSpPr>
          <p:nvPr/>
        </p:nvSpPr>
        <p:spPr>
          <a:xfrm>
            <a:off x="1772443" y="2887829"/>
            <a:ext cx="1918556" cy="27673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n-ea"/>
                <a:cs typeface="Meiryo UI" panose="020B0604030504040204" pitchFamily="50" charset="-128"/>
              </a:rPr>
              <a:t>取りつけ方向あり！</a:t>
            </a:r>
            <a:endParaRPr lang="ja-JP" altLang="en-US" sz="1600" b="1" dirty="0">
              <a:solidFill>
                <a:srgbClr val="FF0000"/>
              </a:solidFill>
              <a:latin typeface="+mn-ea"/>
              <a:cs typeface="Meiryo UI" panose="020B0604030504040204" pitchFamily="50" charset="-128"/>
            </a:endParaRPr>
          </a:p>
        </p:txBody>
      </p:sp>
      <p:sp>
        <p:nvSpPr>
          <p:cNvPr id="73" name="コンテンツ プレースホルダー 2"/>
          <p:cNvSpPr txBox="1">
            <a:spLocks/>
          </p:cNvSpPr>
          <p:nvPr/>
        </p:nvSpPr>
        <p:spPr>
          <a:xfrm>
            <a:off x="2087947" y="3174069"/>
            <a:ext cx="1334720" cy="2585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n-ea"/>
                <a:cs typeface="Meiryo UI" panose="020B0604030504040204" pitchFamily="50" charset="-128"/>
              </a:rPr>
              <a:t>足の長い方が＋</a:t>
            </a:r>
            <a:endParaRPr lang="en-US" altLang="ja-JP" sz="1200" b="1" dirty="0" smtClean="0">
              <a:latin typeface="+mn-ea"/>
              <a:cs typeface="Meiryo UI" panose="020B0604030504040204" pitchFamily="50" charset="-128"/>
            </a:endParaRPr>
          </a:p>
        </p:txBody>
      </p:sp>
      <p:pic>
        <p:nvPicPr>
          <p:cNvPr id="74" name="図 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472" y="3244540"/>
            <a:ext cx="1133475" cy="238125"/>
          </a:xfrm>
          <a:prstGeom prst="rect">
            <a:avLst/>
          </a:prstGeom>
        </p:spPr>
      </p:pic>
      <p:sp>
        <p:nvSpPr>
          <p:cNvPr id="75" name="コンテンツ プレースホルダー 2"/>
          <p:cNvSpPr txBox="1">
            <a:spLocks/>
          </p:cNvSpPr>
          <p:nvPr/>
        </p:nvSpPr>
        <p:spPr>
          <a:xfrm>
            <a:off x="1201881" y="3573577"/>
            <a:ext cx="2220034"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b="1" dirty="0" smtClean="0">
                <a:latin typeface="+mn-ea"/>
                <a:cs typeface="Meiryo UI" panose="020B0604030504040204" pitchFamily="50" charset="-128"/>
              </a:rPr>
              <a:t>線の入っている方</a:t>
            </a:r>
            <a:r>
              <a:rPr lang="en-US" altLang="ja-JP" sz="1200" b="1" dirty="0" smtClean="0">
                <a:latin typeface="+mn-ea"/>
                <a:cs typeface="Meiryo UI" panose="020B0604030504040204" pitchFamily="50" charset="-128"/>
              </a:rPr>
              <a:t/>
            </a:r>
            <a:br>
              <a:rPr lang="en-US" altLang="ja-JP" sz="1200" b="1" dirty="0" smtClean="0">
                <a:latin typeface="+mn-ea"/>
                <a:cs typeface="Meiryo UI" panose="020B0604030504040204" pitchFamily="50" charset="-128"/>
              </a:rPr>
            </a:br>
            <a:r>
              <a:rPr lang="en-US" altLang="ja-JP" sz="1200" b="1" dirty="0" smtClean="0">
                <a:latin typeface="+mn-ea"/>
                <a:cs typeface="Meiryo UI" panose="020B0604030504040204" pitchFamily="50" charset="-128"/>
              </a:rPr>
              <a:t>(</a:t>
            </a:r>
            <a:r>
              <a:rPr lang="ja-JP" altLang="en-US" sz="1200" b="1" dirty="0" smtClean="0">
                <a:latin typeface="+mn-ea"/>
                <a:cs typeface="Meiryo UI" panose="020B0604030504040204" pitchFamily="50" charset="-128"/>
              </a:rPr>
              <a:t>マイナスマークがある方</a:t>
            </a:r>
            <a:r>
              <a:rPr lang="en-US" altLang="ja-JP" sz="1200" b="1" dirty="0" smtClean="0">
                <a:latin typeface="+mn-ea"/>
                <a:cs typeface="Meiryo UI" panose="020B0604030504040204" pitchFamily="50" charset="-128"/>
              </a:rPr>
              <a:t>)</a:t>
            </a:r>
            <a:r>
              <a:rPr lang="ja-JP" altLang="en-US" sz="1200" b="1" dirty="0" smtClean="0">
                <a:latin typeface="+mn-ea"/>
                <a:cs typeface="Meiryo UI" panose="020B0604030504040204" pitchFamily="50" charset="-128"/>
              </a:rPr>
              <a:t>が－</a:t>
            </a:r>
            <a:endParaRPr lang="en-US" altLang="ja-JP" sz="1200" b="1" dirty="0" smtClean="0">
              <a:latin typeface="+mn-ea"/>
              <a:cs typeface="Meiryo UI" panose="020B0604030504040204" pitchFamily="50" charset="-128"/>
            </a:endParaRPr>
          </a:p>
        </p:txBody>
      </p:sp>
      <p:cxnSp>
        <p:nvCxnSpPr>
          <p:cNvPr id="76" name="直線コネクタ 75"/>
          <p:cNvCxnSpPr/>
          <p:nvPr/>
        </p:nvCxnSpPr>
        <p:spPr>
          <a:xfrm flipV="1">
            <a:off x="1201880" y="3404308"/>
            <a:ext cx="79976" cy="2641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正方形/長方形 76"/>
          <p:cNvSpPr/>
          <p:nvPr/>
        </p:nvSpPr>
        <p:spPr>
          <a:xfrm>
            <a:off x="9194448" y="4474988"/>
            <a:ext cx="447675" cy="40901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8" name="正方形/長方形 77"/>
          <p:cNvSpPr/>
          <p:nvPr/>
        </p:nvSpPr>
        <p:spPr>
          <a:xfrm>
            <a:off x="9736819" y="4474988"/>
            <a:ext cx="447675" cy="409013"/>
          </a:xfrm>
          <a:prstGeom prst="rect">
            <a:avLst/>
          </a:prstGeom>
          <a:noFill/>
          <a:ln w="28575">
            <a:solidFill>
              <a:srgbClr val="00B05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79" name="正方形/長方形 78"/>
          <p:cNvSpPr/>
          <p:nvPr/>
        </p:nvSpPr>
        <p:spPr>
          <a:xfrm>
            <a:off x="7107830" y="3943804"/>
            <a:ext cx="375845" cy="313845"/>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1" name="正方形/長方形 80"/>
          <p:cNvSpPr/>
          <p:nvPr/>
        </p:nvSpPr>
        <p:spPr>
          <a:xfrm>
            <a:off x="5124053" y="4260362"/>
            <a:ext cx="460420" cy="340213"/>
          </a:xfrm>
          <a:prstGeom prst="rect">
            <a:avLst/>
          </a:prstGeom>
          <a:noFill/>
          <a:ln w="28575">
            <a:solidFill>
              <a:schemeClr val="accent2">
                <a:lumMod val="60000"/>
                <a:lumOff val="4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2" name="正方形/長方形 81"/>
          <p:cNvSpPr/>
          <p:nvPr/>
        </p:nvSpPr>
        <p:spPr>
          <a:xfrm>
            <a:off x="929079" y="5000389"/>
            <a:ext cx="2608553" cy="590931"/>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83" name="コンテンツ プレースホルダー 2"/>
          <p:cNvSpPr txBox="1">
            <a:spLocks/>
          </p:cNvSpPr>
          <p:nvPr/>
        </p:nvSpPr>
        <p:spPr>
          <a:xfrm>
            <a:off x="981501" y="5000389"/>
            <a:ext cx="577741" cy="5909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800" dirty="0" smtClean="0">
                <a:latin typeface="+mn-ea"/>
                <a:cs typeface="Meiryo UI" panose="020B0604030504040204" pitchFamily="50" charset="-128"/>
              </a:rPr>
              <a:t>C2C6</a:t>
            </a:r>
          </a:p>
        </p:txBody>
      </p:sp>
      <p:sp>
        <p:nvSpPr>
          <p:cNvPr id="84" name="右中かっこ 83"/>
          <p:cNvSpPr/>
          <p:nvPr/>
        </p:nvSpPr>
        <p:spPr>
          <a:xfrm>
            <a:off x="1503592" y="5036999"/>
            <a:ext cx="213461" cy="441226"/>
          </a:xfrm>
          <a:prstGeom prst="rightBrace">
            <a:avLst>
              <a:gd name="adj1" fmla="val 33768"/>
              <a:gd name="adj2" fmla="val 48800"/>
            </a:avLst>
          </a:prstGeom>
          <a:ln w="952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mn-ea"/>
            </a:endParaRPr>
          </a:p>
        </p:txBody>
      </p:sp>
      <p:sp>
        <p:nvSpPr>
          <p:cNvPr id="85" name="コンテンツ プレースホルダー 2"/>
          <p:cNvSpPr txBox="1">
            <a:spLocks/>
          </p:cNvSpPr>
          <p:nvPr/>
        </p:nvSpPr>
        <p:spPr>
          <a:xfrm>
            <a:off x="1772443" y="5101468"/>
            <a:ext cx="1709799" cy="3416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n-ea"/>
                <a:cs typeface="Meiryo UI" panose="020B0604030504040204" pitchFamily="50" charset="-128"/>
              </a:rPr>
              <a:t>100μF</a:t>
            </a:r>
          </a:p>
        </p:txBody>
      </p:sp>
      <p:sp>
        <p:nvSpPr>
          <p:cNvPr id="87" name="正方形/長方形 86"/>
          <p:cNvSpPr/>
          <p:nvPr/>
        </p:nvSpPr>
        <p:spPr>
          <a:xfrm>
            <a:off x="7728461" y="3225302"/>
            <a:ext cx="389661" cy="317998"/>
          </a:xfrm>
          <a:prstGeom prst="rect">
            <a:avLst/>
          </a:prstGeom>
          <a:noFill/>
          <a:ln w="28575">
            <a:solidFill>
              <a:srgbClr val="FF99FF"/>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Tree>
    <p:extLst>
      <p:ext uri="{BB962C8B-B14F-4D97-AF65-F5344CB8AC3E}">
        <p14:creationId xmlns:p14="http://schemas.microsoft.com/office/powerpoint/2010/main" val="1304657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スピーカの取り付け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68974" y="1393397"/>
            <a:ext cx="4344863"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838199" y="1445282"/>
            <a:ext cx="2889173"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①電池ボックスのコードを切る</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954432" y="1945410"/>
            <a:ext cx="4173945" cy="1312633"/>
          </a:xfrm>
          <a:prstGeom prst="rect">
            <a:avLst/>
          </a:prstGeom>
        </p:spPr>
      </p:pic>
      <p:sp>
        <p:nvSpPr>
          <p:cNvPr id="35" name="正方形/長方形 34"/>
          <p:cNvSpPr/>
          <p:nvPr/>
        </p:nvSpPr>
        <p:spPr>
          <a:xfrm>
            <a:off x="5414597" y="1393397"/>
            <a:ext cx="5939203"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6" name="コンテンツ プレースホルダー 2"/>
          <p:cNvSpPr txBox="1">
            <a:spLocks/>
          </p:cNvSpPr>
          <p:nvPr/>
        </p:nvSpPr>
        <p:spPr>
          <a:xfrm>
            <a:off x="5383822" y="1445282"/>
            <a:ext cx="398877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②コードの先をむいてはんだめっきする</a:t>
            </a:r>
            <a:endParaRPr lang="en-US" altLang="ja-JP" sz="1600" b="1" dirty="0" smtClean="0">
              <a:latin typeface="+mn-ea"/>
              <a:cs typeface="Meiryo UI" panose="020B0604030504040204" pitchFamily="50" charset="-128"/>
            </a:endParaRPr>
          </a:p>
        </p:txBody>
      </p:sp>
      <p:pic>
        <p:nvPicPr>
          <p:cNvPr id="37" name="図 3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780470" y="1697736"/>
            <a:ext cx="2808399" cy="741607"/>
          </a:xfrm>
          <a:prstGeom prst="rect">
            <a:avLst/>
          </a:prstGeom>
        </p:spPr>
      </p:pic>
      <p:pic>
        <p:nvPicPr>
          <p:cNvPr id="38" name="図 3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820508" y="2069429"/>
            <a:ext cx="4547460" cy="1562461"/>
          </a:xfrm>
          <a:prstGeom prst="rect">
            <a:avLst/>
          </a:prstGeom>
        </p:spPr>
      </p:pic>
      <p:pic>
        <p:nvPicPr>
          <p:cNvPr id="39" name="図 38"/>
          <p:cNvPicPr>
            <a:picLocks noChangeAspect="1"/>
          </p:cNvPicPr>
          <p:nvPr/>
        </p:nvPicPr>
        <p:blipFill rotWithShape="1">
          <a:blip r:embed="rId5" cstate="print">
            <a:extLst>
              <a:ext uri="{28A0092B-C50C-407E-A947-70E740481C1C}">
                <a14:useLocalDpi xmlns:a14="http://schemas.microsoft.com/office/drawing/2010/main" val="0"/>
              </a:ext>
            </a:extLst>
          </a:blip>
          <a:srcRect l="-5572" b="-3115"/>
          <a:stretch/>
        </p:blipFill>
        <p:spPr>
          <a:xfrm>
            <a:off x="3681947" y="4654987"/>
            <a:ext cx="2041786" cy="1609187"/>
          </a:xfrm>
          <a:prstGeom prst="rect">
            <a:avLst/>
          </a:prstGeom>
        </p:spPr>
      </p:pic>
      <p:pic>
        <p:nvPicPr>
          <p:cNvPr id="40" name="図 39"/>
          <p:cNvPicPr>
            <a:picLocks noChangeAspect="1"/>
          </p:cNvPicPr>
          <p:nvPr/>
        </p:nvPicPr>
        <p:blipFill rotWithShape="1">
          <a:blip r:embed="rId6" cstate="print">
            <a:extLst>
              <a:ext uri="{28A0092B-C50C-407E-A947-70E740481C1C}">
                <a14:useLocalDpi xmlns:a14="http://schemas.microsoft.com/office/drawing/2010/main" val="0"/>
              </a:ext>
            </a:extLst>
          </a:blip>
          <a:srcRect b="-1399"/>
          <a:stretch/>
        </p:blipFill>
        <p:spPr>
          <a:xfrm>
            <a:off x="6013939" y="4605598"/>
            <a:ext cx="2001347" cy="1658576"/>
          </a:xfrm>
          <a:prstGeom prst="rect">
            <a:avLst/>
          </a:prstGeom>
        </p:spPr>
      </p:pic>
      <p:sp>
        <p:nvSpPr>
          <p:cNvPr id="45" name="正方形/長方形 44"/>
          <p:cNvSpPr/>
          <p:nvPr/>
        </p:nvSpPr>
        <p:spPr>
          <a:xfrm>
            <a:off x="868975" y="3810056"/>
            <a:ext cx="2568818"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6" name="コンテンツ プレースホルダー 2"/>
          <p:cNvSpPr txBox="1">
            <a:spLocks/>
          </p:cNvSpPr>
          <p:nvPr/>
        </p:nvSpPr>
        <p:spPr>
          <a:xfrm>
            <a:off x="838200" y="3844104"/>
            <a:ext cx="2801816"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③スピーカの端子にコードをはんだづけする</a:t>
            </a:r>
            <a:endParaRPr lang="en-US" altLang="ja-JP" sz="1600" b="1" dirty="0" smtClean="0">
              <a:latin typeface="+mn-ea"/>
              <a:cs typeface="Meiryo UI" panose="020B0604030504040204" pitchFamily="50" charset="-128"/>
            </a:endParaRPr>
          </a:p>
        </p:txBody>
      </p:sp>
      <p:sp>
        <p:nvSpPr>
          <p:cNvPr id="47" name="正方形/長方形 46"/>
          <p:cNvSpPr/>
          <p:nvPr/>
        </p:nvSpPr>
        <p:spPr>
          <a:xfrm>
            <a:off x="3615740" y="3810056"/>
            <a:ext cx="4543522"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8" name="コンテンツ プレースホルダー 2"/>
          <p:cNvSpPr txBox="1">
            <a:spLocks/>
          </p:cNvSpPr>
          <p:nvPr/>
        </p:nvSpPr>
        <p:spPr>
          <a:xfrm>
            <a:off x="3584965" y="3844104"/>
            <a:ext cx="2894966"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④基板にスピーカを取り付ける</a:t>
            </a:r>
            <a:endParaRPr lang="en-US" altLang="ja-JP" sz="1600" b="1" dirty="0" smtClean="0">
              <a:latin typeface="+mn-ea"/>
              <a:cs typeface="Meiryo UI" panose="020B0604030504040204" pitchFamily="50" charset="-128"/>
            </a:endParaRPr>
          </a:p>
        </p:txBody>
      </p:sp>
      <p:sp>
        <p:nvSpPr>
          <p:cNvPr id="51" name="正方形/長方形 50"/>
          <p:cNvSpPr/>
          <p:nvPr/>
        </p:nvSpPr>
        <p:spPr>
          <a:xfrm>
            <a:off x="8228402" y="3810056"/>
            <a:ext cx="3125397" cy="2583552"/>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2" name="コンテンツ プレースホルダー 2"/>
          <p:cNvSpPr txBox="1">
            <a:spLocks/>
          </p:cNvSpPr>
          <p:nvPr/>
        </p:nvSpPr>
        <p:spPr>
          <a:xfrm>
            <a:off x="8197627" y="3844104"/>
            <a:ext cx="315617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⑤はんだめっきしておいた基板の</a:t>
            </a:r>
            <a:r>
              <a:rPr lang="en-US" altLang="ja-JP" sz="1600" b="1" dirty="0" smtClean="0">
                <a:latin typeface="+mn-ea"/>
                <a:cs typeface="Meiryo UI" panose="020B0604030504040204" pitchFamily="50" charset="-128"/>
              </a:rPr>
              <a:t>SP</a:t>
            </a:r>
            <a:r>
              <a:rPr lang="ja-JP" altLang="en-US" sz="1600" b="1" dirty="0" smtClean="0">
                <a:latin typeface="+mn-ea"/>
                <a:cs typeface="Meiryo UI" panose="020B0604030504040204" pitchFamily="50" charset="-128"/>
              </a:rPr>
              <a:t>端子にコードをはんだづけする</a:t>
            </a:r>
            <a:endParaRPr lang="en-US" altLang="ja-JP" sz="1600" b="1" dirty="0" smtClean="0">
              <a:latin typeface="+mn-ea"/>
              <a:cs typeface="Meiryo UI" panose="020B0604030504040204" pitchFamily="50" charset="-128"/>
            </a:endParaRPr>
          </a:p>
        </p:txBody>
      </p:sp>
      <p:sp>
        <p:nvSpPr>
          <p:cNvPr id="53" name="コンテンツ プレースホルダー 2"/>
          <p:cNvSpPr txBox="1">
            <a:spLocks/>
          </p:cNvSpPr>
          <p:nvPr/>
        </p:nvSpPr>
        <p:spPr>
          <a:xfrm>
            <a:off x="8337209" y="5898043"/>
            <a:ext cx="2969600" cy="477054"/>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ts val="1000"/>
              </a:lnSpc>
              <a:buNone/>
            </a:pPr>
            <a:r>
              <a:rPr lang="ja-JP" altLang="en-US" sz="1400" dirty="0" smtClean="0">
                <a:latin typeface="+mn-ea"/>
                <a:cs typeface="Meiryo UI" panose="020B0604030504040204" pitchFamily="50" charset="-128"/>
              </a:rPr>
              <a:t>コードの色</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は</a:t>
            </a:r>
            <a:r>
              <a:rPr lang="ja-JP" altLang="en-US" sz="1400" b="1" dirty="0" smtClean="0">
                <a:latin typeface="+mn-ea"/>
                <a:cs typeface="Meiryo UI" panose="020B0604030504040204" pitchFamily="50" charset="-128"/>
              </a:rPr>
              <a:t>関</a:t>
            </a:r>
            <a:r>
              <a:rPr lang="ja-JP" altLang="en-US" sz="1400" dirty="0" smtClean="0">
                <a:latin typeface="+mn-ea"/>
                <a:cs typeface="Meiryo UI" panose="020B0604030504040204" pitchFamily="50" charset="-128"/>
              </a:rPr>
              <a:t>係ありません。</a:t>
            </a:r>
            <a:endParaRPr lang="en-US" altLang="ja-JP" sz="1400" dirty="0" smtClean="0">
              <a:latin typeface="+mn-ea"/>
              <a:cs typeface="Meiryo UI" panose="020B0604030504040204" pitchFamily="50" charset="-128"/>
            </a:endParaRPr>
          </a:p>
          <a:p>
            <a:pPr marL="0" indent="0">
              <a:lnSpc>
                <a:spcPts val="1000"/>
              </a:lnSpc>
              <a:buNone/>
            </a:pPr>
            <a:r>
              <a:rPr lang="ja-JP" altLang="en-US" sz="1400" dirty="0" smtClean="0">
                <a:latin typeface="+mn-ea"/>
                <a:cs typeface="Meiryo UI" panose="020B0604030504040204" pitchFamily="50" charset="-128"/>
              </a:rPr>
              <a:t>どちらに取り付けても</a:t>
            </a:r>
            <a:r>
              <a:rPr lang="en-US" altLang="ja-JP" sz="1400" dirty="0" smtClean="0">
                <a:latin typeface="+mn-ea"/>
                <a:cs typeface="Meiryo UI" panose="020B0604030504040204" pitchFamily="50" charset="-128"/>
              </a:rPr>
              <a:t>OK</a:t>
            </a:r>
            <a:r>
              <a:rPr lang="ja-JP" altLang="en-US" sz="1400" dirty="0" smtClean="0">
                <a:latin typeface="+mn-ea"/>
                <a:cs typeface="Meiryo UI" panose="020B0604030504040204" pitchFamily="50" charset="-128"/>
              </a:rPr>
              <a:t>です。</a:t>
            </a:r>
            <a:endParaRPr lang="en-US" altLang="ja-JP" sz="1400" dirty="0">
              <a:latin typeface="+mn-ea"/>
              <a:cs typeface="Meiryo UI" panose="020B0604030504040204" pitchFamily="50" charset="-128"/>
            </a:endParaRPr>
          </a:p>
        </p:txBody>
      </p:sp>
      <p:pic>
        <p:nvPicPr>
          <p:cNvPr id="4" name="図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5183" y="4614352"/>
            <a:ext cx="2230351" cy="1457162"/>
          </a:xfrm>
          <a:prstGeom prst="rect">
            <a:avLst/>
          </a:prstGeom>
        </p:spPr>
      </p:pic>
      <p:pic>
        <p:nvPicPr>
          <p:cNvPr id="43" name="図 42"/>
          <p:cNvPicPr>
            <a:picLocks noChangeAspect="1"/>
          </p:cNvPicPr>
          <p:nvPr/>
        </p:nvPicPr>
        <p:blipFill rotWithShape="1">
          <a:blip r:embed="rId8" cstate="print">
            <a:extLst>
              <a:ext uri="{28A0092B-C50C-407E-A947-70E740481C1C}">
                <a14:useLocalDpi xmlns:a14="http://schemas.microsoft.com/office/drawing/2010/main" val="0"/>
              </a:ext>
            </a:extLst>
          </a:blip>
          <a:srcRect b="-2972"/>
          <a:stretch/>
        </p:blipFill>
        <p:spPr>
          <a:xfrm>
            <a:off x="8246731" y="4605598"/>
            <a:ext cx="1544969" cy="1089398"/>
          </a:xfrm>
          <a:prstGeom prst="rect">
            <a:avLst/>
          </a:prstGeom>
        </p:spPr>
      </p:pic>
      <p:sp>
        <p:nvSpPr>
          <p:cNvPr id="44" name="コンテンツ プレースホルダー 2"/>
          <p:cNvSpPr txBox="1">
            <a:spLocks/>
          </p:cNvSpPr>
          <p:nvPr/>
        </p:nvSpPr>
        <p:spPr>
          <a:xfrm>
            <a:off x="8337209" y="3117837"/>
            <a:ext cx="2969600" cy="52322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400" dirty="0" smtClean="0">
                <a:latin typeface="+mn-ea"/>
                <a:cs typeface="Meiryo UI" panose="020B0604030504040204" pitchFamily="50" charset="-128"/>
              </a:rPr>
              <a:t>コードの先にダボ</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はんだのかたまり</a:t>
            </a:r>
            <a:r>
              <a:rPr lang="en-US"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ができたら、ニッパで切る</a:t>
            </a:r>
            <a:endParaRPr lang="en-US" altLang="ja-JP" sz="1400" dirty="0">
              <a:latin typeface="+mn-ea"/>
              <a:cs typeface="Meiryo UI" panose="020B0604030504040204" pitchFamily="50" charset="-128"/>
            </a:endParaRPr>
          </a:p>
        </p:txBody>
      </p:sp>
      <p:sp>
        <p:nvSpPr>
          <p:cNvPr id="49" name="コンテンツ プレースホルダー 2"/>
          <p:cNvSpPr txBox="1">
            <a:spLocks/>
          </p:cNvSpPr>
          <p:nvPr/>
        </p:nvSpPr>
        <p:spPr>
          <a:xfrm>
            <a:off x="9822009" y="4503381"/>
            <a:ext cx="1621711" cy="116955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1400" dirty="0" smtClean="0">
                <a:latin typeface="+mn-ea"/>
                <a:cs typeface="Meiryo UI" panose="020B0604030504040204" pitchFamily="50" charset="-128"/>
              </a:rPr>
              <a:t>コードの</a:t>
            </a:r>
            <a:r>
              <a:rPr lang="ja-JP" altLang="en-US" sz="1400" dirty="0">
                <a:latin typeface="+mn-ea"/>
                <a:cs typeface="Meiryo UI" panose="020B0604030504040204" pitchFamily="50" charset="-128"/>
              </a:rPr>
              <a:t>先</a:t>
            </a:r>
            <a:r>
              <a:rPr lang="ja-JP" altLang="en-US" sz="1400" dirty="0" smtClean="0">
                <a:latin typeface="+mn-ea"/>
                <a:cs typeface="Meiryo UI" panose="020B0604030504040204" pitchFamily="50" charset="-128"/>
              </a:rPr>
              <a:t>を端子に重ね、はんだごてで付けておいたハンダを溶かしてつける。</a:t>
            </a:r>
            <a:endParaRPr lang="en-US" altLang="ja-JP" sz="1400" dirty="0">
              <a:latin typeface="+mn-ea"/>
              <a:cs typeface="Meiryo UI" panose="020B0604030504040204" pitchFamily="50" charset="-128"/>
            </a:endParaRPr>
          </a:p>
        </p:txBody>
      </p:sp>
    </p:spTree>
    <p:extLst>
      <p:ext uri="{BB962C8B-B14F-4D97-AF65-F5344CB8AC3E}">
        <p14:creationId xmlns:p14="http://schemas.microsoft.com/office/powerpoint/2010/main" val="16884733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電池ボックスの取り付け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34" name="直線コネクタ 33"/>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5" name="正方形/長方形 34"/>
          <p:cNvSpPr/>
          <p:nvPr/>
        </p:nvSpPr>
        <p:spPr>
          <a:xfrm>
            <a:off x="868975" y="1393397"/>
            <a:ext cx="4160226" cy="2310991"/>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6" name="コンテンツ プレースホルダー 2"/>
          <p:cNvSpPr txBox="1">
            <a:spLocks/>
          </p:cNvSpPr>
          <p:nvPr/>
        </p:nvSpPr>
        <p:spPr>
          <a:xfrm>
            <a:off x="838199" y="1445282"/>
            <a:ext cx="4191001"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①電池ボックスのコードの先をむいてはんだめっきする</a:t>
            </a:r>
            <a:endParaRPr lang="en-US" altLang="ja-JP" sz="1600" b="1" dirty="0" smtClean="0">
              <a:latin typeface="+mn-ea"/>
              <a:cs typeface="Meiryo UI" panose="020B0604030504040204" pitchFamily="50" charset="-128"/>
            </a:endParaRPr>
          </a:p>
        </p:txBody>
      </p:sp>
      <p:sp>
        <p:nvSpPr>
          <p:cNvPr id="38" name="正方形/長方形 37"/>
          <p:cNvSpPr/>
          <p:nvPr/>
        </p:nvSpPr>
        <p:spPr>
          <a:xfrm>
            <a:off x="868975" y="3816353"/>
            <a:ext cx="4160226" cy="2668649"/>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9" name="コンテンツ プレースホルダー 2"/>
          <p:cNvSpPr txBox="1">
            <a:spLocks/>
          </p:cNvSpPr>
          <p:nvPr/>
        </p:nvSpPr>
        <p:spPr>
          <a:xfrm>
            <a:off x="838199" y="3876765"/>
            <a:ext cx="398877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②さらねじ、スペーサーを取り付ける</a:t>
            </a:r>
            <a:endParaRPr lang="en-US" altLang="ja-JP" sz="1600" b="1" dirty="0" smtClean="0">
              <a:latin typeface="+mn-ea"/>
              <a:cs typeface="Meiryo UI" panose="020B0604030504040204" pitchFamily="50" charset="-128"/>
            </a:endParaRPr>
          </a:p>
        </p:txBody>
      </p:sp>
      <p:sp>
        <p:nvSpPr>
          <p:cNvPr id="48" name="正方形/長方形 47"/>
          <p:cNvSpPr/>
          <p:nvPr/>
        </p:nvSpPr>
        <p:spPr>
          <a:xfrm>
            <a:off x="5130529" y="1393397"/>
            <a:ext cx="6223271" cy="3521455"/>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1" name="コンテンツ プレースホルダー 2"/>
          <p:cNvSpPr txBox="1">
            <a:spLocks/>
          </p:cNvSpPr>
          <p:nvPr/>
        </p:nvSpPr>
        <p:spPr>
          <a:xfrm>
            <a:off x="5130528" y="1427445"/>
            <a:ext cx="653360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③基板のウラに電池ボックスを取り付け、オモテ面でナットで固定する</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434539" y="2014861"/>
            <a:ext cx="3522156" cy="1562477"/>
          </a:xfrm>
          <a:prstGeom prst="rect">
            <a:avLst/>
          </a:prstGeom>
        </p:spPr>
      </p:pic>
      <p:pic>
        <p:nvPicPr>
          <p:cNvPr id="56" name="図 55"/>
          <p:cNvPicPr>
            <a:picLocks noChangeAspect="1"/>
          </p:cNvPicPr>
          <p:nvPr/>
        </p:nvPicPr>
        <p:blipFill rotWithShape="1">
          <a:blip r:embed="rId3" cstate="print">
            <a:extLst>
              <a:ext uri="{28A0092B-C50C-407E-A947-70E740481C1C}">
                <a14:useLocalDpi xmlns:a14="http://schemas.microsoft.com/office/drawing/2010/main" val="0"/>
              </a:ext>
            </a:extLst>
          </a:blip>
          <a:srcRect b="-4301"/>
          <a:stretch/>
        </p:blipFill>
        <p:spPr>
          <a:xfrm>
            <a:off x="1982822" y="4313302"/>
            <a:ext cx="1901754" cy="2171700"/>
          </a:xfrm>
          <a:prstGeom prst="rect">
            <a:avLst/>
          </a:prstGeom>
        </p:spPr>
      </p:pic>
      <p:pic>
        <p:nvPicPr>
          <p:cNvPr id="57" name="図 56"/>
          <p:cNvPicPr>
            <a:picLocks noChangeAspect="1"/>
          </p:cNvPicPr>
          <p:nvPr/>
        </p:nvPicPr>
        <p:blipFill rotWithShape="1">
          <a:blip r:embed="rId4" cstate="print">
            <a:extLst>
              <a:ext uri="{28A0092B-C50C-407E-A947-70E740481C1C}">
                <a14:useLocalDpi xmlns:a14="http://schemas.microsoft.com/office/drawing/2010/main" val="0"/>
              </a:ext>
            </a:extLst>
          </a:blip>
          <a:srcRect r="-3377"/>
          <a:stretch/>
        </p:blipFill>
        <p:spPr>
          <a:xfrm>
            <a:off x="6410154" y="1786854"/>
            <a:ext cx="3067089" cy="3127998"/>
          </a:xfrm>
          <a:prstGeom prst="rect">
            <a:avLst/>
          </a:prstGeom>
        </p:spPr>
      </p:pic>
      <p:sp>
        <p:nvSpPr>
          <p:cNvPr id="58" name="コンテンツ プレースホルダー 2"/>
          <p:cNvSpPr txBox="1">
            <a:spLocks/>
          </p:cNvSpPr>
          <p:nvPr/>
        </p:nvSpPr>
        <p:spPr>
          <a:xfrm>
            <a:off x="5130528" y="5018362"/>
            <a:ext cx="6324600"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600" b="1" dirty="0" smtClean="0">
                <a:latin typeface="+mn-ea"/>
                <a:cs typeface="Meiryo UI" panose="020B0604030504040204" pitchFamily="50" charset="-128"/>
              </a:rPr>
              <a:t>③はんだめっきしておいた基板の＋、－端子</a:t>
            </a:r>
            <a:r>
              <a:rPr lang="ja-JP" altLang="en-US" sz="1600" b="1" dirty="0">
                <a:latin typeface="+mn-ea"/>
                <a:cs typeface="Meiryo UI" panose="020B0604030504040204" pitchFamily="50" charset="-128"/>
              </a:rPr>
              <a:t>にコードをはんだづけする</a:t>
            </a:r>
            <a:endParaRPr lang="en-US" altLang="ja-JP" sz="1600" b="1" dirty="0">
              <a:latin typeface="+mn-ea"/>
              <a:cs typeface="Meiryo UI" panose="020B0604030504040204" pitchFamily="50" charset="-128"/>
            </a:endParaRPr>
          </a:p>
        </p:txBody>
      </p:sp>
      <p:sp>
        <p:nvSpPr>
          <p:cNvPr id="59" name="正方形/長方形 58"/>
          <p:cNvSpPr/>
          <p:nvPr/>
        </p:nvSpPr>
        <p:spPr>
          <a:xfrm>
            <a:off x="5130529" y="5010150"/>
            <a:ext cx="6223271" cy="1477396"/>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60" name="コンテンツ プレースホルダー 2"/>
          <p:cNvSpPr txBox="1">
            <a:spLocks/>
          </p:cNvSpPr>
          <p:nvPr/>
        </p:nvSpPr>
        <p:spPr>
          <a:xfrm>
            <a:off x="8705246" y="5744596"/>
            <a:ext cx="2410429" cy="60837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n-ea"/>
                <a:cs typeface="Meiryo UI" panose="020B0604030504040204" pitchFamily="50" charset="-128"/>
              </a:rPr>
              <a:t>赤いコード・・・・・・・・・・・・・＋</a:t>
            </a:r>
            <a:endParaRPr lang="en-US" altLang="ja-JP" sz="1400" dirty="0" smtClean="0">
              <a:latin typeface="+mn-ea"/>
              <a:cs typeface="Meiryo UI" panose="020B0604030504040204" pitchFamily="50" charset="-128"/>
            </a:endParaRPr>
          </a:p>
          <a:p>
            <a:pPr marL="0" indent="0">
              <a:buNone/>
            </a:pPr>
            <a:r>
              <a:rPr lang="ja-JP" altLang="en-US" sz="1400" dirty="0" smtClean="0">
                <a:latin typeface="+mn-ea"/>
                <a:cs typeface="Meiryo UI" panose="020B0604030504040204" pitchFamily="50" charset="-128"/>
              </a:rPr>
              <a:t>黒、または白いコード・・・・－</a:t>
            </a:r>
            <a:endParaRPr lang="en-US" altLang="ja-JP" sz="1400" dirty="0">
              <a:latin typeface="+mn-ea"/>
              <a:cs typeface="Meiryo UI" panose="020B0604030504040204" pitchFamily="50" charset="-128"/>
            </a:endParaRPr>
          </a:p>
        </p:txBody>
      </p:sp>
      <p:pic>
        <p:nvPicPr>
          <p:cNvPr id="32" name="図 31"/>
          <p:cNvPicPr>
            <a:picLocks noChangeAspect="1"/>
          </p:cNvPicPr>
          <p:nvPr/>
        </p:nvPicPr>
        <p:blipFill rotWithShape="1">
          <a:blip r:embed="rId5" cstate="print">
            <a:extLst>
              <a:ext uri="{28A0092B-C50C-407E-A947-70E740481C1C}">
                <a14:useLocalDpi xmlns:a14="http://schemas.microsoft.com/office/drawing/2010/main" val="0"/>
              </a:ext>
            </a:extLst>
          </a:blip>
          <a:srcRect b="-2972"/>
          <a:stretch/>
        </p:blipFill>
        <p:spPr>
          <a:xfrm>
            <a:off x="6477537" y="5340506"/>
            <a:ext cx="1646632" cy="1161083"/>
          </a:xfrm>
          <a:prstGeom prst="rect">
            <a:avLst/>
          </a:prstGeom>
        </p:spPr>
      </p:pic>
    </p:spTree>
    <p:extLst>
      <p:ext uri="{BB962C8B-B14F-4D97-AF65-F5344CB8AC3E}">
        <p14:creationId xmlns:p14="http://schemas.microsoft.com/office/powerpoint/2010/main" val="23865094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プラスチック部品の取り付け</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pSp>
        <p:nvGrpSpPr>
          <p:cNvPr id="103" name="グループ化 102"/>
          <p:cNvGrpSpPr/>
          <p:nvPr/>
        </p:nvGrpSpPr>
        <p:grpSpPr>
          <a:xfrm>
            <a:off x="-14867" y="0"/>
            <a:ext cx="507831" cy="6054785"/>
            <a:chOff x="-26093" y="365125"/>
            <a:chExt cx="507831" cy="6054785"/>
          </a:xfrm>
        </p:grpSpPr>
        <p:sp>
          <p:nvSpPr>
            <p:cNvPr id="104" name="片側の 2 つの角を丸めた四角形 10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5" name="テキスト ボックス 10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片側の 2 つの角を丸めた四角形 10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テキスト ボックス 10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8" name="片側の 2 つの角を丸めた四角形 107"/>
            <p:cNvSpPr/>
            <p:nvPr/>
          </p:nvSpPr>
          <p:spPr>
            <a:xfrm rot="5400000">
              <a:off x="-202347" y="228865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9" name="テキスト ボックス 10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110" name="片側の 2 つの角を丸めた四角形 10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6" name="テキスト ボックス 11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124" name="片側の 2 つの角を丸めた四角形 12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0" name="片側の 2 つの角を丸めた四角形 1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1" name="テキスト ボックス 1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133" name="テキスト ボックス 13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134" name="片側の 2 つの角を丸めた四角形 13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5" name="テキスト ボックス 134"/>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1" name="正方形/長方形 40"/>
          <p:cNvSpPr/>
          <p:nvPr/>
        </p:nvSpPr>
        <p:spPr>
          <a:xfrm>
            <a:off x="838200" y="1393397"/>
            <a:ext cx="2858398"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42" name="コンテンツ プレースホルダー 2"/>
          <p:cNvSpPr txBox="1">
            <a:spLocks/>
          </p:cNvSpPr>
          <p:nvPr/>
        </p:nvSpPr>
        <p:spPr>
          <a:xfrm>
            <a:off x="807425" y="1445283"/>
            <a:ext cx="1604082"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a:latin typeface="+mn-ea"/>
                <a:cs typeface="Meiryo UI" panose="020B0604030504040204" pitchFamily="50" charset="-128"/>
              </a:rPr>
              <a:t>●</a:t>
            </a:r>
            <a:r>
              <a:rPr lang="ja-JP" altLang="en-US" sz="1600" b="1" dirty="0" smtClean="0">
                <a:latin typeface="+mn-ea"/>
                <a:cs typeface="Meiryo UI" panose="020B0604030504040204" pitchFamily="50" charset="-128"/>
              </a:rPr>
              <a:t>足の取り付け　</a:t>
            </a:r>
            <a:endParaRPr lang="en-US" altLang="ja-JP" sz="1600" b="1" dirty="0" smtClean="0">
              <a:latin typeface="+mn-ea"/>
              <a:cs typeface="Meiryo UI" panose="020B0604030504040204" pitchFamily="50" charset="-128"/>
            </a:endParaRPr>
          </a:p>
        </p:txBody>
      </p:sp>
      <p:sp>
        <p:nvSpPr>
          <p:cNvPr id="34" name="正方形/長方形 33"/>
          <p:cNvSpPr/>
          <p:nvPr/>
        </p:nvSpPr>
        <p:spPr>
          <a:xfrm>
            <a:off x="3916526" y="1393397"/>
            <a:ext cx="2858398"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35" name="コンテンツ プレースホルダー 2"/>
          <p:cNvSpPr txBox="1">
            <a:spLocks/>
          </p:cNvSpPr>
          <p:nvPr/>
        </p:nvSpPr>
        <p:spPr>
          <a:xfrm>
            <a:off x="3885751" y="14452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●ピアノアームの取り付け</a:t>
            </a:r>
            <a:endParaRPr lang="en-US" altLang="ja-JP" sz="1600" b="1" dirty="0" smtClean="0">
              <a:latin typeface="+mn-ea"/>
              <a:cs typeface="Meiryo UI" panose="020B0604030504040204" pitchFamily="50" charset="-128"/>
            </a:endParaRPr>
          </a:p>
        </p:txBody>
      </p:sp>
      <p:sp>
        <p:nvSpPr>
          <p:cNvPr id="55" name="正方形/長方形 54"/>
          <p:cNvSpPr/>
          <p:nvPr/>
        </p:nvSpPr>
        <p:spPr>
          <a:xfrm>
            <a:off x="6939920" y="1393397"/>
            <a:ext cx="4413880" cy="5007403"/>
          </a:xfrm>
          <a:prstGeom prst="rect">
            <a:avLst/>
          </a:prstGeom>
          <a:noFill/>
          <a:ln w="28575">
            <a:solidFill>
              <a:schemeClr val="accent2">
                <a:lumMod val="60000"/>
                <a:lumOff val="4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n-ea"/>
            </a:endParaRPr>
          </a:p>
        </p:txBody>
      </p:sp>
      <p:sp>
        <p:nvSpPr>
          <p:cNvPr id="56" name="コンテンツ プレースホルダー 2"/>
          <p:cNvSpPr txBox="1">
            <a:spLocks/>
          </p:cNvSpPr>
          <p:nvPr/>
        </p:nvSpPr>
        <p:spPr>
          <a:xfrm>
            <a:off x="6909145" y="1445283"/>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●ピアノカバーの取り付け</a:t>
            </a:r>
            <a:endParaRPr lang="en-US" altLang="ja-JP" sz="1600" b="1" dirty="0" smtClean="0">
              <a:latin typeface="+mn-ea"/>
              <a:cs typeface="Meiryo UI" panose="020B0604030504040204" pitchFamily="50" charset="-128"/>
            </a:endParaRPr>
          </a:p>
        </p:txBody>
      </p:sp>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608345" y="2032266"/>
            <a:ext cx="1020556" cy="1134797"/>
          </a:xfrm>
          <a:prstGeom prst="rect">
            <a:avLst/>
          </a:prstGeom>
        </p:spPr>
      </p:pic>
      <p:sp>
        <p:nvSpPr>
          <p:cNvPr id="70" name="コンテンツ プレースホルダー 2"/>
          <p:cNvSpPr txBox="1">
            <a:spLocks/>
          </p:cNvSpPr>
          <p:nvPr/>
        </p:nvSpPr>
        <p:spPr>
          <a:xfrm>
            <a:off x="912565" y="180314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①ナットを入れる</a:t>
            </a:r>
            <a:endParaRPr lang="en-US" altLang="ja-JP" sz="1600" b="1" dirty="0" smtClean="0">
              <a:latin typeface="+mn-ea"/>
              <a:cs typeface="Meiryo UI" panose="020B0604030504040204" pitchFamily="50" charset="-128"/>
            </a:endParaRPr>
          </a:p>
        </p:txBody>
      </p:sp>
      <p:sp>
        <p:nvSpPr>
          <p:cNvPr id="4" name="正方形/長方形 3"/>
          <p:cNvSpPr/>
          <p:nvPr/>
        </p:nvSpPr>
        <p:spPr>
          <a:xfrm>
            <a:off x="912565" y="1803146"/>
            <a:ext cx="2718582" cy="1289678"/>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1" name="図 7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81275" y="3428147"/>
            <a:ext cx="1161233" cy="1320821"/>
          </a:xfrm>
          <a:prstGeom prst="rect">
            <a:avLst/>
          </a:prstGeom>
        </p:spPr>
      </p:pic>
      <p:sp>
        <p:nvSpPr>
          <p:cNvPr id="77" name="コンテンツ プレースホルダー 2"/>
          <p:cNvSpPr txBox="1">
            <a:spLocks/>
          </p:cNvSpPr>
          <p:nvPr/>
        </p:nvSpPr>
        <p:spPr>
          <a:xfrm>
            <a:off x="912565" y="3158541"/>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②基板のウラからあてる</a:t>
            </a:r>
            <a:endParaRPr lang="en-US" altLang="ja-JP" sz="1600" b="1" dirty="0" smtClean="0">
              <a:latin typeface="+mn-ea"/>
              <a:cs typeface="Meiryo UI" panose="020B0604030504040204" pitchFamily="50" charset="-128"/>
            </a:endParaRPr>
          </a:p>
        </p:txBody>
      </p:sp>
      <p:sp>
        <p:nvSpPr>
          <p:cNvPr id="78" name="正方形/長方形 77"/>
          <p:cNvSpPr/>
          <p:nvPr/>
        </p:nvSpPr>
        <p:spPr>
          <a:xfrm>
            <a:off x="912565" y="3158542"/>
            <a:ext cx="2718582" cy="163041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9" name="図 78"/>
          <p:cNvPicPr>
            <a:picLocks noChangeAspect="1"/>
          </p:cNvPicPr>
          <p:nvPr/>
        </p:nvPicPr>
        <p:blipFill rotWithShape="1">
          <a:blip r:embed="rId4" cstate="print">
            <a:extLst>
              <a:ext uri="{28A0092B-C50C-407E-A947-70E740481C1C}">
                <a14:useLocalDpi xmlns:a14="http://schemas.microsoft.com/office/drawing/2010/main" val="0"/>
              </a:ext>
            </a:extLst>
          </a:blip>
          <a:srcRect t="-5262"/>
          <a:stretch/>
        </p:blipFill>
        <p:spPr>
          <a:xfrm>
            <a:off x="1463926" y="5117364"/>
            <a:ext cx="1257948" cy="1269269"/>
          </a:xfrm>
          <a:prstGeom prst="rect">
            <a:avLst/>
          </a:prstGeom>
        </p:spPr>
      </p:pic>
      <p:sp>
        <p:nvSpPr>
          <p:cNvPr id="80" name="コンテンツ プレースホルダー 2"/>
          <p:cNvSpPr txBox="1">
            <a:spLocks/>
          </p:cNvSpPr>
          <p:nvPr/>
        </p:nvSpPr>
        <p:spPr>
          <a:xfrm>
            <a:off x="912565" y="4845930"/>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②オモテからねじでとめる</a:t>
            </a:r>
            <a:endParaRPr lang="en-US" altLang="ja-JP" sz="1600" b="1" dirty="0" smtClean="0">
              <a:latin typeface="+mn-ea"/>
              <a:cs typeface="Meiryo UI" panose="020B0604030504040204" pitchFamily="50" charset="-128"/>
            </a:endParaRPr>
          </a:p>
        </p:txBody>
      </p:sp>
      <p:sp>
        <p:nvSpPr>
          <p:cNvPr id="81" name="正方形/長方形 80"/>
          <p:cNvSpPr/>
          <p:nvPr/>
        </p:nvSpPr>
        <p:spPr>
          <a:xfrm>
            <a:off x="912565" y="4845930"/>
            <a:ext cx="2718582" cy="151004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2425096" y="1476617"/>
            <a:ext cx="1271502" cy="276999"/>
          </a:xfrm>
          <a:prstGeom prst="rect">
            <a:avLst/>
          </a:prstGeom>
        </p:spPr>
        <p:txBody>
          <a:bodyPr wrap="none" rtlCol="0">
            <a:spAutoFit/>
          </a:bodyPr>
          <a:lstStyle/>
          <a:p>
            <a:r>
              <a:rPr lang="en-US" altLang="ja-JP" sz="1200" b="1" dirty="0">
                <a:latin typeface="+mn-ea"/>
                <a:cs typeface="Meiryo UI" panose="020B0604030504040204" pitchFamily="50" charset="-128"/>
              </a:rPr>
              <a:t>3</a:t>
            </a:r>
            <a:r>
              <a:rPr lang="ja-JP" altLang="en-US" sz="1200" b="1" dirty="0">
                <a:latin typeface="+mn-ea"/>
                <a:cs typeface="Meiryo UI" panose="020B0604030504040204" pitchFamily="50" charset="-128"/>
              </a:rPr>
              <a:t>か所</a:t>
            </a:r>
            <a:r>
              <a:rPr lang="ja-JP" altLang="en-US" sz="1200" b="1" dirty="0" smtClean="0">
                <a:latin typeface="+mn-ea"/>
                <a:cs typeface="Meiryo UI" panose="020B0604030504040204" pitchFamily="50" charset="-128"/>
              </a:rPr>
              <a:t>取り付ける</a:t>
            </a:r>
            <a:endParaRPr lang="en-US" altLang="ja-JP" sz="1200" b="1" dirty="0">
              <a:latin typeface="+mn-ea"/>
              <a:cs typeface="Meiryo UI" panose="020B0604030504040204" pitchFamily="50" charset="-128"/>
            </a:endParaRPr>
          </a:p>
        </p:txBody>
      </p:sp>
      <p:sp>
        <p:nvSpPr>
          <p:cNvPr id="87" name="コンテンツ プレースホルダー 2"/>
          <p:cNvSpPr txBox="1">
            <a:spLocks/>
          </p:cNvSpPr>
          <p:nvPr/>
        </p:nvSpPr>
        <p:spPr>
          <a:xfrm>
            <a:off x="3998880" y="1803145"/>
            <a:ext cx="2577018"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①基板の四角穴にアームをさし込む</a:t>
            </a:r>
            <a:endParaRPr lang="en-US" altLang="ja-JP" sz="1600" b="1" dirty="0" smtClean="0">
              <a:latin typeface="+mn-ea"/>
              <a:cs typeface="Meiryo UI" panose="020B0604030504040204" pitchFamily="50" charset="-128"/>
            </a:endParaRPr>
          </a:p>
        </p:txBody>
      </p:sp>
      <p:sp>
        <p:nvSpPr>
          <p:cNvPr id="88" name="正方形/長方形 87"/>
          <p:cNvSpPr/>
          <p:nvPr/>
        </p:nvSpPr>
        <p:spPr>
          <a:xfrm>
            <a:off x="3998880" y="1803145"/>
            <a:ext cx="2718582" cy="2233833"/>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コンテンツ プレースホルダー 2"/>
          <p:cNvSpPr txBox="1">
            <a:spLocks/>
          </p:cNvSpPr>
          <p:nvPr/>
        </p:nvSpPr>
        <p:spPr>
          <a:xfrm>
            <a:off x="3998880" y="410015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②ナットとねじで固定する</a:t>
            </a:r>
            <a:endParaRPr lang="en-US" altLang="ja-JP" sz="1600" b="1" dirty="0" smtClean="0">
              <a:latin typeface="+mn-ea"/>
              <a:cs typeface="Meiryo UI" panose="020B0604030504040204" pitchFamily="50" charset="-128"/>
            </a:endParaRPr>
          </a:p>
        </p:txBody>
      </p:sp>
      <p:sp>
        <p:nvSpPr>
          <p:cNvPr id="91" name="正方形/長方形 90"/>
          <p:cNvSpPr/>
          <p:nvPr/>
        </p:nvSpPr>
        <p:spPr>
          <a:xfrm>
            <a:off x="3998880" y="4080908"/>
            <a:ext cx="2718582" cy="2275067"/>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857946" y="2031529"/>
            <a:ext cx="1717952" cy="1930775"/>
          </a:xfrm>
          <a:prstGeom prst="rect">
            <a:avLst/>
          </a:prstGeom>
        </p:spPr>
      </p:pic>
      <p:pic>
        <p:nvPicPr>
          <p:cNvPr id="95" name="図 9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4091459" y="4636667"/>
            <a:ext cx="2391860" cy="1496728"/>
          </a:xfrm>
          <a:prstGeom prst="rect">
            <a:avLst/>
          </a:prstGeom>
        </p:spPr>
      </p:pic>
      <p:pic>
        <p:nvPicPr>
          <p:cNvPr id="7" name="図 6"/>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113321" y="2104882"/>
            <a:ext cx="1332689" cy="1088883"/>
          </a:xfrm>
          <a:prstGeom prst="rect">
            <a:avLst/>
          </a:prstGeom>
        </p:spPr>
      </p:pic>
      <p:pic>
        <p:nvPicPr>
          <p:cNvPr id="96" name="図 9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8561712" y="2125320"/>
            <a:ext cx="1303506" cy="996375"/>
          </a:xfrm>
          <a:prstGeom prst="rect">
            <a:avLst/>
          </a:prstGeom>
        </p:spPr>
      </p:pic>
      <p:pic>
        <p:nvPicPr>
          <p:cNvPr id="97" name="図 96"/>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9882384" y="2205380"/>
            <a:ext cx="1416441" cy="977318"/>
          </a:xfrm>
          <a:prstGeom prst="rect">
            <a:avLst/>
          </a:prstGeom>
        </p:spPr>
      </p:pic>
      <p:sp>
        <p:nvSpPr>
          <p:cNvPr id="98" name="コンテンツ プレースホルダー 2"/>
          <p:cNvSpPr txBox="1">
            <a:spLocks/>
          </p:cNvSpPr>
          <p:nvPr/>
        </p:nvSpPr>
        <p:spPr>
          <a:xfrm>
            <a:off x="7020487" y="1803145"/>
            <a:ext cx="249865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①折り目をつける</a:t>
            </a:r>
            <a:endParaRPr lang="en-US" altLang="ja-JP" sz="1600" b="1" dirty="0" smtClean="0">
              <a:latin typeface="+mn-ea"/>
              <a:cs typeface="Meiryo UI" panose="020B0604030504040204" pitchFamily="50" charset="-128"/>
            </a:endParaRPr>
          </a:p>
        </p:txBody>
      </p:sp>
      <p:sp>
        <p:nvSpPr>
          <p:cNvPr id="99" name="正方形/長方形 98"/>
          <p:cNvSpPr/>
          <p:nvPr/>
        </p:nvSpPr>
        <p:spPr>
          <a:xfrm>
            <a:off x="7020487" y="1803145"/>
            <a:ext cx="4263940" cy="135539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0" name="図 99"/>
          <p:cNvPicPr>
            <a:picLocks noChangeAspect="1"/>
          </p:cNvPicPr>
          <p:nvPr/>
        </p:nvPicPr>
        <p:blipFill rotWithShape="1">
          <a:blip r:embed="rId10" cstate="print">
            <a:extLst>
              <a:ext uri="{28A0092B-C50C-407E-A947-70E740481C1C}">
                <a14:useLocalDpi xmlns:a14="http://schemas.microsoft.com/office/drawing/2010/main" val="0"/>
              </a:ext>
            </a:extLst>
          </a:blip>
          <a:srcRect t="-2621"/>
          <a:stretch/>
        </p:blipFill>
        <p:spPr>
          <a:xfrm>
            <a:off x="7059747" y="3724203"/>
            <a:ext cx="2012182" cy="1862203"/>
          </a:xfrm>
          <a:prstGeom prst="rect">
            <a:avLst/>
          </a:prstGeom>
        </p:spPr>
      </p:pic>
      <p:pic>
        <p:nvPicPr>
          <p:cNvPr id="101" name="図 10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9213465" y="4391061"/>
            <a:ext cx="2012182" cy="1862203"/>
          </a:xfrm>
          <a:prstGeom prst="rect">
            <a:avLst/>
          </a:prstGeom>
        </p:spPr>
      </p:pic>
      <p:sp>
        <p:nvSpPr>
          <p:cNvPr id="102" name="コンテンツ プレースホルダー 2"/>
          <p:cNvSpPr txBox="1">
            <a:spLocks/>
          </p:cNvSpPr>
          <p:nvPr/>
        </p:nvSpPr>
        <p:spPr>
          <a:xfrm>
            <a:off x="7020486" y="3255980"/>
            <a:ext cx="4010679"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n-ea"/>
                <a:cs typeface="Meiryo UI" panose="020B0604030504040204" pitchFamily="50" charset="-128"/>
              </a:rPr>
              <a:t>②片方ずつ、基板のオモテにナットとねじで固定する</a:t>
            </a:r>
            <a:endParaRPr lang="en-US" altLang="ja-JP" sz="1600" b="1" dirty="0" smtClean="0">
              <a:latin typeface="+mn-ea"/>
              <a:cs typeface="Meiryo UI" panose="020B0604030504040204" pitchFamily="50" charset="-128"/>
            </a:endParaRPr>
          </a:p>
        </p:txBody>
      </p:sp>
      <p:sp>
        <p:nvSpPr>
          <p:cNvPr id="111" name="正方形/長方形 110"/>
          <p:cNvSpPr/>
          <p:nvPr/>
        </p:nvSpPr>
        <p:spPr>
          <a:xfrm>
            <a:off x="7020487" y="3255980"/>
            <a:ext cx="4263940" cy="3099995"/>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43357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動作チェック</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4" name="正方形/長方形 13"/>
          <p:cNvSpPr/>
          <p:nvPr/>
        </p:nvSpPr>
        <p:spPr>
          <a:xfrm>
            <a:off x="6512984" y="1392820"/>
            <a:ext cx="2578214" cy="129980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22" name="正方形/長方形 21"/>
          <p:cNvSpPr/>
          <p:nvPr/>
        </p:nvSpPr>
        <p:spPr>
          <a:xfrm>
            <a:off x="9272192" y="1985004"/>
            <a:ext cx="1972781" cy="2063121"/>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cxnSp>
        <p:nvCxnSpPr>
          <p:cNvPr id="24" name="カギ線コネクタ 23"/>
          <p:cNvCxnSpPr/>
          <p:nvPr/>
        </p:nvCxnSpPr>
        <p:spPr>
          <a:xfrm flipV="1">
            <a:off x="5763067" y="1854561"/>
            <a:ext cx="749917" cy="358482"/>
          </a:xfrm>
          <a:prstGeom prst="bentConnector3">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カギ線コネクタ 27"/>
          <p:cNvCxnSpPr/>
          <p:nvPr/>
        </p:nvCxnSpPr>
        <p:spPr>
          <a:xfrm>
            <a:off x="5747018" y="2898095"/>
            <a:ext cx="3525174" cy="414683"/>
          </a:xfrm>
          <a:prstGeom prst="bentConnector3">
            <a:avLst>
              <a:gd name="adj1" fmla="val 50000"/>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正方形/長方形 30"/>
          <p:cNvSpPr/>
          <p:nvPr/>
        </p:nvSpPr>
        <p:spPr>
          <a:xfrm>
            <a:off x="6727989" y="4246583"/>
            <a:ext cx="2863686" cy="153509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sp>
        <p:nvSpPr>
          <p:cNvPr id="40" name="コンテンツ プレースホルダー 2"/>
          <p:cNvSpPr txBox="1">
            <a:spLocks/>
          </p:cNvSpPr>
          <p:nvPr/>
        </p:nvSpPr>
        <p:spPr>
          <a:xfrm>
            <a:off x="7009802" y="1537070"/>
            <a:ext cx="1873026" cy="2938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n-ea"/>
                <a:cs typeface="Meiryo UI" panose="020B0604030504040204" pitchFamily="50" charset="-128"/>
              </a:rPr>
              <a:t>（＋）、（－）に注意！</a:t>
            </a:r>
            <a:endParaRPr lang="en-US" altLang="ja-JP" sz="1400" b="1" dirty="0" smtClean="0">
              <a:solidFill>
                <a:srgbClr val="FF0000"/>
              </a:solidFill>
              <a:latin typeface="+mn-ea"/>
              <a:cs typeface="Meiryo UI" panose="020B0604030504040204" pitchFamily="50" charset="-128"/>
            </a:endParaRPr>
          </a:p>
        </p:txBody>
      </p:sp>
      <p:pic>
        <p:nvPicPr>
          <p:cNvPr id="44" name="図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7989" y="1530481"/>
            <a:ext cx="146885" cy="324080"/>
          </a:xfrm>
          <a:prstGeom prst="rect">
            <a:avLst/>
          </a:prstGeom>
        </p:spPr>
      </p:pic>
      <p:cxnSp>
        <p:nvCxnSpPr>
          <p:cNvPr id="69" name="カギ線コネクタ 68"/>
          <p:cNvCxnSpPr/>
          <p:nvPr/>
        </p:nvCxnSpPr>
        <p:spPr>
          <a:xfrm>
            <a:off x="5772776" y="3584105"/>
            <a:ext cx="955213" cy="902170"/>
          </a:xfrm>
          <a:prstGeom prst="bentConnector3">
            <a:avLst>
              <a:gd name="adj1" fmla="val 50000"/>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50054771"/>
              </p:ext>
            </p:extLst>
          </p:nvPr>
        </p:nvGraphicFramePr>
        <p:xfrm>
          <a:off x="830742" y="1477728"/>
          <a:ext cx="4941408" cy="3405771"/>
        </p:xfrm>
        <a:graphic>
          <a:graphicData uri="http://schemas.openxmlformats.org/drawingml/2006/table">
            <a:tbl>
              <a:tblPr firstRow="1" bandRow="1">
                <a:tableStyleId>{69012ECD-51FC-41F1-AA8D-1B2483CD663E}</a:tableStyleId>
              </a:tblPr>
              <a:tblGrid>
                <a:gridCol w="577475"/>
                <a:gridCol w="4363933"/>
              </a:tblGrid>
              <a:tr h="37560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smtClean="0">
                        <a:solidFill>
                          <a:schemeClr val="tx1"/>
                        </a:solidFill>
                      </a:endParaRPr>
                    </a:p>
                  </a:txBody>
                  <a:tcPr>
                    <a:lnL w="12700" cap="flat" cmpd="sng" algn="ctr">
                      <a:solidFill>
                        <a:srgbClr val="FF6464"/>
                      </a:solidFill>
                      <a:prstDash val="solid"/>
                      <a:round/>
                      <a:headEnd type="none" w="med" len="med"/>
                      <a:tailEnd type="none" w="med" len="med"/>
                    </a:lnL>
                    <a:lnR w="12700" cap="flat" cmpd="sng" algn="ctr">
                      <a:solidFill>
                        <a:srgbClr val="FF9393"/>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solidFill>
                      <a:srgbClr val="FF9393"/>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solidFill>
                            <a:schemeClr val="tx1"/>
                          </a:solidFill>
                        </a:rPr>
                        <a:t>　　　チェックの手順</a:t>
                      </a:r>
                    </a:p>
                  </a:txBody>
                  <a:tcPr>
                    <a:lnL w="12700" cap="flat" cmpd="sng" algn="ctr">
                      <a:solidFill>
                        <a:srgbClr val="FF9393"/>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solidFill>
                      <a:srgbClr val="FF9393"/>
                    </a:solidFill>
                  </a:tcPr>
                </a:tc>
              </a:tr>
              <a:tr h="457789">
                <a:tc>
                  <a:txBody>
                    <a:bodyPr/>
                    <a:lstStyle/>
                    <a:p>
                      <a:r>
                        <a:rPr kumimoji="1" lang="en-US" altLang="ja-JP" dirty="0" smtClean="0"/>
                        <a:t>(</a:t>
                      </a:r>
                      <a:r>
                        <a:rPr kumimoji="1" lang="ja-JP" altLang="en-US" dirty="0" smtClean="0"/>
                        <a:t>１</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cs typeface="Meiryo UI" panose="020B0604030504040204" pitchFamily="50" charset="-128"/>
                        </a:rPr>
                        <a:t>乾電池を電池ボックスに入れる。</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43578">
                <a:tc>
                  <a:txBody>
                    <a:bodyPr/>
                    <a:lstStyle/>
                    <a:p>
                      <a:r>
                        <a:rPr kumimoji="1" lang="en-US" altLang="ja-JP" dirty="0" smtClean="0"/>
                        <a:t>(</a:t>
                      </a:r>
                      <a:r>
                        <a:rPr kumimoji="1" lang="ja-JP" altLang="en-US" dirty="0" smtClean="0"/>
                        <a:t>２</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cs typeface="Meiryo UI" panose="020B0604030504040204" pitchFamily="50" charset="-128"/>
                        </a:rPr>
                        <a:t>ピアノアームを起こし、ピアノカバーの穴にさし込む。</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23481">
                <a:tc>
                  <a:txBody>
                    <a:bodyPr/>
                    <a:lstStyle/>
                    <a:p>
                      <a:r>
                        <a:rPr kumimoji="1" lang="en-US" altLang="ja-JP" dirty="0" smtClean="0"/>
                        <a:t>(</a:t>
                      </a:r>
                      <a:r>
                        <a:rPr kumimoji="1" lang="ja-JP" altLang="en-US" dirty="0" smtClean="0"/>
                        <a:t>３</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r>
                        <a:rPr lang="ja-JP" altLang="en-US" dirty="0" smtClean="0">
                          <a:latin typeface="+mn-ea"/>
                          <a:cs typeface="Meiryo UI" panose="020B0604030504040204" pitchFamily="50" charset="-128"/>
                        </a:rPr>
                        <a:t>赤</a:t>
                      </a:r>
                      <a:r>
                        <a:rPr lang="en-US" altLang="ja-JP" dirty="0" smtClean="0">
                          <a:latin typeface="+mn-ea"/>
                          <a:cs typeface="Meiryo UI" panose="020B0604030504040204" pitchFamily="50" charset="-128"/>
                        </a:rPr>
                        <a:t>LED</a:t>
                      </a:r>
                      <a:r>
                        <a:rPr lang="ja-JP" altLang="en-US" dirty="0" smtClean="0">
                          <a:latin typeface="+mn-ea"/>
                          <a:cs typeface="Meiryo UI" panose="020B0604030504040204" pitchFamily="50" charset="-128"/>
                        </a:rPr>
                        <a:t>が点灯し、スイッチ</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白</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とスイッチ</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黒</a:t>
                      </a:r>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を押すと音が出ることを確認。</a:t>
                      </a:r>
                      <a:endParaRPr lang="en-US" altLang="ja-JP" dirty="0" smtClean="0">
                        <a:latin typeface="+mn-ea"/>
                        <a:cs typeface="Meiryo UI" panose="020B0604030504040204" pitchFamily="50" charset="-128"/>
                      </a:endParaRPr>
                    </a:p>
                    <a:p>
                      <a:r>
                        <a:rPr lang="en-US" altLang="ja-JP" dirty="0" smtClean="0">
                          <a:latin typeface="+mn-ea"/>
                          <a:cs typeface="Meiryo UI" panose="020B0604030504040204" pitchFamily="50" charset="-128"/>
                        </a:rPr>
                        <a:t>(</a:t>
                      </a:r>
                      <a:r>
                        <a:rPr lang="ja-JP" altLang="en-US" dirty="0" smtClean="0">
                          <a:latin typeface="+mn-ea"/>
                          <a:cs typeface="Meiryo UI" panose="020B0604030504040204" pitchFamily="50" charset="-128"/>
                        </a:rPr>
                        <a:t>音が小さい時はボリュームをあげる</a:t>
                      </a:r>
                      <a:r>
                        <a:rPr lang="en-US" altLang="ja-JP" dirty="0" smtClean="0">
                          <a:latin typeface="+mn-ea"/>
                          <a:cs typeface="Meiryo UI" panose="020B0604030504040204" pitchFamily="50" charset="-128"/>
                        </a:rPr>
                        <a:t>)</a:t>
                      </a:r>
                      <a:endParaRPr lang="ja-JP" altLang="en-US" dirty="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r h="763675">
                <a:tc>
                  <a:txBody>
                    <a:bodyPr/>
                    <a:lstStyle/>
                    <a:p>
                      <a:r>
                        <a:rPr kumimoji="1" lang="en-US" altLang="ja-JP" dirty="0" smtClean="0"/>
                        <a:t>(</a:t>
                      </a:r>
                      <a:r>
                        <a:rPr kumimoji="1" lang="ja-JP" altLang="en-US" dirty="0" smtClean="0"/>
                        <a:t>４</a:t>
                      </a:r>
                      <a:r>
                        <a:rPr kumimoji="1" lang="en-US" altLang="ja-JP" dirty="0" smtClean="0"/>
                        <a:t>)</a:t>
                      </a:r>
                      <a:endParaRPr kumimoji="1" lang="ja-JP" altLang="en-US" dirty="0"/>
                    </a:p>
                  </a:txBody>
                  <a:tcPr>
                    <a:lnL w="12700" cap="flat" cmpd="sng" algn="ctr">
                      <a:solidFill>
                        <a:srgbClr val="FF646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cs typeface="Meiryo UI" panose="020B0604030504040204" pitchFamily="50" charset="-128"/>
                        </a:rPr>
                        <a:t>MODE</a:t>
                      </a:r>
                      <a:r>
                        <a:rPr lang="ja-JP" altLang="en-US" sz="1800" dirty="0" smtClean="0">
                          <a:latin typeface="+mn-ea"/>
                          <a:cs typeface="Meiryo UI" panose="020B0604030504040204" pitchFamily="50" charset="-128"/>
                        </a:rPr>
                        <a:t>スイッチを押すと黄</a:t>
                      </a:r>
                      <a:r>
                        <a:rPr lang="en-US" altLang="ja-JP" sz="1800" dirty="0" smtClean="0">
                          <a:latin typeface="+mn-ea"/>
                          <a:cs typeface="Meiryo UI" panose="020B0604030504040204" pitchFamily="50" charset="-128"/>
                        </a:rPr>
                        <a:t>LED</a:t>
                      </a:r>
                      <a:r>
                        <a:rPr lang="ja-JP" altLang="en-US" sz="1800" dirty="0" smtClean="0">
                          <a:latin typeface="+mn-ea"/>
                          <a:cs typeface="Meiryo UI" panose="020B0604030504040204" pitchFamily="50" charset="-128"/>
                        </a:rPr>
                        <a:t>が点灯し、スイッチ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を押す</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どのスイッチ</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白</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でもよい</a:t>
                      </a:r>
                      <a:r>
                        <a:rPr lang="en-US" altLang="ja-JP" sz="1800" dirty="0" smtClean="0">
                          <a:latin typeface="+mn-ea"/>
                          <a:cs typeface="Meiryo UI" panose="020B0604030504040204" pitchFamily="50" charset="-128"/>
                        </a:rPr>
                        <a:t>)</a:t>
                      </a:r>
                      <a:r>
                        <a:rPr lang="ja-JP" altLang="en-US" sz="1800" dirty="0" smtClean="0">
                          <a:latin typeface="+mn-ea"/>
                          <a:cs typeface="Meiryo UI" panose="020B0604030504040204" pitchFamily="50" charset="-128"/>
                        </a:rPr>
                        <a:t>とメロディーが演奏されることを確認</a:t>
                      </a:r>
                      <a:endParaRPr lang="en-US" altLang="ja-JP" sz="1800" dirty="0" smtClean="0">
                        <a:latin typeface="+mn-ea"/>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rgbClr val="FF6464"/>
                      </a:solidFill>
                      <a:prstDash val="solid"/>
                      <a:round/>
                      <a:headEnd type="none" w="med" len="med"/>
                      <a:tailEnd type="none" w="med" len="med"/>
                    </a:lnR>
                    <a:lnT w="12700" cap="flat" cmpd="sng" algn="ctr">
                      <a:solidFill>
                        <a:srgbClr val="FF6464"/>
                      </a:solidFill>
                      <a:prstDash val="solid"/>
                      <a:round/>
                      <a:headEnd type="none" w="med" len="med"/>
                      <a:tailEnd type="none" w="med" len="med"/>
                    </a:lnT>
                    <a:lnB w="12700" cap="flat" cmpd="sng" algn="ctr">
                      <a:solidFill>
                        <a:srgbClr val="FF6464"/>
                      </a:solidFill>
                      <a:prstDash val="solid"/>
                      <a:round/>
                      <a:headEnd type="none" w="med" len="med"/>
                      <a:tailEnd type="none" w="med" len="med"/>
                    </a:lnB>
                  </a:tcPr>
                </a:tc>
              </a:tr>
            </a:tbl>
          </a:graphicData>
        </a:graphic>
      </p:graphicFrame>
      <p:pic>
        <p:nvPicPr>
          <p:cNvPr id="67" name="図 6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22912" y="1840093"/>
            <a:ext cx="1078686" cy="745900"/>
          </a:xfrm>
          <a:prstGeom prst="rect">
            <a:avLst/>
          </a:prstGeom>
        </p:spPr>
      </p:pic>
      <p:grpSp>
        <p:nvGrpSpPr>
          <p:cNvPr id="34" name="グループ化 33"/>
          <p:cNvGrpSpPr/>
          <p:nvPr/>
        </p:nvGrpSpPr>
        <p:grpSpPr>
          <a:xfrm>
            <a:off x="-14867" y="0"/>
            <a:ext cx="507831" cy="6054785"/>
            <a:chOff x="-26093" y="365125"/>
            <a:chExt cx="507831" cy="6054785"/>
          </a:xfrm>
        </p:grpSpPr>
        <p:sp>
          <p:nvSpPr>
            <p:cNvPr id="35" name="片側の 2 つの角を丸めた四角形 34"/>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6" name="片側の 2 つの角を丸めた四角形 55"/>
            <p:cNvSpPr/>
            <p:nvPr/>
          </p:nvSpPr>
          <p:spPr>
            <a:xfrm rot="5400000">
              <a:off x="-202347" y="3153630"/>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テキスト ボックス 5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8" name="片側の 2 つの角を丸めた四角形 5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1" name="テキスト ボックス 6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2" name="片側の 2 つの角を丸めた四角形 6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5" name="直線矢印コネクタ 4"/>
          <p:cNvCxnSpPr/>
          <p:nvPr/>
        </p:nvCxnSpPr>
        <p:spPr>
          <a:xfrm>
            <a:off x="3228975" y="4883499"/>
            <a:ext cx="0" cy="306313"/>
          </a:xfrm>
          <a:prstGeom prst="straightConnector1">
            <a:avLst/>
          </a:prstGeom>
          <a:ln w="28575">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2346221" y="5189812"/>
            <a:ext cx="2759179" cy="1496738"/>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latin typeface="+mn-ea"/>
            </a:endParaRPr>
          </a:p>
        </p:txBody>
      </p:sp>
      <p:pic>
        <p:nvPicPr>
          <p:cNvPr id="41" name="図 4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348224" y="2033802"/>
            <a:ext cx="1820716" cy="1952478"/>
          </a:xfrm>
          <a:prstGeom prst="rect">
            <a:avLst/>
          </a:prstGeom>
        </p:spPr>
      </p:pic>
      <p:pic>
        <p:nvPicPr>
          <p:cNvPr id="74" name="図 73"/>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874874" y="4324850"/>
            <a:ext cx="2609050" cy="1350371"/>
          </a:xfrm>
          <a:prstGeom prst="rect">
            <a:avLst/>
          </a:prstGeom>
        </p:spPr>
      </p:pic>
      <p:pic>
        <p:nvPicPr>
          <p:cNvPr id="4" name="図 3"/>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441759" y="5263702"/>
            <a:ext cx="2568102" cy="1348958"/>
          </a:xfrm>
          <a:prstGeom prst="rect">
            <a:avLst/>
          </a:prstGeom>
        </p:spPr>
      </p:pic>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1075468" y="1868185"/>
            <a:ext cx="4777275" cy="2585323"/>
          </a:xfrm>
          <a:prstGeom prst="rect">
            <a:avLst/>
          </a:prstGeom>
          <a:noFill/>
        </p:spPr>
        <p:txBody>
          <a:bodyPr wrap="square" rtlCol="0">
            <a:spAutoFit/>
          </a:bodyPr>
          <a:lstStyle/>
          <a:p>
            <a:pPr marL="285750" indent="-285750">
              <a:buFont typeface="Wingdings" panose="05000000000000000000" pitchFamily="2" charset="2"/>
              <a:buChar char="l"/>
            </a:pPr>
            <a:r>
              <a:rPr lang="ja-JP" altLang="en-US" dirty="0" smtClean="0">
                <a:latin typeface="+mn-ea"/>
                <a:cs typeface="Meiryo UI" panose="020B0604030504040204" pitchFamily="50" charset="-128"/>
              </a:rPr>
              <a:t>ピアノアーム</a:t>
            </a:r>
            <a:r>
              <a:rPr lang="ja-JP" altLang="en-US" dirty="0">
                <a:latin typeface="+mn-ea"/>
                <a:cs typeface="Meiryo UI" panose="020B0604030504040204" pitchFamily="50" charset="-128"/>
              </a:rPr>
              <a:t>を立て、ピアノカバーの穴に差し込むと電源が</a:t>
            </a:r>
            <a:r>
              <a:rPr lang="en-US" altLang="ja-JP" dirty="0">
                <a:latin typeface="+mn-ea"/>
                <a:cs typeface="Meiryo UI" panose="020B0604030504040204" pitchFamily="50" charset="-128"/>
              </a:rPr>
              <a:t>ON</a:t>
            </a:r>
            <a:r>
              <a:rPr lang="ja-JP" altLang="en-US" dirty="0">
                <a:latin typeface="+mn-ea"/>
                <a:cs typeface="Meiryo UI" panose="020B0604030504040204" pitchFamily="50" charset="-128"/>
              </a:rPr>
              <a:t>になります。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ボリューム</a:t>
            </a:r>
            <a:r>
              <a:rPr lang="ja-JP" altLang="en-US" dirty="0">
                <a:latin typeface="+mn-ea"/>
                <a:cs typeface="Meiryo UI" panose="020B0604030504040204" pitchFamily="50" charset="-128"/>
              </a:rPr>
              <a:t>で音量を調整することができます。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MODE</a:t>
            </a:r>
            <a:r>
              <a:rPr lang="ja-JP" altLang="en-US" dirty="0">
                <a:latin typeface="+mn-ea"/>
                <a:cs typeface="Meiryo UI" panose="020B0604030504040204" pitchFamily="50" charset="-128"/>
              </a:rPr>
              <a:t>スイッチを押すたびに、演奏モード、オルゴールモードを切り替えることができます。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演奏</a:t>
            </a:r>
            <a:r>
              <a:rPr lang="ja-JP" altLang="en-US" dirty="0">
                <a:latin typeface="+mn-ea"/>
                <a:cs typeface="Meiryo UI" panose="020B0604030504040204" pitchFamily="50" charset="-128"/>
              </a:rPr>
              <a:t>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が点灯し、オルゴールモードの時は</a:t>
            </a:r>
            <a:r>
              <a:rPr lang="en-US" altLang="ja-JP" dirty="0">
                <a:latin typeface="+mn-ea"/>
                <a:cs typeface="Meiryo UI" panose="020B0604030504040204" pitchFamily="50" charset="-128"/>
              </a:rPr>
              <a:t>LED2(</a:t>
            </a:r>
            <a:r>
              <a:rPr lang="ja-JP" altLang="en-US" dirty="0">
                <a:latin typeface="+mn-ea"/>
                <a:cs typeface="Meiryo UI" panose="020B0604030504040204" pitchFamily="50" charset="-128"/>
              </a:rPr>
              <a:t>黄</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が点灯します。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TONE</a:t>
            </a:r>
            <a:r>
              <a:rPr lang="ja-JP" altLang="en-US" dirty="0">
                <a:latin typeface="+mn-ea"/>
                <a:cs typeface="Meiryo UI" panose="020B0604030504040204" pitchFamily="50" charset="-128"/>
              </a:rPr>
              <a:t>スイッチを押すと音色を変えることができます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838199" y="1409097"/>
            <a:ext cx="3667125" cy="400110"/>
          </a:xfrm>
          <a:prstGeom prst="rect">
            <a:avLst/>
          </a:prstGeom>
          <a:noFill/>
        </p:spPr>
        <p:txBody>
          <a:bodyPr wrap="square" rtlCol="0">
            <a:spAutoFit/>
          </a:bodyPr>
          <a:lstStyle/>
          <a:p>
            <a:r>
              <a:rPr kumimoji="1" lang="ja-JP" altLang="en-US" sz="2000" b="1" u="sng" dirty="0" smtClean="0">
                <a:latin typeface="+mn-ea"/>
                <a:cs typeface="Meiryo UI" panose="020B0604030504040204" pitchFamily="50" charset="-128"/>
              </a:rPr>
              <a:t>ミニ・グランドピアノの主な機能</a:t>
            </a:r>
          </a:p>
        </p:txBody>
      </p:sp>
      <p:grpSp>
        <p:nvGrpSpPr>
          <p:cNvPr id="38" name="グループ化 37"/>
          <p:cNvGrpSpPr/>
          <p:nvPr/>
        </p:nvGrpSpPr>
        <p:grpSpPr>
          <a:xfrm>
            <a:off x="-14867" y="0"/>
            <a:ext cx="507831" cy="6054785"/>
            <a:chOff x="-26093" y="365125"/>
            <a:chExt cx="507831" cy="6054785"/>
          </a:xfrm>
        </p:grpSpPr>
        <p:sp>
          <p:nvSpPr>
            <p:cNvPr id="39" name="片側の 2 つの角を丸めた四角形 38"/>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片側の 2 つの角を丸めた四角形 4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6" name="片側の 2 つの角を丸めた四角形 4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8" name="片側の 2 つの角を丸めた四角形 47"/>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1" name="テキスト ボックス 6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2" name="片側の 2 つの角を丸めた四角形 6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テキスト ボックス 6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31" name="グループ化 30"/>
          <p:cNvGrpSpPr/>
          <p:nvPr/>
        </p:nvGrpSpPr>
        <p:grpSpPr>
          <a:xfrm>
            <a:off x="6107093" y="1729944"/>
            <a:ext cx="5524484" cy="4515195"/>
            <a:chOff x="1438498" y="1393397"/>
            <a:chExt cx="6777634" cy="5539402"/>
          </a:xfrm>
        </p:grpSpPr>
        <p:pic>
          <p:nvPicPr>
            <p:cNvPr id="34" name="図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11580" y="1393397"/>
              <a:ext cx="5313350" cy="5309972"/>
            </a:xfrm>
            <a:prstGeom prst="rect">
              <a:avLst/>
            </a:prstGeom>
          </p:spPr>
        </p:pic>
        <p:sp>
          <p:nvSpPr>
            <p:cNvPr id="50" name="テキスト ボックス 49"/>
            <p:cNvSpPr txBox="1"/>
            <p:nvPr/>
          </p:nvSpPr>
          <p:spPr>
            <a:xfrm>
              <a:off x="6184555" y="2208320"/>
              <a:ext cx="140775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ピアノアーム</a:t>
              </a:r>
              <a:endParaRPr kumimoji="1" lang="ja-JP" altLang="en-US" dirty="0">
                <a:latin typeface="+mn-ea"/>
                <a:cs typeface="Meiryo UI" panose="020B0604030504040204" pitchFamily="50" charset="-128"/>
              </a:endParaRPr>
            </a:p>
          </p:txBody>
        </p:sp>
        <p:cxnSp>
          <p:nvCxnSpPr>
            <p:cNvPr id="52" name="直線コネクタ 51"/>
            <p:cNvCxnSpPr/>
            <p:nvPr/>
          </p:nvCxnSpPr>
          <p:spPr>
            <a:xfrm flipH="1">
              <a:off x="6466289" y="4048383"/>
              <a:ext cx="808597" cy="63387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a:endCxn id="73" idx="1"/>
            </p:cNvCxnSpPr>
            <p:nvPr/>
          </p:nvCxnSpPr>
          <p:spPr>
            <a:xfrm flipV="1">
              <a:off x="6813539" y="4785107"/>
              <a:ext cx="778774" cy="25680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6" name="直線コネクタ 55"/>
            <p:cNvCxnSpPr/>
            <p:nvPr/>
          </p:nvCxnSpPr>
          <p:spPr>
            <a:xfrm flipH="1">
              <a:off x="4916534" y="2561629"/>
              <a:ext cx="1379682" cy="995128"/>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cxnSp>
          <p:nvCxnSpPr>
            <p:cNvPr id="57" name="直線コネクタ 56"/>
            <p:cNvCxnSpPr/>
            <p:nvPr/>
          </p:nvCxnSpPr>
          <p:spPr>
            <a:xfrm>
              <a:off x="2651246" y="1958618"/>
              <a:ext cx="1261361" cy="892387"/>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58" name="テキスト ボックス 57"/>
            <p:cNvSpPr txBox="1"/>
            <p:nvPr/>
          </p:nvSpPr>
          <p:spPr>
            <a:xfrm>
              <a:off x="1545645" y="1530920"/>
              <a:ext cx="1396536" cy="369331"/>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ピアノカバー</a:t>
              </a:r>
              <a:endParaRPr kumimoji="1" lang="ja-JP" altLang="en-US" dirty="0">
                <a:latin typeface="+mn-ea"/>
                <a:cs typeface="Meiryo UI" panose="020B0604030504040204" pitchFamily="50" charset="-128"/>
              </a:endParaRPr>
            </a:p>
          </p:txBody>
        </p:sp>
        <p:cxnSp>
          <p:nvCxnSpPr>
            <p:cNvPr id="64" name="直線コネクタ 63"/>
            <p:cNvCxnSpPr>
              <a:stCxn id="73" idx="1"/>
            </p:cNvCxnSpPr>
            <p:nvPr/>
          </p:nvCxnSpPr>
          <p:spPr>
            <a:xfrm flipH="1">
              <a:off x="6399174" y="4785107"/>
              <a:ext cx="1193139" cy="120740"/>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7005544" y="3606909"/>
              <a:ext cx="1210588" cy="369332"/>
            </a:xfrm>
            <a:prstGeom prst="rect">
              <a:avLst/>
            </a:prstGeom>
            <a:noFill/>
          </p:spPr>
          <p:txBody>
            <a:bodyPr wrap="none" rtlCol="0">
              <a:spAutoFit/>
            </a:bodyPr>
            <a:lstStyle/>
            <a:p>
              <a:r>
                <a:rPr kumimoji="1" lang="ja-JP" altLang="en-US" dirty="0" smtClean="0">
                  <a:latin typeface="+mn-ea"/>
                  <a:cs typeface="Meiryo UI" panose="020B0604030504040204" pitchFamily="50" charset="-128"/>
                </a:rPr>
                <a:t>ボリューム</a:t>
              </a:r>
              <a:endParaRPr kumimoji="1" lang="ja-JP" altLang="en-US" dirty="0">
                <a:latin typeface="+mn-ea"/>
                <a:cs typeface="Meiryo UI" panose="020B0604030504040204" pitchFamily="50" charset="-128"/>
              </a:endParaRPr>
            </a:p>
          </p:txBody>
        </p:sp>
        <p:sp>
          <p:nvSpPr>
            <p:cNvPr id="69" name="角丸四角形 68"/>
            <p:cNvSpPr/>
            <p:nvPr/>
          </p:nvSpPr>
          <p:spPr>
            <a:xfrm rot="955380">
              <a:off x="5085363" y="4804182"/>
              <a:ext cx="352592" cy="224479"/>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0" name="直線コネクタ 69"/>
            <p:cNvCxnSpPr/>
            <p:nvPr/>
          </p:nvCxnSpPr>
          <p:spPr>
            <a:xfrm flipV="1">
              <a:off x="3000203" y="4989552"/>
              <a:ext cx="2108851" cy="823096"/>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1438498" y="5763831"/>
              <a:ext cx="2188644" cy="511839"/>
            </a:xfrm>
            <a:prstGeom prst="rect">
              <a:avLst/>
            </a:prstGeom>
            <a:noFill/>
          </p:spPr>
          <p:txBody>
            <a:bodyPr wrap="none" rtlCol="0">
              <a:spAutoFit/>
            </a:bodyPr>
            <a:lstStyle/>
            <a:p>
              <a:r>
                <a:rPr kumimoji="1" lang="en-US" altLang="ja-JP" dirty="0" smtClean="0">
                  <a:latin typeface="+mn-ea"/>
                  <a:cs typeface="Meiryo UI" panose="020B0604030504040204" pitchFamily="50" charset="-128"/>
                </a:rPr>
                <a:t>MODE</a:t>
              </a:r>
              <a:r>
                <a:rPr kumimoji="1" lang="ja-JP" altLang="en-US" dirty="0" smtClean="0">
                  <a:latin typeface="+mn-ea"/>
                  <a:cs typeface="Meiryo UI" panose="020B0604030504040204" pitchFamily="50" charset="-128"/>
                </a:rPr>
                <a:t>スイッチ</a:t>
              </a:r>
              <a:endParaRPr kumimoji="1" lang="ja-JP" altLang="en-US" dirty="0">
                <a:latin typeface="+mn-ea"/>
                <a:cs typeface="Meiryo UI" panose="020B0604030504040204" pitchFamily="50" charset="-128"/>
              </a:endParaRPr>
            </a:p>
          </p:txBody>
        </p:sp>
        <p:sp>
          <p:nvSpPr>
            <p:cNvPr id="73" name="テキスト ボックス 72"/>
            <p:cNvSpPr txBox="1"/>
            <p:nvPr/>
          </p:nvSpPr>
          <p:spPr>
            <a:xfrm>
              <a:off x="7592313" y="4600441"/>
              <a:ext cx="590226" cy="369332"/>
            </a:xfrm>
            <a:prstGeom prst="rect">
              <a:avLst/>
            </a:prstGeom>
            <a:noFill/>
          </p:spPr>
          <p:txBody>
            <a:bodyPr wrap="none" rtlCol="0">
              <a:spAutoFit/>
            </a:bodyPr>
            <a:lstStyle/>
            <a:p>
              <a:r>
                <a:rPr kumimoji="1" lang="en-US" altLang="ja-JP" dirty="0" smtClean="0">
                  <a:latin typeface="+mn-ea"/>
                  <a:cs typeface="Meiryo UI" panose="020B0604030504040204" pitchFamily="50" charset="-128"/>
                </a:rPr>
                <a:t>LED</a:t>
              </a:r>
              <a:endParaRPr kumimoji="1" lang="ja-JP" altLang="en-US" dirty="0">
                <a:latin typeface="+mn-ea"/>
                <a:cs typeface="Meiryo UI" panose="020B0604030504040204" pitchFamily="50" charset="-128"/>
              </a:endParaRPr>
            </a:p>
          </p:txBody>
        </p:sp>
        <p:sp>
          <p:nvSpPr>
            <p:cNvPr id="74" name="角丸四角形 73"/>
            <p:cNvSpPr/>
            <p:nvPr/>
          </p:nvSpPr>
          <p:spPr>
            <a:xfrm rot="955380">
              <a:off x="5740370" y="5001323"/>
              <a:ext cx="352592" cy="224479"/>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5" name="直線コネクタ 74"/>
            <p:cNvCxnSpPr/>
            <p:nvPr/>
          </p:nvCxnSpPr>
          <p:spPr>
            <a:xfrm flipV="1">
              <a:off x="5410839" y="5196655"/>
              <a:ext cx="506799" cy="1276571"/>
            </a:xfrm>
            <a:prstGeom prst="line">
              <a:avLst/>
            </a:prstGeom>
            <a:ln w="28575">
              <a:solidFill>
                <a:srgbClr val="00B050"/>
              </a:solidFill>
              <a:tailEnd type="none"/>
            </a:ln>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4210530" y="6420960"/>
              <a:ext cx="2137551" cy="511839"/>
            </a:xfrm>
            <a:prstGeom prst="rect">
              <a:avLst/>
            </a:prstGeom>
            <a:noFill/>
          </p:spPr>
          <p:txBody>
            <a:bodyPr wrap="none" rtlCol="0">
              <a:spAutoFit/>
            </a:bodyPr>
            <a:lstStyle/>
            <a:p>
              <a:r>
                <a:rPr kumimoji="1" lang="en-US" altLang="ja-JP" dirty="0" smtClean="0">
                  <a:latin typeface="+mn-ea"/>
                  <a:cs typeface="Meiryo UI" panose="020B0604030504040204" pitchFamily="50" charset="-128"/>
                </a:rPr>
                <a:t>TONE</a:t>
              </a:r>
              <a:r>
                <a:rPr kumimoji="1" lang="ja-JP" altLang="en-US" dirty="0" smtClean="0">
                  <a:latin typeface="+mn-ea"/>
                  <a:cs typeface="Meiryo UI" panose="020B0604030504040204" pitchFamily="50" charset="-128"/>
                </a:rPr>
                <a:t>スイッチ</a:t>
              </a:r>
              <a:endParaRPr kumimoji="1" lang="ja-JP" altLang="en-US" dirty="0">
                <a:latin typeface="+mn-ea"/>
                <a:cs typeface="Meiryo UI" panose="020B0604030504040204" pitchFamily="50" charset="-128"/>
              </a:endParaRPr>
            </a:p>
          </p:txBody>
        </p:sp>
      </p:grpSp>
      <p:grpSp>
        <p:nvGrpSpPr>
          <p:cNvPr id="11" name="グループ化 10"/>
          <p:cNvGrpSpPr/>
          <p:nvPr/>
        </p:nvGrpSpPr>
        <p:grpSpPr>
          <a:xfrm>
            <a:off x="1084344" y="4567236"/>
            <a:ext cx="4821820" cy="1988535"/>
            <a:chOff x="1075468" y="4693823"/>
            <a:chExt cx="4821820" cy="1988535"/>
          </a:xfrm>
        </p:grpSpPr>
        <p:sp>
          <p:nvSpPr>
            <p:cNvPr id="5" name="テキスト ボックス 4"/>
            <p:cNvSpPr txBox="1"/>
            <p:nvPr/>
          </p:nvSpPr>
          <p:spPr>
            <a:xfrm>
              <a:off x="1277663" y="4693823"/>
              <a:ext cx="4619625" cy="1988535"/>
            </a:xfrm>
            <a:prstGeom prst="rect">
              <a:avLst/>
            </a:prstGeom>
          </p:spPr>
          <p:txBody>
            <a:bodyPr wrap="square" rtlCol="0">
              <a:noAutofit/>
            </a:bodyPr>
            <a:lstStyle/>
            <a:p>
              <a:r>
                <a:rPr lang="ja-JP" altLang="en-US" sz="1600" dirty="0">
                  <a:latin typeface="+mn-ea"/>
                  <a:cs typeface="Meiryo UI" panose="020B0604030504040204" pitchFamily="50" charset="-128"/>
                </a:rPr>
                <a:t>音色は</a:t>
              </a:r>
              <a:r>
                <a:rPr lang="en-US" altLang="ja-JP" sz="1600" dirty="0">
                  <a:latin typeface="+mn-ea"/>
                  <a:cs typeface="Meiryo UI" panose="020B0604030504040204" pitchFamily="50" charset="-128"/>
                </a:rPr>
                <a:t>TONE</a:t>
              </a:r>
              <a:r>
                <a:rPr lang="ja-JP" altLang="en-US" sz="1600" dirty="0">
                  <a:latin typeface="+mn-ea"/>
                  <a:cs typeface="Meiryo UI" panose="020B0604030504040204" pitchFamily="50" charset="-128"/>
                </a:rPr>
                <a:t>スイッチを押すたびに</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の</a:t>
              </a:r>
              <a:r>
                <a:rPr lang="ja-JP" altLang="en-US" sz="1600" dirty="0">
                  <a:latin typeface="+mn-ea"/>
                  <a:cs typeface="Meiryo UI" panose="020B0604030504040204" pitchFamily="50" charset="-128"/>
                </a:rPr>
                <a:t>順に変わります。</a:t>
              </a:r>
            </a:p>
            <a:p>
              <a:r>
                <a:rPr lang="ja-JP" altLang="en-US" sz="1600" dirty="0">
                  <a:latin typeface="+mn-ea"/>
                  <a:cs typeface="Meiryo UI" panose="020B0604030504040204" pitchFamily="50" charset="-128"/>
                </a:rPr>
                <a:t>音色はいつでも変更することができます。</a:t>
              </a:r>
              <a:endParaRPr lang="en-US" altLang="ja-JP" sz="1600" dirty="0">
                <a:latin typeface="+mn-ea"/>
                <a:cs typeface="Meiryo UI" panose="020B0604030504040204" pitchFamily="50" charset="-128"/>
              </a:endParaRPr>
            </a:p>
            <a:p>
              <a:pPr marL="0" indent="0">
                <a:buFont typeface="Arial" panose="020B0604020202020204" pitchFamily="34" charset="0"/>
                <a:buNone/>
              </a:pPr>
              <a:endParaRPr kumimoji="1" lang="ja-JP" altLang="en-US" sz="1600" dirty="0" smtClean="0">
                <a:latin typeface="+mn-ea"/>
                <a:cs typeface="Meiryo UI" panose="020B0604030504040204" pitchFamily="50" charset="-128"/>
              </a:endParaRPr>
            </a:p>
          </p:txBody>
        </p:sp>
        <p:sp>
          <p:nvSpPr>
            <p:cNvPr id="7" name="角丸四角形 6"/>
            <p:cNvSpPr/>
            <p:nvPr/>
          </p:nvSpPr>
          <p:spPr>
            <a:xfrm>
              <a:off x="1780041" y="5077306"/>
              <a:ext cx="727736"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ピアノ</a:t>
              </a:r>
              <a:endParaRPr kumimoji="1" lang="ja-JP" altLang="en-US" sz="1600" dirty="0">
                <a:solidFill>
                  <a:schemeClr val="tx1"/>
                </a:solidFill>
              </a:endParaRPr>
            </a:p>
          </p:txBody>
        </p:sp>
        <p:sp>
          <p:nvSpPr>
            <p:cNvPr id="77" name="角丸四角形 76"/>
            <p:cNvSpPr/>
            <p:nvPr/>
          </p:nvSpPr>
          <p:spPr>
            <a:xfrm>
              <a:off x="3687798" y="5077306"/>
              <a:ext cx="1864288"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smtClean="0">
                  <a:solidFill>
                    <a:schemeClr val="tx1"/>
                  </a:solidFill>
                </a:rPr>
                <a:t>80’s</a:t>
              </a:r>
              <a:r>
                <a:rPr kumimoji="1" lang="ja-JP" altLang="en-US" sz="1600" dirty="0" smtClean="0">
                  <a:solidFill>
                    <a:schemeClr val="tx1"/>
                  </a:solidFill>
                </a:rPr>
                <a:t>ゲームサウンド</a:t>
              </a:r>
              <a:endParaRPr kumimoji="1" lang="ja-JP" altLang="en-US" sz="1600" dirty="0">
                <a:solidFill>
                  <a:schemeClr val="tx1"/>
                </a:solidFill>
              </a:endParaRPr>
            </a:p>
          </p:txBody>
        </p:sp>
        <p:sp>
          <p:nvSpPr>
            <p:cNvPr id="78" name="角丸四角形 77"/>
            <p:cNvSpPr/>
            <p:nvPr/>
          </p:nvSpPr>
          <p:spPr>
            <a:xfrm>
              <a:off x="3417246" y="5595933"/>
              <a:ext cx="2134840"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シリンダー</a:t>
              </a:r>
              <a:r>
                <a:rPr lang="ja-JP" altLang="en-US" sz="1600" dirty="0">
                  <a:solidFill>
                    <a:schemeClr val="tx1"/>
                  </a:solidFill>
                </a:rPr>
                <a:t>オ</a:t>
              </a:r>
              <a:r>
                <a:rPr kumimoji="1" lang="ja-JP" altLang="en-US" sz="1600" dirty="0" smtClean="0">
                  <a:solidFill>
                    <a:schemeClr val="tx1"/>
                  </a:solidFill>
                </a:rPr>
                <a:t>ルゴール</a:t>
              </a:r>
              <a:endParaRPr kumimoji="1" lang="ja-JP" altLang="en-US" sz="1600" dirty="0">
                <a:solidFill>
                  <a:schemeClr val="tx1"/>
                </a:solidFill>
              </a:endParaRPr>
            </a:p>
          </p:txBody>
        </p:sp>
        <p:sp>
          <p:nvSpPr>
            <p:cNvPr id="79" name="角丸四角形 78"/>
            <p:cNvSpPr/>
            <p:nvPr/>
          </p:nvSpPr>
          <p:spPr>
            <a:xfrm>
              <a:off x="1780041" y="5595933"/>
              <a:ext cx="1186503" cy="280418"/>
            </a:xfrm>
            <a:prstGeom prst="roundRect">
              <a:avLst/>
            </a:prstGeom>
            <a:solidFill>
              <a:srgbClr val="FF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クラリネット</a:t>
              </a:r>
              <a:endParaRPr kumimoji="1" lang="ja-JP" altLang="en-US" sz="1600" dirty="0">
                <a:solidFill>
                  <a:schemeClr val="tx1"/>
                </a:solidFill>
              </a:endParaRPr>
            </a:p>
          </p:txBody>
        </p:sp>
        <p:sp>
          <p:nvSpPr>
            <p:cNvPr id="8" name="正方形/長方形 7"/>
            <p:cNvSpPr/>
            <p:nvPr/>
          </p:nvSpPr>
          <p:spPr>
            <a:xfrm>
              <a:off x="1075468" y="4693823"/>
              <a:ext cx="4821820" cy="1887952"/>
            </a:xfrm>
            <a:prstGeom prst="rect">
              <a:avLst/>
            </a:prstGeom>
            <a:noFill/>
            <a:ln w="19050">
              <a:solidFill>
                <a:srgbClr val="FF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右矢印 9"/>
            <p:cNvSpPr/>
            <p:nvPr/>
          </p:nvSpPr>
          <p:spPr>
            <a:xfrm>
              <a:off x="2559868" y="5122396"/>
              <a:ext cx="1083181" cy="205626"/>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0" name="右矢印 79"/>
            <p:cNvSpPr/>
            <p:nvPr/>
          </p:nvSpPr>
          <p:spPr>
            <a:xfrm rot="10800000">
              <a:off x="3011983" y="5631371"/>
              <a:ext cx="364365"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右矢印 80"/>
            <p:cNvSpPr/>
            <p:nvPr/>
          </p:nvSpPr>
          <p:spPr>
            <a:xfrm rot="5400000">
              <a:off x="4455010" y="5358647"/>
              <a:ext cx="192506"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右矢印 81"/>
            <p:cNvSpPr/>
            <p:nvPr/>
          </p:nvSpPr>
          <p:spPr>
            <a:xfrm rot="16200000">
              <a:off x="2071476" y="5358647"/>
              <a:ext cx="192506" cy="244980"/>
            </a:xfrm>
            <a:prstGeom prst="rightArrow">
              <a:avLst/>
            </a:prstGeom>
            <a:solidFill>
              <a:srgbClr val="F735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38182329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1018252" y="1640890"/>
            <a:ext cx="4927192" cy="646331"/>
          </a:xfrm>
          <a:prstGeom prst="rect">
            <a:avLst/>
          </a:prstGeom>
          <a:noFill/>
        </p:spPr>
        <p:txBody>
          <a:bodyPr wrap="square" rtlCol="0">
            <a:spAutoFit/>
          </a:bodyPr>
          <a:lstStyle/>
          <a:p>
            <a:r>
              <a:rPr lang="ja-JP" altLang="en-US" dirty="0" smtClean="0">
                <a:latin typeface="+mn-ea"/>
                <a:cs typeface="Meiryo UI" panose="020B0604030504040204" pitchFamily="50" charset="-128"/>
              </a:rPr>
              <a:t>白</a:t>
            </a:r>
            <a:r>
              <a:rPr lang="ja-JP" altLang="en-US" dirty="0">
                <a:latin typeface="+mn-ea"/>
                <a:cs typeface="Meiryo UI" panose="020B0604030504040204" pitchFamily="50" charset="-128"/>
              </a:rPr>
              <a:t>鍵と黒鍵を自分で弾くことができるモードです。</a:t>
            </a:r>
          </a:p>
          <a:p>
            <a:r>
              <a:rPr lang="ja-JP" altLang="en-US" dirty="0" smtClean="0">
                <a:latin typeface="+mn-ea"/>
                <a:cs typeface="Meiryo UI" panose="020B0604030504040204" pitchFamily="50" charset="-128"/>
              </a:rPr>
              <a:t>演奏</a:t>
            </a:r>
            <a:r>
              <a:rPr lang="ja-JP" altLang="en-US" dirty="0">
                <a:latin typeface="+mn-ea"/>
                <a:cs typeface="Meiryo UI" panose="020B0604030504040204" pitchFamily="50" charset="-128"/>
              </a:rPr>
              <a:t>できる音階</a:t>
            </a:r>
            <a:r>
              <a:rPr lang="ja-JP" altLang="en-US" dirty="0" smtClean="0">
                <a:latin typeface="+mn-ea"/>
                <a:cs typeface="Meiryo UI" panose="020B0604030504040204" pitchFamily="50" charset="-128"/>
              </a:rPr>
              <a:t>はソ↓～ソ↑の</a:t>
            </a:r>
            <a:r>
              <a:rPr lang="en-US" altLang="ja-JP" dirty="0">
                <a:latin typeface="+mn-ea"/>
                <a:cs typeface="Meiryo UI" panose="020B0604030504040204" pitchFamily="50" charset="-128"/>
              </a:rPr>
              <a:t>2</a:t>
            </a:r>
            <a:r>
              <a:rPr lang="ja-JP" altLang="en-US" dirty="0">
                <a:latin typeface="+mn-ea"/>
                <a:cs typeface="Meiryo UI" panose="020B0604030504040204" pitchFamily="50" charset="-128"/>
              </a:rPr>
              <a:t>オクターブです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791665" y="1244386"/>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演奏モード</a:t>
            </a:r>
            <a:endParaRPr lang="ja-JP" altLang="en-US" sz="2000" b="1" u="sng" dirty="0">
              <a:latin typeface="+mn-ea"/>
              <a:cs typeface="Meiryo UI" panose="020B0604030504040204" pitchFamily="50" charset="-128"/>
            </a:endParaRPr>
          </a:p>
        </p:txBody>
      </p:sp>
      <p:grpSp>
        <p:nvGrpSpPr>
          <p:cNvPr id="40" name="グループ化 39"/>
          <p:cNvGrpSpPr/>
          <p:nvPr/>
        </p:nvGrpSpPr>
        <p:grpSpPr>
          <a:xfrm>
            <a:off x="-14867" y="0"/>
            <a:ext cx="507831" cy="6054785"/>
            <a:chOff x="-26093" y="365125"/>
            <a:chExt cx="507831" cy="6054785"/>
          </a:xfrm>
        </p:grpSpPr>
        <p:sp>
          <p:nvSpPr>
            <p:cNvPr id="41" name="片側の 2 つの角を丸めた四角形 4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8" name="片側の 2 つの角を丸めた四角形 47"/>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60" name="片側の 2 つの角を丸めた四角形 59"/>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3" name="テキスト ボックス 62"/>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4" name="片側の 2 つの角を丸めた四角形 63"/>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1018252" y="2440373"/>
            <a:ext cx="4723125" cy="3570208"/>
          </a:xfrm>
          <a:prstGeom prst="rect">
            <a:avLst/>
          </a:prstGeom>
          <a:noFill/>
        </p:spPr>
        <p:txBody>
          <a:bodyPr wrap="square" rtlCol="0">
            <a:spAutoFit/>
          </a:bodyPr>
          <a:lstStyle/>
          <a:p>
            <a:r>
              <a:rPr lang="ja-JP" altLang="en-US" sz="2000" dirty="0" smtClean="0">
                <a:latin typeface="+mn-ea"/>
                <a:cs typeface="Meiryo UI" panose="020B0604030504040204" pitchFamily="50" charset="-128"/>
              </a:rPr>
              <a:t>○</a:t>
            </a:r>
            <a:r>
              <a:rPr lang="ja-JP" altLang="en-US" sz="2000" dirty="0">
                <a:latin typeface="+mn-ea"/>
                <a:cs typeface="Meiryo UI" panose="020B0604030504040204" pitchFamily="50" charset="-128"/>
              </a:rPr>
              <a:t>メモリー機能</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自分</a:t>
            </a:r>
            <a:r>
              <a:rPr lang="ja-JP" altLang="en-US" dirty="0">
                <a:latin typeface="+mn-ea"/>
                <a:cs typeface="Meiryo UI" panose="020B0604030504040204" pitchFamily="50" charset="-128"/>
              </a:rPr>
              <a:t>で弾いた音は</a:t>
            </a:r>
            <a:r>
              <a:rPr lang="en-US" altLang="ja-JP" dirty="0">
                <a:latin typeface="+mn-ea"/>
                <a:cs typeface="Meiryo UI" panose="020B0604030504040204" pitchFamily="50" charset="-128"/>
              </a:rPr>
              <a:t>100</a:t>
            </a:r>
            <a:r>
              <a:rPr lang="ja-JP" altLang="en-US" dirty="0">
                <a:latin typeface="+mn-ea"/>
                <a:cs typeface="Meiryo UI" panose="020B0604030504040204" pitchFamily="50" charset="-128"/>
              </a:rPr>
              <a:t>音まで記憶することができます。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REPLAY</a:t>
            </a:r>
            <a:r>
              <a:rPr lang="ja-JP" altLang="en-US" dirty="0">
                <a:latin typeface="+mn-ea"/>
                <a:cs typeface="Meiryo UI" panose="020B0604030504040204" pitchFamily="50" charset="-128"/>
              </a:rPr>
              <a:t>スイッチを押すとメモリーした音を再生することができます。</a:t>
            </a:r>
          </a:p>
          <a:p>
            <a:pPr lvl="1"/>
            <a:r>
              <a:rPr lang="en-US" altLang="ja-JP" sz="1600" dirty="0">
                <a:latin typeface="+mn-ea"/>
                <a:cs typeface="Meiryo UI" panose="020B0604030504040204" pitchFamily="50" charset="-128"/>
              </a:rPr>
              <a:t>※</a:t>
            </a:r>
            <a:r>
              <a:rPr lang="ja-JP" altLang="en-US" sz="1600" dirty="0">
                <a:latin typeface="+mn-ea"/>
                <a:cs typeface="Meiryo UI" panose="020B0604030504040204" pitchFamily="50" charset="-128"/>
              </a:rPr>
              <a:t>音と音のあいだが</a:t>
            </a:r>
            <a:r>
              <a:rPr lang="en-US" altLang="ja-JP" sz="1600" dirty="0">
                <a:latin typeface="+mn-ea"/>
                <a:cs typeface="Meiryo UI" panose="020B0604030504040204" pitchFamily="50" charset="-128"/>
              </a:rPr>
              <a:t>2</a:t>
            </a:r>
            <a:r>
              <a:rPr lang="ja-JP" altLang="en-US" sz="1600" dirty="0">
                <a:latin typeface="+mn-ea"/>
                <a:cs typeface="Meiryo UI" panose="020B0604030504040204" pitchFamily="50" charset="-128"/>
              </a:rPr>
              <a:t>秒以上あいて演奏された場合、</a:t>
            </a:r>
            <a:r>
              <a:rPr lang="en-US" altLang="ja-JP" sz="1600" dirty="0">
                <a:latin typeface="+mn-ea"/>
                <a:cs typeface="Meiryo UI" panose="020B0604030504040204" pitchFamily="50" charset="-128"/>
              </a:rPr>
              <a:t>REPLAY</a:t>
            </a:r>
            <a:r>
              <a:rPr lang="ja-JP" altLang="en-US" sz="1600" dirty="0">
                <a:latin typeface="+mn-ea"/>
                <a:cs typeface="Meiryo UI" panose="020B0604030504040204" pitchFamily="50" charset="-128"/>
              </a:rPr>
              <a:t>時には間隔は</a:t>
            </a:r>
            <a:r>
              <a:rPr lang="en-US" altLang="ja-JP" sz="1600" dirty="0">
                <a:latin typeface="+mn-ea"/>
                <a:cs typeface="Meiryo UI" panose="020B0604030504040204" pitchFamily="50" charset="-128"/>
              </a:rPr>
              <a:t>2</a:t>
            </a:r>
            <a:r>
              <a:rPr lang="ja-JP" altLang="en-US" sz="1600" dirty="0">
                <a:latin typeface="+mn-ea"/>
                <a:cs typeface="Meiryo UI" panose="020B0604030504040204" pitchFamily="50" charset="-128"/>
              </a:rPr>
              <a:t>秒になります</a:t>
            </a:r>
            <a:r>
              <a:rPr lang="ja-JP" altLang="en-US" sz="1600" dirty="0" smtClean="0">
                <a:latin typeface="+mn-ea"/>
                <a:cs typeface="Meiryo UI" panose="020B0604030504040204" pitchFamily="50" charset="-128"/>
              </a:rPr>
              <a:t>。</a:t>
            </a:r>
            <a:endParaRPr lang="en-US" altLang="ja-JP" sz="1600" dirty="0" smtClean="0">
              <a:latin typeface="+mn-ea"/>
              <a:cs typeface="Meiryo UI" panose="020B0604030504040204" pitchFamily="50" charset="-128"/>
            </a:endParaRPr>
          </a:p>
          <a:p>
            <a:endParaRPr lang="ja-JP" altLang="en-US" sz="1600" dirty="0">
              <a:latin typeface="+mn-ea"/>
              <a:cs typeface="Meiryo UI" panose="020B0604030504040204" pitchFamily="50" charset="-128"/>
            </a:endParaRPr>
          </a:p>
          <a:p>
            <a:pPr marL="285750" indent="-285750">
              <a:buFont typeface="Wingdings" panose="05000000000000000000" pitchFamily="2" charset="2"/>
              <a:buChar char="l"/>
            </a:pPr>
            <a:r>
              <a:rPr lang="en-US" altLang="ja-JP" dirty="0" smtClean="0">
                <a:latin typeface="+mn-ea"/>
                <a:cs typeface="Meiryo UI" panose="020B0604030504040204" pitchFamily="50" charset="-128"/>
              </a:rPr>
              <a:t>100</a:t>
            </a:r>
            <a:r>
              <a:rPr lang="ja-JP" altLang="en-US" dirty="0">
                <a:latin typeface="+mn-ea"/>
                <a:cs typeface="Meiryo UI" panose="020B0604030504040204" pitchFamily="50" charset="-128"/>
              </a:rPr>
              <a:t>音に達するまで音は追加で記憶されます。</a:t>
            </a:r>
          </a:p>
          <a:p>
            <a:pPr lvl="1"/>
            <a:r>
              <a:rPr lang="en-US"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メモリー</a:t>
            </a:r>
            <a:r>
              <a:rPr lang="ja-JP" altLang="en-US" sz="1600" dirty="0">
                <a:latin typeface="+mn-ea"/>
                <a:cs typeface="Meiryo UI" panose="020B0604030504040204" pitchFamily="50" charset="-128"/>
              </a:rPr>
              <a:t>が</a:t>
            </a:r>
            <a:r>
              <a:rPr lang="en-US" altLang="ja-JP" sz="1600" dirty="0">
                <a:latin typeface="+mn-ea"/>
                <a:cs typeface="Meiryo UI" panose="020B0604030504040204" pitchFamily="50" charset="-128"/>
              </a:rPr>
              <a:t>100</a:t>
            </a:r>
            <a:r>
              <a:rPr lang="ja-JP" altLang="en-US" sz="1600" dirty="0">
                <a:latin typeface="+mn-ea"/>
                <a:cs typeface="Meiryo UI" panose="020B0604030504040204" pitchFamily="50" charset="-128"/>
              </a:rPr>
              <a:t>音に達すると</a:t>
            </a:r>
            <a:r>
              <a:rPr lang="en-US" altLang="ja-JP" sz="1600" dirty="0">
                <a:latin typeface="+mn-ea"/>
                <a:cs typeface="Meiryo UI" panose="020B0604030504040204" pitchFamily="50" charset="-128"/>
              </a:rPr>
              <a:t>LED2(</a:t>
            </a:r>
            <a:r>
              <a:rPr lang="ja-JP" altLang="en-US" sz="1600" dirty="0">
                <a:latin typeface="+mn-ea"/>
                <a:cs typeface="Meiryo UI" panose="020B0604030504040204" pitchFamily="50" charset="-128"/>
              </a:rPr>
              <a:t>黄</a:t>
            </a:r>
            <a:r>
              <a:rPr lang="en-US" altLang="ja-JP" sz="1600" dirty="0">
                <a:latin typeface="+mn-ea"/>
                <a:cs typeface="Meiryo UI" panose="020B0604030504040204" pitchFamily="50" charset="-128"/>
              </a:rPr>
              <a:t>)</a:t>
            </a:r>
            <a:r>
              <a:rPr lang="ja-JP" altLang="en-US" sz="1600" dirty="0">
                <a:latin typeface="+mn-ea"/>
                <a:cs typeface="Meiryo UI" panose="020B0604030504040204" pitchFamily="50" charset="-128"/>
              </a:rPr>
              <a:t>が点滅しお知らせします。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CLEAR</a:t>
            </a:r>
            <a:r>
              <a:rPr lang="ja-JP" altLang="en-US" dirty="0">
                <a:latin typeface="+mn-ea"/>
                <a:cs typeface="Meiryo UI" panose="020B0604030504040204" pitchFamily="50" charset="-128"/>
              </a:rPr>
              <a:t>スイッチを押すとメモリーされた内容を消去することができます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pic>
        <p:nvPicPr>
          <p:cNvPr id="34" name="図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3" name="角丸四角形 2"/>
          <p:cNvSpPr/>
          <p:nvPr/>
        </p:nvSpPr>
        <p:spPr>
          <a:xfrm>
            <a:off x="6134100" y="5057775"/>
            <a:ext cx="5644861" cy="852063"/>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角丸四角形 23"/>
          <p:cNvSpPr/>
          <p:nvPr/>
        </p:nvSpPr>
        <p:spPr>
          <a:xfrm>
            <a:off x="10894979" y="4653387"/>
            <a:ext cx="761739" cy="404388"/>
          </a:xfrm>
          <a:prstGeom prst="round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p:cNvSpPr/>
          <p:nvPr/>
        </p:nvSpPr>
        <p:spPr>
          <a:xfrm>
            <a:off x="1050588" y="2470825"/>
            <a:ext cx="1721795" cy="339859"/>
          </a:xfrm>
          <a:prstGeom prst="roundRect">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164705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ext uri="{D42A27DB-BD31-4B8C-83A1-F6EECF244321}">
                <p14:modId xmlns:p14="http://schemas.microsoft.com/office/powerpoint/2010/main" val="3175375413"/>
              </p:ext>
            </p:extLst>
          </p:nvPr>
        </p:nvGraphicFramePr>
        <p:xfrm>
          <a:off x="647699" y="3065687"/>
          <a:ext cx="5276851" cy="3383280"/>
        </p:xfrm>
        <a:graphic>
          <a:graphicData uri="http://schemas.openxmlformats.org/drawingml/2006/table">
            <a:tbl>
              <a:tblPr firstRow="1" bandRow="1">
                <a:tableStyleId>{21E4AEA4-8DFA-4A89-87EB-49C32662AFE0}</a:tableStyleId>
              </a:tblPr>
              <a:tblGrid>
                <a:gridCol w="695326"/>
                <a:gridCol w="1790700"/>
                <a:gridCol w="638175"/>
                <a:gridCol w="2152650"/>
              </a:tblGrid>
              <a:tr h="302251">
                <a:tc gridSpan="4">
                  <a:txBody>
                    <a:bodyPr/>
                    <a:lstStyle/>
                    <a:p>
                      <a:pPr algn="ctr"/>
                      <a:r>
                        <a:rPr kumimoji="1" lang="ja-JP" altLang="en-US" sz="1400" dirty="0" smtClean="0">
                          <a:solidFill>
                            <a:schemeClr val="tx1"/>
                          </a:solidFill>
                          <a:latin typeface="+mn-ea"/>
                          <a:ea typeface="+mn-ea"/>
                        </a:rPr>
                        <a:t>内蔵されているオルゴール曲</a:t>
                      </a:r>
                      <a:endParaRPr kumimoji="1" lang="ja-JP" altLang="en-US" sz="1400" dirty="0">
                        <a:solidFill>
                          <a:schemeClr val="tx1"/>
                        </a:solidFill>
                        <a:latin typeface="+mn-ea"/>
                        <a:ea typeface="+mn-ea"/>
                      </a:endParaRPr>
                    </a:p>
                  </a:txBody>
                  <a:tcPr anchor="ctr">
                    <a:solidFill>
                      <a:srgbClr val="FF9393"/>
                    </a:solidFill>
                  </a:tcPr>
                </a:tc>
                <a:tc hMerge="1">
                  <a:txBody>
                    <a:bodyPr/>
                    <a:lstStyle/>
                    <a:p>
                      <a:endParaRPr kumimoji="1" lang="ja-JP" altLang="en-US"/>
                    </a:p>
                  </a:txBody>
                  <a:tcPr/>
                </a:tc>
                <a:tc hMerge="1">
                  <a:txBody>
                    <a:bodyPr/>
                    <a:lstStyle/>
                    <a:p>
                      <a:pPr algn="ctr"/>
                      <a:endParaRPr kumimoji="1" lang="ja-JP" altLang="en-US" sz="1400" dirty="0">
                        <a:solidFill>
                          <a:schemeClr val="tx1"/>
                        </a:solidFill>
                        <a:latin typeface="+mn-ea"/>
                        <a:ea typeface="+mn-ea"/>
                      </a:endParaRPr>
                    </a:p>
                  </a:txBody>
                  <a:tcPr anchor="ctr">
                    <a:lnL w="12700" cap="flat" cmpd="sng" algn="ctr">
                      <a:solidFill>
                        <a:srgbClr val="FF6464"/>
                      </a:solidFill>
                      <a:prstDash val="solid"/>
                      <a:round/>
                      <a:headEnd type="none" w="med" len="med"/>
                      <a:tailEnd type="none" w="med" len="med"/>
                    </a:lnL>
                    <a:solidFill>
                      <a:srgbClr val="FF9393"/>
                    </a:solidFill>
                  </a:tcPr>
                </a:tc>
                <a:tc hMerge="1">
                  <a:txBody>
                    <a:bodyPr/>
                    <a:lstStyle/>
                    <a:p>
                      <a:pPr algn="ctr"/>
                      <a:endParaRPr kumimoji="1" lang="ja-JP" altLang="en-US" sz="1400" dirty="0">
                        <a:latin typeface="+mn-ea"/>
                        <a:ea typeface="+mn-ea"/>
                      </a:endParaRPr>
                    </a:p>
                  </a:txBody>
                  <a:tcPr>
                    <a:solidFill>
                      <a:srgbClr val="FF9393"/>
                    </a:solidFill>
                  </a:tcPr>
                </a:tc>
              </a:tr>
              <a:tr h="302251">
                <a:tc>
                  <a:txBody>
                    <a:bodyPr/>
                    <a:lstStyle/>
                    <a:p>
                      <a:r>
                        <a:rPr lang="en-US" altLang="ja-JP" sz="1400" dirty="0" smtClean="0">
                          <a:latin typeface="+mn-ea"/>
                          <a:ea typeface="+mn-ea"/>
                        </a:rPr>
                        <a:t>SW1</a:t>
                      </a:r>
                      <a:endParaRPr lang="en-US" altLang="ja-JP" sz="1400" dirty="0" smtClean="0">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組曲「惑星」</a:t>
                      </a:r>
                      <a:r>
                        <a:rPr lang="en-US" altLang="ja-JP" sz="1400" dirty="0" smtClean="0">
                          <a:latin typeface="+mn-ea"/>
                          <a:ea typeface="+mn-ea"/>
                        </a:rPr>
                        <a:t>op.32</a:t>
                      </a:r>
                      <a:r>
                        <a:rPr lang="ja-JP" altLang="en-US" sz="1400" dirty="0" smtClean="0">
                          <a:latin typeface="+mn-ea"/>
                          <a:ea typeface="+mn-ea"/>
                        </a:rPr>
                        <a:t>より</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「木星」</a:t>
                      </a:r>
                      <a:endParaRPr lang="ja-JP" altLang="en-US" sz="1400" dirty="0" smtClean="0">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SW2</a:t>
                      </a:r>
                      <a:endParaRPr lang="ja-JP" altLang="en-US" sz="1400" dirty="0" smtClean="0">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ユーモレスク</a:t>
                      </a:r>
                      <a:endParaRPr lang="ja-JP" altLang="en-US" sz="1400" dirty="0" smtClean="0">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SW3</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smtClean="0">
                          <a:latin typeface="+mn-ea"/>
                          <a:ea typeface="+mn-ea"/>
                        </a:rPr>
                        <a:t>ジムノペディ</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SW4</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ガボット</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SW5</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smtClean="0">
                          <a:latin typeface="+mn-ea"/>
                          <a:ea typeface="+mn-ea"/>
                        </a:rPr>
                        <a:t>華麗なる大円舞曲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SW6</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トルコ行進曲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SW7</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展覧会の絵より</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「プロムナード」</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SW8</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パイナップル・ラグ</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512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SW9</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行進曲「威風堂々」</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SW10</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ピアノソナタ</a:t>
                      </a:r>
                      <a:endParaRPr lang="en-US" altLang="ja-JP" sz="1400" dirty="0" smtClean="0">
                        <a:latin typeface="+mn-ea"/>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第</a:t>
                      </a:r>
                      <a:r>
                        <a:rPr lang="en-US" altLang="ja-JP" sz="1400" dirty="0" smtClean="0">
                          <a:latin typeface="+mn-ea"/>
                          <a:ea typeface="+mn-ea"/>
                        </a:rPr>
                        <a:t>8</a:t>
                      </a:r>
                      <a:r>
                        <a:rPr lang="ja-JP" altLang="en-US" sz="1400" dirty="0" smtClean="0">
                          <a:latin typeface="+mn-ea"/>
                          <a:ea typeface="+mn-ea"/>
                        </a:rPr>
                        <a:t>番ハ短調</a:t>
                      </a:r>
                      <a:r>
                        <a:rPr lang="en-US" altLang="ja-JP" sz="1400" dirty="0" smtClean="0">
                          <a:latin typeface="+mn-ea"/>
                          <a:ea typeface="+mn-ea"/>
                        </a:rPr>
                        <a:t>op.13</a:t>
                      </a:r>
                      <a:r>
                        <a:rPr lang="ja-JP" altLang="en-US" sz="1400" dirty="0" smtClean="0">
                          <a:latin typeface="+mn-ea"/>
                          <a:ea typeface="+mn-ea"/>
                        </a:rPr>
                        <a:t>「悲愴」</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SW11</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ラデツキー行進曲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SW12</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カノン</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SW13</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ラ・カンパネラ</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SW14</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別れの曲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E1E1"/>
                    </a:solidFill>
                  </a:tcPr>
                </a:tc>
              </a:tr>
              <a:tr h="302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400" dirty="0" smtClean="0">
                          <a:latin typeface="+mn-ea"/>
                          <a:ea typeface="+mn-ea"/>
                        </a:rPr>
                        <a:t>SW15</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n-ea"/>
                          <a:ea typeface="+mn-ea"/>
                        </a:rPr>
                        <a:t>きらきら星協奏曲</a:t>
                      </a: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R w="12700" cap="flat" cmpd="sng" algn="ctr">
                      <a:solidFill>
                        <a:srgbClr val="FF6464"/>
                      </a:solidFill>
                      <a:prstDash val="solid"/>
                      <a:round/>
                      <a:headEnd type="none" w="med" len="med"/>
                      <a:tailEnd type="none" w="med" len="med"/>
                    </a:lnR>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lnL w="12700" cap="flat" cmpd="sng" algn="ctr">
                      <a:solidFill>
                        <a:srgbClr val="FF6464"/>
                      </a:solidFill>
                      <a:prstDash val="solid"/>
                      <a:round/>
                      <a:headEnd type="none" w="med" len="med"/>
                      <a:tailEnd type="none" w="med" len="med"/>
                    </a:lnL>
                    <a:solidFill>
                      <a:srgbClr val="FFF4E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dirty="0" smtClean="0">
                        <a:pattFill prst="pct5">
                          <a:fgClr>
                            <a:schemeClr val="tx1"/>
                          </a:fgClr>
                          <a:bgClr>
                            <a:schemeClr val="bg1"/>
                          </a:bgClr>
                        </a:pattFill>
                        <a:latin typeface="+mn-ea"/>
                        <a:ea typeface="+mn-ea"/>
                        <a:cs typeface="Meiryo UI" panose="020B0604030504040204" pitchFamily="50" charset="-128"/>
                      </a:endParaRPr>
                    </a:p>
                  </a:txBody>
                  <a:tcPr anchor="ctr">
                    <a:solidFill>
                      <a:srgbClr val="FFF4E7"/>
                    </a:solidFill>
                  </a:tcPr>
                </a:tc>
              </a:tr>
            </a:tbl>
          </a:graphicData>
        </a:graphic>
      </p:graphicFrame>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5" name="テキスト ボックス 24"/>
          <p:cNvSpPr txBox="1"/>
          <p:nvPr/>
        </p:nvSpPr>
        <p:spPr>
          <a:xfrm>
            <a:off x="838201" y="1718635"/>
            <a:ext cx="4991100" cy="1200329"/>
          </a:xfrm>
          <a:prstGeom prst="rect">
            <a:avLst/>
          </a:prstGeom>
          <a:noFill/>
        </p:spPr>
        <p:txBody>
          <a:bodyPr wrap="square" rtlCol="0">
            <a:spAutoFit/>
          </a:bodyPr>
          <a:lstStyle/>
          <a:p>
            <a:r>
              <a:rPr lang="ja-JP" altLang="en-US" dirty="0" smtClean="0">
                <a:latin typeface="+mn-ea"/>
                <a:cs typeface="Meiryo UI" panose="020B0604030504040204" pitchFamily="50" charset="-128"/>
              </a:rPr>
              <a:t>内蔵</a:t>
            </a:r>
            <a:r>
              <a:rPr lang="ja-JP" altLang="en-US" dirty="0">
                <a:latin typeface="+mn-ea"/>
                <a:cs typeface="Meiryo UI" panose="020B0604030504040204" pitchFamily="50" charset="-128"/>
              </a:rPr>
              <a:t>されている</a:t>
            </a:r>
            <a:r>
              <a:rPr lang="en-US" altLang="ja-JP" dirty="0">
                <a:latin typeface="+mn-ea"/>
                <a:cs typeface="Meiryo UI" panose="020B0604030504040204" pitchFamily="50" charset="-128"/>
              </a:rPr>
              <a:t>15</a:t>
            </a:r>
            <a:r>
              <a:rPr lang="ja-JP" altLang="en-US" dirty="0">
                <a:latin typeface="+mn-ea"/>
                <a:cs typeface="Meiryo UI" panose="020B0604030504040204" pitchFamily="50" charset="-128"/>
              </a:rPr>
              <a:t>曲を自動演奏するモードです。</a:t>
            </a:r>
          </a:p>
          <a:p>
            <a:r>
              <a:rPr lang="ja-JP" altLang="en-US" dirty="0" smtClean="0">
                <a:latin typeface="+mn-ea"/>
                <a:cs typeface="Meiryo UI" panose="020B0604030504040204" pitchFamily="50" charset="-128"/>
              </a:rPr>
              <a:t>オルゴールモード</a:t>
            </a:r>
            <a:r>
              <a:rPr lang="ja-JP" altLang="en-US" dirty="0">
                <a:latin typeface="+mn-ea"/>
                <a:cs typeface="Meiryo UI" panose="020B0604030504040204" pitchFamily="50" charset="-128"/>
              </a:rPr>
              <a:t>にして白鍵のスイッチを押すと、そのスイッチに割り当てられた曲の演奏が開始されます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オルゴールモード</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3" name="図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49" name="角丸四角形 48"/>
          <p:cNvSpPr/>
          <p:nvPr/>
        </p:nvSpPr>
        <p:spPr>
          <a:xfrm>
            <a:off x="6134100" y="5505450"/>
            <a:ext cx="5644861" cy="40438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 49"/>
          <p:cNvSpPr/>
          <p:nvPr/>
        </p:nvSpPr>
        <p:spPr>
          <a:xfrm>
            <a:off x="9810750" y="4669208"/>
            <a:ext cx="409576" cy="404388"/>
          </a:xfrm>
          <a:prstGeom prst="round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35721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オルゴールモード</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4" name="テキスト ボックス 33"/>
          <p:cNvSpPr txBox="1"/>
          <p:nvPr/>
        </p:nvSpPr>
        <p:spPr>
          <a:xfrm>
            <a:off x="1019175" y="1821145"/>
            <a:ext cx="4819650" cy="2031325"/>
          </a:xfrm>
          <a:prstGeom prst="rect">
            <a:avLst/>
          </a:prstGeom>
          <a:noFill/>
        </p:spPr>
        <p:txBody>
          <a:bodyPr wrap="square" rtlCol="0">
            <a:spAutoFit/>
          </a:bodyPr>
          <a:lstStyle/>
          <a:p>
            <a:r>
              <a:rPr lang="ja-JP" altLang="en-US" dirty="0" smtClean="0">
                <a:latin typeface="+mn-ea"/>
                <a:cs typeface="Meiryo UI" panose="020B0604030504040204" pitchFamily="50" charset="-128"/>
              </a:rPr>
              <a:t>○</a:t>
            </a:r>
            <a:r>
              <a:rPr lang="en-US" altLang="ja-JP" dirty="0" smtClean="0">
                <a:latin typeface="+mn-ea"/>
                <a:cs typeface="Meiryo UI" panose="020B0604030504040204" pitchFamily="50" charset="-128"/>
              </a:rPr>
              <a:t>1</a:t>
            </a:r>
            <a:r>
              <a:rPr lang="ja-JP" altLang="en-US" dirty="0">
                <a:latin typeface="+mn-ea"/>
                <a:cs typeface="Meiryo UI" panose="020B0604030504040204" pitchFamily="50" charset="-128"/>
              </a:rPr>
              <a:t>曲繰り返しモード</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オルゴール</a:t>
            </a:r>
            <a:r>
              <a:rPr lang="ja-JP" altLang="en-US" dirty="0">
                <a:latin typeface="+mn-ea"/>
                <a:cs typeface="Meiryo UI" panose="020B0604030504040204" pitchFamily="50" charset="-128"/>
              </a:rPr>
              <a:t>の曲を演奏中に</a:t>
            </a:r>
            <a:r>
              <a:rPr lang="en-US" altLang="ja-JP" dirty="0">
                <a:latin typeface="+mn-ea"/>
                <a:cs typeface="Meiryo UI" panose="020B0604030504040204" pitchFamily="50" charset="-128"/>
              </a:rPr>
              <a:t>REPLAY</a:t>
            </a:r>
            <a:r>
              <a:rPr lang="ja-JP" altLang="en-US" dirty="0">
                <a:latin typeface="+mn-ea"/>
                <a:cs typeface="Meiryo UI" panose="020B0604030504040204" pitchFamily="50" charset="-128"/>
              </a:rPr>
              <a:t>スイッチを押すとその曲を繰り返し演奏することができます。</a:t>
            </a:r>
          </a:p>
          <a:p>
            <a:pPr marL="285750" indent="-285750">
              <a:buFont typeface="Wingdings" panose="05000000000000000000" pitchFamily="2" charset="2"/>
              <a:buChar char="l"/>
            </a:pPr>
            <a:r>
              <a:rPr lang="en-US" altLang="ja-JP" dirty="0" smtClean="0">
                <a:latin typeface="+mn-ea"/>
                <a:cs typeface="Meiryo UI" panose="020B0604030504040204" pitchFamily="50" charset="-128"/>
              </a:rPr>
              <a:t>1</a:t>
            </a:r>
            <a:r>
              <a:rPr lang="ja-JP" altLang="en-US" dirty="0">
                <a:latin typeface="+mn-ea"/>
                <a:cs typeface="Meiryo UI" panose="020B0604030504040204" pitchFamily="50" charset="-128"/>
              </a:rPr>
              <a:t>曲繰り返しモードの時は、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a:t>
            </a:r>
            <a:r>
              <a:rPr lang="en-US" altLang="ja-JP" dirty="0">
                <a:latin typeface="+mn-ea"/>
                <a:cs typeface="Meiryo UI" panose="020B0604030504040204" pitchFamily="50" charset="-128"/>
              </a:rPr>
              <a:t>3</a:t>
            </a:r>
            <a:r>
              <a:rPr lang="ja-JP" altLang="en-US" dirty="0">
                <a:latin typeface="+mn-ea"/>
                <a:cs typeface="Meiryo UI" panose="020B0604030504040204" pitchFamily="50" charset="-128"/>
              </a:rPr>
              <a:t>秒に</a:t>
            </a:r>
            <a:r>
              <a:rPr lang="en-US" altLang="ja-JP" dirty="0">
                <a:latin typeface="+mn-ea"/>
                <a:cs typeface="Meiryo UI" panose="020B0604030504040204" pitchFamily="50" charset="-128"/>
              </a:rPr>
              <a:t>1</a:t>
            </a:r>
            <a:r>
              <a:rPr lang="ja-JP" altLang="en-US" dirty="0">
                <a:latin typeface="+mn-ea"/>
                <a:cs typeface="Meiryo UI" panose="020B0604030504040204" pitchFamily="50" charset="-128"/>
              </a:rPr>
              <a:t>回点灯します。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曲</a:t>
            </a:r>
            <a:r>
              <a:rPr lang="ja-JP" altLang="en-US" dirty="0">
                <a:latin typeface="+mn-ea"/>
                <a:cs typeface="Meiryo UI" panose="020B0604030504040204" pitchFamily="50" charset="-128"/>
              </a:rPr>
              <a:t>を止めたい時は</a:t>
            </a:r>
            <a:r>
              <a:rPr lang="en-US" altLang="ja-JP" dirty="0">
                <a:latin typeface="+mn-ea"/>
                <a:cs typeface="Meiryo UI" panose="020B0604030504040204" pitchFamily="50" charset="-128"/>
              </a:rPr>
              <a:t>CLEAR</a:t>
            </a:r>
            <a:r>
              <a:rPr lang="ja-JP" altLang="en-US" dirty="0">
                <a:latin typeface="+mn-ea"/>
                <a:cs typeface="Meiryo UI" panose="020B0604030504040204" pitchFamily="50" charset="-128"/>
              </a:rPr>
              <a:t>スイッチを押します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pic>
        <p:nvPicPr>
          <p:cNvPr id="23" name="図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
        <p:nvSpPr>
          <p:cNvPr id="24" name="角丸四角形 23"/>
          <p:cNvSpPr/>
          <p:nvPr/>
        </p:nvSpPr>
        <p:spPr>
          <a:xfrm>
            <a:off x="10897006" y="4601184"/>
            <a:ext cx="409575" cy="504824"/>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p:cNvSpPr txBox="1"/>
          <p:nvPr/>
        </p:nvSpPr>
        <p:spPr>
          <a:xfrm>
            <a:off x="941457" y="4090345"/>
            <a:ext cx="4928385" cy="2031325"/>
          </a:xfrm>
          <a:prstGeom prst="rect">
            <a:avLst/>
          </a:prstGeom>
          <a:noFill/>
        </p:spPr>
        <p:txBody>
          <a:bodyPr wrap="square" rtlCol="0">
            <a:spAutoFit/>
          </a:bodyPr>
          <a:lstStyle/>
          <a:p>
            <a:r>
              <a:rPr lang="ja-JP" altLang="en-US" dirty="0" smtClean="0">
                <a:latin typeface="+mn-ea"/>
                <a:cs typeface="Meiryo UI" panose="020B0604030504040204" pitchFamily="50" charset="-128"/>
              </a:rPr>
              <a:t>○</a:t>
            </a:r>
            <a:r>
              <a:rPr lang="ja-JP" altLang="en-US" dirty="0">
                <a:latin typeface="+mn-ea"/>
                <a:cs typeface="Meiryo UI" panose="020B0604030504040204" pitchFamily="50" charset="-128"/>
              </a:rPr>
              <a:t>全曲繰り返しモード</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オルゴール</a:t>
            </a:r>
            <a:r>
              <a:rPr lang="ja-JP" altLang="en-US" dirty="0">
                <a:latin typeface="+mn-ea"/>
                <a:cs typeface="Meiryo UI" panose="020B0604030504040204" pitchFamily="50" charset="-128"/>
              </a:rPr>
              <a:t>の曲を演奏中に</a:t>
            </a:r>
            <a:r>
              <a:rPr lang="en-US" altLang="ja-JP" dirty="0">
                <a:latin typeface="+mn-ea"/>
                <a:cs typeface="Meiryo UI" panose="020B0604030504040204" pitchFamily="50" charset="-128"/>
              </a:rPr>
              <a:t>REPEAT</a:t>
            </a:r>
            <a:r>
              <a:rPr lang="ja-JP" altLang="en-US" dirty="0">
                <a:latin typeface="+mn-ea"/>
                <a:cs typeface="Meiryo UI" panose="020B0604030504040204" pitchFamily="50" charset="-128"/>
              </a:rPr>
              <a:t>スイッチを押すと現在演奏されている曲から、内蔵されている曲を順にくり返し演奏することができます。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全曲</a:t>
            </a:r>
            <a:r>
              <a:rPr lang="ja-JP" altLang="en-US" dirty="0">
                <a:latin typeface="+mn-ea"/>
                <a:cs typeface="Meiryo UI" panose="020B0604030504040204" pitchFamily="50" charset="-128"/>
              </a:rPr>
              <a:t>繰り返しモードの時は、</a:t>
            </a:r>
            <a:r>
              <a:rPr lang="en-US" altLang="ja-JP" dirty="0">
                <a:latin typeface="+mn-ea"/>
                <a:cs typeface="Meiryo UI" panose="020B0604030504040204" pitchFamily="50" charset="-128"/>
              </a:rPr>
              <a:t>LED1(</a:t>
            </a:r>
            <a:r>
              <a:rPr lang="ja-JP" altLang="en-US" dirty="0">
                <a:latin typeface="+mn-ea"/>
                <a:cs typeface="Meiryo UI" panose="020B0604030504040204" pitchFamily="50" charset="-128"/>
              </a:rPr>
              <a:t>赤</a:t>
            </a:r>
            <a:r>
              <a:rPr lang="en-US" altLang="ja-JP" dirty="0">
                <a:latin typeface="+mn-ea"/>
                <a:cs typeface="Meiryo UI" panose="020B0604030504040204" pitchFamily="50" charset="-128"/>
              </a:rPr>
              <a:t>)</a:t>
            </a:r>
            <a:r>
              <a:rPr lang="ja-JP" altLang="en-US" dirty="0">
                <a:latin typeface="+mn-ea"/>
                <a:cs typeface="Meiryo UI" panose="020B0604030504040204" pitchFamily="50" charset="-128"/>
              </a:rPr>
              <a:t>が</a:t>
            </a:r>
            <a:r>
              <a:rPr lang="en-US" altLang="ja-JP" dirty="0">
                <a:latin typeface="+mn-ea"/>
                <a:cs typeface="Meiryo UI" panose="020B0604030504040204" pitchFamily="50" charset="-128"/>
              </a:rPr>
              <a:t>3</a:t>
            </a:r>
            <a:r>
              <a:rPr lang="ja-JP" altLang="en-US" dirty="0">
                <a:latin typeface="+mn-ea"/>
                <a:cs typeface="Meiryo UI" panose="020B0604030504040204" pitchFamily="50" charset="-128"/>
              </a:rPr>
              <a:t>秒に</a:t>
            </a:r>
            <a:r>
              <a:rPr lang="en-US" altLang="ja-JP" dirty="0">
                <a:latin typeface="+mn-ea"/>
                <a:cs typeface="Meiryo UI" panose="020B0604030504040204" pitchFamily="50" charset="-128"/>
              </a:rPr>
              <a:t>2</a:t>
            </a:r>
            <a:r>
              <a:rPr lang="ja-JP" altLang="en-US" dirty="0">
                <a:latin typeface="+mn-ea"/>
                <a:cs typeface="Meiryo UI" panose="020B0604030504040204" pitchFamily="50" charset="-128"/>
              </a:rPr>
              <a:t>回点灯します。</a:t>
            </a:r>
          </a:p>
          <a:p>
            <a:pPr marL="285750" indent="-285750">
              <a:buFont typeface="Wingdings" panose="05000000000000000000" pitchFamily="2" charset="2"/>
              <a:buChar char="l"/>
            </a:pPr>
            <a:r>
              <a:rPr lang="ja-JP" altLang="en-US" dirty="0" smtClean="0">
                <a:latin typeface="+mn-ea"/>
                <a:cs typeface="Meiryo UI" panose="020B0604030504040204" pitchFamily="50" charset="-128"/>
              </a:rPr>
              <a:t>曲</a:t>
            </a:r>
            <a:r>
              <a:rPr lang="ja-JP" altLang="en-US" dirty="0">
                <a:latin typeface="+mn-ea"/>
                <a:cs typeface="Meiryo UI" panose="020B0604030504040204" pitchFamily="50" charset="-128"/>
              </a:rPr>
              <a:t>を止めたい時は</a:t>
            </a:r>
            <a:r>
              <a:rPr lang="en-US" altLang="ja-JP" dirty="0">
                <a:latin typeface="+mn-ea"/>
                <a:cs typeface="Meiryo UI" panose="020B0604030504040204" pitchFamily="50" charset="-128"/>
              </a:rPr>
              <a:t>CLEAR</a:t>
            </a:r>
            <a:r>
              <a:rPr lang="ja-JP" altLang="en-US" dirty="0">
                <a:latin typeface="+mn-ea"/>
                <a:cs typeface="Meiryo UI" panose="020B0604030504040204" pitchFamily="50" charset="-128"/>
              </a:rPr>
              <a:t>スイッチを押します</a:t>
            </a:r>
            <a:r>
              <a:rPr lang="ja-JP" altLang="en-US" dirty="0" smtClean="0">
                <a:latin typeface="+mn-ea"/>
                <a:cs typeface="Meiryo UI" panose="020B0604030504040204" pitchFamily="50" charset="-128"/>
              </a:rPr>
              <a:t>。</a:t>
            </a:r>
            <a:endParaRPr lang="ja-JP" altLang="en-US" dirty="0">
              <a:latin typeface="+mn-ea"/>
              <a:cs typeface="Meiryo UI" panose="020B0604030504040204" pitchFamily="50" charset="-128"/>
            </a:endParaRPr>
          </a:p>
        </p:txBody>
      </p:sp>
      <p:sp>
        <p:nvSpPr>
          <p:cNvPr id="28" name="角丸四角形 27"/>
          <p:cNvSpPr/>
          <p:nvPr/>
        </p:nvSpPr>
        <p:spPr>
          <a:xfrm>
            <a:off x="10177159" y="4601184"/>
            <a:ext cx="409575" cy="504824"/>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986567" y="4114800"/>
            <a:ext cx="2194378" cy="313414"/>
          </a:xfrm>
          <a:prstGeom prst="round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角丸四角形 29"/>
          <p:cNvSpPr/>
          <p:nvPr/>
        </p:nvSpPr>
        <p:spPr>
          <a:xfrm>
            <a:off x="1019175" y="1848254"/>
            <a:ext cx="2132587" cy="303433"/>
          </a:xfrm>
          <a:prstGeom prst="roundRect">
            <a:avLst/>
          </a:prstGeom>
          <a:noFill/>
          <a:ln w="28575">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5289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199" y="365125"/>
            <a:ext cx="7083669" cy="730250"/>
          </a:xfrm>
        </p:spPr>
        <p:txBody>
          <a:bodyPr>
            <a:normAutofit/>
          </a:bodyPr>
          <a:lstStyle/>
          <a:p>
            <a:r>
              <a:rPr kumimoji="1" lang="ja-JP" altLang="en-US" dirty="0" smtClean="0">
                <a:latin typeface="+mj-ea"/>
                <a:cs typeface="Meiryo UI" panose="020B0604030504040204" pitchFamily="50" charset="-128"/>
              </a:rPr>
              <a:t>ミニ・グランドピアノの特徴</a:t>
            </a:r>
            <a:endParaRPr kumimoji="1" lang="ja-JP" altLang="en-US" dirty="0">
              <a:latin typeface="+mj-ea"/>
              <a:cs typeface="Meiryo UI" panose="020B0604030504040204" pitchFamily="50" charset="-128"/>
            </a:endParaRPr>
          </a:p>
        </p:txBody>
      </p:sp>
      <p:graphicFrame>
        <p:nvGraphicFramePr>
          <p:cNvPr id="8" name="表 7"/>
          <p:cNvGraphicFramePr>
            <a:graphicFrameLocks noGrp="1"/>
          </p:cNvGraphicFramePr>
          <p:nvPr>
            <p:extLst>
              <p:ext uri="{D42A27DB-BD31-4B8C-83A1-F6EECF244321}">
                <p14:modId xmlns:p14="http://schemas.microsoft.com/office/powerpoint/2010/main" val="1392309313"/>
              </p:ext>
            </p:extLst>
          </p:nvPr>
        </p:nvGraphicFramePr>
        <p:xfrm>
          <a:off x="1874819" y="1882890"/>
          <a:ext cx="8128000" cy="222504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solidFill>
                            <a:schemeClr val="tx1"/>
                          </a:solidFill>
                        </a:rPr>
                        <a:t>搭載している機能、しくみ</a:t>
                      </a:r>
                      <a:endParaRPr kumimoji="1" lang="ja-JP" altLang="en-US" dirty="0">
                        <a:solidFill>
                          <a:schemeClr val="tx1"/>
                        </a:solidFill>
                      </a:endParaRPr>
                    </a:p>
                  </a:txBody>
                  <a:tcPr>
                    <a:solidFill>
                      <a:srgbClr val="FF9393"/>
                    </a:solidFill>
                  </a:tcPr>
                </a:tc>
                <a:tc>
                  <a:txBody>
                    <a:bodyPr/>
                    <a:lstStyle/>
                    <a:p>
                      <a:pPr algn="ctr"/>
                      <a:r>
                        <a:rPr kumimoji="1" lang="ja-JP" altLang="en-US" dirty="0" smtClean="0">
                          <a:solidFill>
                            <a:schemeClr val="tx1"/>
                          </a:solidFill>
                        </a:rPr>
                        <a:t>学習できる内容</a:t>
                      </a:r>
                      <a:endParaRPr kumimoji="1" lang="ja-JP" altLang="en-US" dirty="0">
                        <a:solidFill>
                          <a:schemeClr val="tx1"/>
                        </a:solidFill>
                      </a:endParaRPr>
                    </a:p>
                  </a:txBody>
                  <a:tcPr>
                    <a:solidFill>
                      <a:srgbClr val="FF9393"/>
                    </a:solidFill>
                  </a:tcPr>
                </a:tc>
              </a:tr>
              <a:tr h="370840">
                <a:tc>
                  <a:txBody>
                    <a:bodyPr/>
                    <a:lstStyle/>
                    <a:p>
                      <a:r>
                        <a:rPr kumimoji="1" lang="ja-JP" altLang="en-US" dirty="0" smtClean="0"/>
                        <a:t>マイコンによる制御</a:t>
                      </a:r>
                      <a:endParaRPr kumimoji="1" lang="ja-JP" altLang="en-US" dirty="0"/>
                    </a:p>
                  </a:txBody>
                  <a:tcPr>
                    <a:solidFill>
                      <a:srgbClr val="FFCCCC"/>
                    </a:solidFill>
                  </a:tcPr>
                </a:tc>
                <a:tc>
                  <a:txBody>
                    <a:bodyPr/>
                    <a:lstStyle/>
                    <a:p>
                      <a:r>
                        <a:rPr kumimoji="1" lang="ja-JP" altLang="en-US" dirty="0" smtClean="0"/>
                        <a:t>マイコンの仕組み</a:t>
                      </a:r>
                      <a:endParaRPr kumimoji="1" lang="ja-JP" altLang="en-US" dirty="0"/>
                    </a:p>
                  </a:txBody>
                  <a:tcPr>
                    <a:solidFill>
                      <a:srgbClr val="FFCCCC"/>
                    </a:solidFill>
                  </a:tcPr>
                </a:tc>
              </a:tr>
              <a:tr h="370840">
                <a:tc>
                  <a:txBody>
                    <a:bodyPr/>
                    <a:lstStyle/>
                    <a:p>
                      <a:r>
                        <a:rPr kumimoji="1" lang="ja-JP" altLang="en-US" dirty="0" smtClean="0"/>
                        <a:t>ピアノ演奏</a:t>
                      </a:r>
                      <a:r>
                        <a:rPr kumimoji="1" lang="en-US" altLang="ja-JP" dirty="0" smtClean="0"/>
                        <a:t>(</a:t>
                      </a:r>
                      <a:r>
                        <a:rPr kumimoji="1" lang="ja-JP" altLang="en-US" dirty="0" smtClean="0"/>
                        <a:t>音階発生</a:t>
                      </a:r>
                      <a:r>
                        <a:rPr kumimoji="1" lang="en-US" altLang="ja-JP" dirty="0" smtClean="0"/>
                        <a:t>)</a:t>
                      </a:r>
                      <a:endParaRPr kumimoji="1" lang="ja-JP" altLang="en-US" dirty="0"/>
                    </a:p>
                  </a:txBody>
                  <a:tcPr>
                    <a:solidFill>
                      <a:srgbClr val="FFE1E1"/>
                    </a:solidFill>
                  </a:tcPr>
                </a:tc>
                <a:tc>
                  <a:txBody>
                    <a:bodyPr/>
                    <a:lstStyle/>
                    <a:p>
                      <a:r>
                        <a:rPr kumimoji="1" lang="ja-JP" altLang="en-US" dirty="0" smtClean="0"/>
                        <a:t>音の仕組み</a:t>
                      </a:r>
                      <a:endParaRPr kumimoji="1" lang="ja-JP" altLang="en-US" dirty="0"/>
                    </a:p>
                  </a:txBody>
                  <a:tcPr>
                    <a:solidFill>
                      <a:srgbClr val="FFE1E1"/>
                    </a:solidFill>
                  </a:tcPr>
                </a:tc>
              </a:tr>
              <a:tr h="370840">
                <a:tc>
                  <a:txBody>
                    <a:bodyPr/>
                    <a:lstStyle/>
                    <a:p>
                      <a:r>
                        <a:rPr kumimoji="1" lang="ja-JP" altLang="en-US" dirty="0" smtClean="0"/>
                        <a:t>オルゴール機能</a:t>
                      </a:r>
                      <a:endParaRPr kumimoji="1" lang="ja-JP" altLang="en-US" dirty="0"/>
                    </a:p>
                  </a:txBody>
                  <a:tcPr>
                    <a:solidFill>
                      <a:srgbClr val="FFCCCC"/>
                    </a:solidFill>
                  </a:tcPr>
                </a:tc>
                <a:tc>
                  <a:txBody>
                    <a:bodyPr/>
                    <a:lstStyle/>
                    <a:p>
                      <a:r>
                        <a:rPr kumimoji="1" lang="ja-JP" altLang="en-US" dirty="0" smtClean="0"/>
                        <a:t>各モードを制御するフローチャート</a:t>
                      </a:r>
                      <a:endParaRPr kumimoji="1" lang="ja-JP" altLang="en-US" dirty="0"/>
                    </a:p>
                  </a:txBody>
                  <a:tcPr>
                    <a:solidFill>
                      <a:srgbClr val="FFCCCC"/>
                    </a:solidFill>
                  </a:tcPr>
                </a:tc>
              </a:tr>
              <a:tr h="370840">
                <a:tc>
                  <a:txBody>
                    <a:bodyPr/>
                    <a:lstStyle/>
                    <a:p>
                      <a:r>
                        <a:rPr kumimoji="1" lang="ja-JP" altLang="en-US" dirty="0" smtClean="0"/>
                        <a:t>メモリー機能</a:t>
                      </a:r>
                      <a:endParaRPr kumimoji="1" lang="ja-JP" altLang="en-US" dirty="0"/>
                    </a:p>
                  </a:txBody>
                  <a:tcPr>
                    <a:solidFill>
                      <a:srgbClr val="FFE1E1"/>
                    </a:solidFill>
                  </a:tcPr>
                </a:tc>
                <a:tc>
                  <a:txBody>
                    <a:bodyPr/>
                    <a:lstStyle/>
                    <a:p>
                      <a:r>
                        <a:rPr kumimoji="1" lang="ja-JP" altLang="en-US" dirty="0" smtClean="0"/>
                        <a:t>データ記憶の仕組み</a:t>
                      </a:r>
                      <a:endParaRPr kumimoji="1" lang="ja-JP" altLang="en-US" dirty="0"/>
                    </a:p>
                  </a:txBody>
                  <a:tcPr>
                    <a:solidFill>
                      <a:srgbClr val="FFE1E1"/>
                    </a:solidFill>
                  </a:tcPr>
                </a:tc>
              </a:tr>
              <a:tr h="370840">
                <a:tc>
                  <a:txBody>
                    <a:bodyPr/>
                    <a:lstStyle/>
                    <a:p>
                      <a:r>
                        <a:rPr kumimoji="1" lang="ja-JP" altLang="en-US" dirty="0" smtClean="0"/>
                        <a:t>パワーアンプ</a:t>
                      </a:r>
                      <a:endParaRPr kumimoji="1" lang="ja-JP" altLang="en-US" dirty="0"/>
                    </a:p>
                  </a:txBody>
                  <a:tcPr>
                    <a:solidFill>
                      <a:srgbClr val="FFCCCC"/>
                    </a:solidFill>
                  </a:tcPr>
                </a:tc>
                <a:tc>
                  <a:txBody>
                    <a:bodyPr/>
                    <a:lstStyle/>
                    <a:p>
                      <a:r>
                        <a:rPr kumimoji="1" lang="ja-JP" altLang="en-US" dirty="0" smtClean="0"/>
                        <a:t>電力の増幅</a:t>
                      </a:r>
                      <a:endParaRPr kumimoji="1" lang="ja-JP" altLang="en-US" dirty="0"/>
                    </a:p>
                  </a:txBody>
                  <a:tcPr>
                    <a:solidFill>
                      <a:srgbClr val="FFCCCC"/>
                    </a:solidFill>
                  </a:tcPr>
                </a:tc>
              </a:tr>
            </a:tbl>
          </a:graphicData>
        </a:graphic>
      </p:graphicFrame>
      <p:grpSp>
        <p:nvGrpSpPr>
          <p:cNvPr id="27" name="グループ化 26"/>
          <p:cNvGrpSpPr/>
          <p:nvPr/>
        </p:nvGrpSpPr>
        <p:grpSpPr>
          <a:xfrm>
            <a:off x="-14867" y="0"/>
            <a:ext cx="507831" cy="6054785"/>
            <a:chOff x="-26093" y="365125"/>
            <a:chExt cx="507831" cy="6054785"/>
          </a:xfrm>
        </p:grpSpPr>
        <p:sp>
          <p:nvSpPr>
            <p:cNvPr id="28" name="片側の 2 つの角を丸めた四角形 27"/>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片側の 2 つの角を丸めた四角形 3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6" name="片側の 2 つの角を丸めた四角形 3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8" name="片側の 2 つの角を丸めた四角形 3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1" name="テキスト ボックス 4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2" name="片側の 2 つの角を丸めた四角形 4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cxnSp>
        <p:nvCxnSpPr>
          <p:cNvPr id="44" name="直線コネクタ 43"/>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20" name="表 19"/>
          <p:cNvGraphicFramePr>
            <a:graphicFrameLocks noGrp="1"/>
          </p:cNvGraphicFramePr>
          <p:nvPr>
            <p:extLst>
              <p:ext uri="{D42A27DB-BD31-4B8C-83A1-F6EECF244321}">
                <p14:modId xmlns:p14="http://schemas.microsoft.com/office/powerpoint/2010/main" val="1171703246"/>
              </p:ext>
            </p:extLst>
          </p:nvPr>
        </p:nvGraphicFramePr>
        <p:xfrm>
          <a:off x="1874819" y="4432659"/>
          <a:ext cx="8128000" cy="1112520"/>
        </p:xfrm>
        <a:graphic>
          <a:graphicData uri="http://schemas.openxmlformats.org/drawingml/2006/table">
            <a:tbl>
              <a:tblPr firstRow="1" bandRow="1">
                <a:tableStyleId>{7DF18680-E054-41AD-8BC1-D1AEF772440D}</a:tableStyleId>
              </a:tblPr>
              <a:tblGrid>
                <a:gridCol w="4064000"/>
                <a:gridCol w="4064000"/>
              </a:tblGrid>
              <a:tr h="370840">
                <a:tc>
                  <a:txBody>
                    <a:bodyPr/>
                    <a:lstStyle/>
                    <a:p>
                      <a:pPr algn="ctr"/>
                      <a:r>
                        <a:rPr kumimoji="1" lang="ja-JP" altLang="en-US" dirty="0" smtClean="0">
                          <a:solidFill>
                            <a:schemeClr val="tx1"/>
                          </a:solidFill>
                        </a:rPr>
                        <a:t>部品種類</a:t>
                      </a:r>
                      <a:endParaRPr kumimoji="1" lang="ja-JP" altLang="en-US" dirty="0">
                        <a:solidFill>
                          <a:schemeClr val="tx1"/>
                        </a:solidFill>
                      </a:endParaRPr>
                    </a:p>
                  </a:txBody>
                  <a:tcPr>
                    <a:solidFill>
                      <a:srgbClr val="FF9393"/>
                    </a:solidFill>
                  </a:tcPr>
                </a:tc>
                <a:tc>
                  <a:txBody>
                    <a:bodyPr/>
                    <a:lstStyle/>
                    <a:p>
                      <a:pPr algn="ctr"/>
                      <a:r>
                        <a:rPr kumimoji="1" lang="ja-JP" altLang="en-US" dirty="0" smtClean="0">
                          <a:solidFill>
                            <a:schemeClr val="tx1"/>
                          </a:solidFill>
                        </a:rPr>
                        <a:t>部品点数</a:t>
                      </a:r>
                      <a:endParaRPr kumimoji="1" lang="ja-JP" altLang="en-US" dirty="0">
                        <a:solidFill>
                          <a:schemeClr val="tx1"/>
                        </a:solidFill>
                      </a:endParaRPr>
                    </a:p>
                  </a:txBody>
                  <a:tcPr>
                    <a:solidFill>
                      <a:srgbClr val="FF9393"/>
                    </a:solidFill>
                  </a:tcPr>
                </a:tc>
              </a:tr>
              <a:tr h="370840">
                <a:tc>
                  <a:txBody>
                    <a:bodyPr/>
                    <a:lstStyle/>
                    <a:p>
                      <a:r>
                        <a:rPr kumimoji="1" lang="ja-JP" altLang="en-US" dirty="0" smtClean="0"/>
                        <a:t>電子部品</a:t>
                      </a:r>
                      <a:endParaRPr kumimoji="1" lang="ja-JP" altLang="en-US" dirty="0"/>
                    </a:p>
                  </a:txBody>
                  <a:tcPr>
                    <a:solidFill>
                      <a:srgbClr val="FFCCCC"/>
                    </a:solidFill>
                  </a:tcPr>
                </a:tc>
                <a:tc>
                  <a:txBody>
                    <a:bodyPr/>
                    <a:lstStyle/>
                    <a:p>
                      <a:r>
                        <a:rPr kumimoji="1" lang="ja-JP" altLang="en-US" dirty="0" smtClean="0"/>
                        <a:t>７１点　</a:t>
                      </a:r>
                      <a:r>
                        <a:rPr kumimoji="1" lang="en-US" altLang="ja-JP" dirty="0" smtClean="0"/>
                        <a:t>(</a:t>
                      </a:r>
                      <a:r>
                        <a:rPr kumimoji="1" lang="ja-JP" altLang="en-US" dirty="0" smtClean="0"/>
                        <a:t>はんだづけ箇所：２４５</a:t>
                      </a:r>
                      <a:r>
                        <a:rPr kumimoji="1" lang="en-US" altLang="ja-JP" dirty="0" smtClean="0"/>
                        <a:t>)</a:t>
                      </a:r>
                      <a:endParaRPr kumimoji="1" lang="ja-JP" altLang="en-US" dirty="0"/>
                    </a:p>
                  </a:txBody>
                  <a:tcPr>
                    <a:solidFill>
                      <a:srgbClr val="FFCCCC"/>
                    </a:solidFill>
                  </a:tcPr>
                </a:tc>
              </a:tr>
              <a:tr h="370840">
                <a:tc>
                  <a:txBody>
                    <a:bodyPr/>
                    <a:lstStyle/>
                    <a:p>
                      <a:r>
                        <a:rPr kumimoji="1" lang="ja-JP" altLang="en-US" dirty="0" smtClean="0"/>
                        <a:t>電子部品以外</a:t>
                      </a:r>
                      <a:endParaRPr kumimoji="1" lang="ja-JP" altLang="en-US" dirty="0"/>
                    </a:p>
                  </a:txBody>
                  <a:tcPr>
                    <a:solidFill>
                      <a:srgbClr val="FFE1E1"/>
                    </a:solidFill>
                  </a:tcPr>
                </a:tc>
                <a:tc>
                  <a:txBody>
                    <a:bodyPr/>
                    <a:lstStyle/>
                    <a:p>
                      <a:r>
                        <a:rPr kumimoji="1" lang="ja-JP" altLang="en-US" dirty="0" smtClean="0"/>
                        <a:t>２８点</a:t>
                      </a:r>
                      <a:endParaRPr kumimoji="1" lang="ja-JP" altLang="en-US" dirty="0"/>
                    </a:p>
                  </a:txBody>
                  <a:tcPr>
                    <a:solidFill>
                      <a:srgbClr val="FFE1E1"/>
                    </a:solidFill>
                  </a:tcPr>
                </a:tc>
              </a:tr>
            </a:tbl>
          </a:graphicData>
        </a:graphic>
      </p:graphicFrame>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使い方</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2" name="テキスト ボックス 31"/>
          <p:cNvSpPr txBox="1"/>
          <p:nvPr/>
        </p:nvSpPr>
        <p:spPr>
          <a:xfrm>
            <a:off x="838200" y="1332711"/>
            <a:ext cx="2256213" cy="400110"/>
          </a:xfrm>
          <a:prstGeom prst="rect">
            <a:avLst/>
          </a:prstGeom>
          <a:noFill/>
        </p:spPr>
        <p:txBody>
          <a:bodyPr wrap="square" rtlCol="0">
            <a:spAutoFit/>
          </a:bodyPr>
          <a:lstStyle/>
          <a:p>
            <a:r>
              <a:rPr lang="ja-JP" altLang="en-US" sz="2000" b="1" u="sng" dirty="0" smtClean="0">
                <a:latin typeface="+mn-ea"/>
                <a:cs typeface="Meiryo UI" panose="020B0604030504040204" pitchFamily="50" charset="-128"/>
              </a:rPr>
              <a:t>使用時の注意</a:t>
            </a:r>
            <a:endParaRPr lang="ja-JP" altLang="en-US" sz="2000" b="1" u="sng" dirty="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4" name="片側の 2 つの角を丸めた四角形 43"/>
            <p:cNvSpPr/>
            <p:nvPr/>
          </p:nvSpPr>
          <p:spPr>
            <a:xfrm rot="5400000">
              <a:off x="-202347" y="4018599"/>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片側の 2 つの角を丸めた四角形 4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7" name="テキスト ボックス 4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8" name="片側の 2 つの角を丸めた四角形 47"/>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テキスト ボックス 5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920149" y="1884873"/>
            <a:ext cx="5112352" cy="3416320"/>
          </a:xfrm>
          <a:prstGeom prst="rect">
            <a:avLst/>
          </a:prstGeom>
        </p:spPr>
        <p:txBody>
          <a:bodyPr wrap="square" rtlCol="0">
            <a:spAutoFit/>
          </a:bodyPr>
          <a:lstStyle/>
          <a:p>
            <a:pPr marL="285750" indent="-285750">
              <a:buFont typeface="MS Mincho" panose="02020609040205080304" pitchFamily="17" charset="-128"/>
              <a:buChar char="※"/>
            </a:pPr>
            <a:r>
              <a:rPr lang="ja-JP" altLang="en-US" dirty="0" smtClean="0">
                <a:latin typeface="+mn-ea"/>
                <a:cs typeface="Meiryo UI" panose="020B0604030504040204" pitchFamily="50" charset="-128"/>
              </a:rPr>
              <a:t>使用</a:t>
            </a:r>
            <a:r>
              <a:rPr lang="ja-JP" altLang="en-US" dirty="0">
                <a:latin typeface="+mn-ea"/>
                <a:cs typeface="Meiryo UI" panose="020B0604030504040204" pitchFamily="50" charset="-128"/>
              </a:rPr>
              <a:t>しない時はピアノカバーからピアノアームをはずし、カバーの右側の穴にアームのストッパーをさし込んで、カチッとロックしておきます</a:t>
            </a:r>
            <a:r>
              <a:rPr lang="ja-JP" altLang="en-US" dirty="0" smtClean="0">
                <a:latin typeface="+mn-ea"/>
                <a:cs typeface="Meiryo UI" panose="020B0604030504040204" pitchFamily="50" charset="-128"/>
              </a:rPr>
              <a:t>。</a:t>
            </a:r>
            <a:endParaRPr lang="en-US" altLang="ja-JP" dirty="0" smtClean="0">
              <a:latin typeface="+mn-ea"/>
              <a:cs typeface="Meiryo UI" panose="020B0604030504040204" pitchFamily="50" charset="-128"/>
            </a:endParaRPr>
          </a:p>
          <a:p>
            <a:endParaRPr lang="ja-JP" altLang="en-US" dirty="0">
              <a:latin typeface="+mn-ea"/>
              <a:cs typeface="Meiryo UI" panose="020B0604030504040204" pitchFamily="50" charset="-128"/>
            </a:endParaRPr>
          </a:p>
          <a:p>
            <a:pPr marL="285750" indent="-285750">
              <a:buFont typeface="MS Mincho" panose="02020609040205080304" pitchFamily="17" charset="-128"/>
              <a:buChar char="※"/>
            </a:pPr>
            <a:r>
              <a:rPr lang="ja-JP" altLang="en-US" dirty="0" smtClean="0">
                <a:latin typeface="+mn-ea"/>
                <a:cs typeface="Meiryo UI" panose="020B0604030504040204" pitchFamily="50" charset="-128"/>
              </a:rPr>
              <a:t>電池</a:t>
            </a:r>
            <a:r>
              <a:rPr lang="ja-JP" altLang="en-US" dirty="0">
                <a:latin typeface="+mn-ea"/>
                <a:cs typeface="Meiryo UI" panose="020B0604030504040204" pitchFamily="50" charset="-128"/>
              </a:rPr>
              <a:t>が消耗すると演奏中にリセットがかかり音が途切れたり強制的に演奏モードに変わることがあります。このような場合には電池を新しいものに交換してください</a:t>
            </a:r>
            <a:r>
              <a:rPr lang="ja-JP" altLang="en-US" dirty="0" smtClean="0">
                <a:latin typeface="+mn-ea"/>
                <a:cs typeface="Meiryo UI" panose="020B0604030504040204" pitchFamily="50" charset="-128"/>
              </a:rPr>
              <a:t>。</a:t>
            </a:r>
            <a:endParaRPr lang="en-US" altLang="ja-JP" dirty="0" smtClean="0">
              <a:latin typeface="+mn-ea"/>
              <a:cs typeface="Meiryo UI" panose="020B0604030504040204" pitchFamily="50" charset="-128"/>
            </a:endParaRPr>
          </a:p>
          <a:p>
            <a:endParaRPr lang="ja-JP" altLang="en-US" dirty="0">
              <a:latin typeface="+mn-ea"/>
              <a:cs typeface="Meiryo UI" panose="020B0604030504040204" pitchFamily="50" charset="-128"/>
            </a:endParaRPr>
          </a:p>
          <a:p>
            <a:pPr marL="285750" indent="-285750">
              <a:buFont typeface="MS Mincho" panose="02020609040205080304" pitchFamily="17" charset="-128"/>
              <a:buChar char="※"/>
            </a:pPr>
            <a:r>
              <a:rPr lang="ja-JP" altLang="en-US" dirty="0" smtClean="0">
                <a:latin typeface="+mn-ea"/>
                <a:cs typeface="Meiryo UI" panose="020B0604030504040204" pitchFamily="50" charset="-128"/>
              </a:rPr>
              <a:t>本機</a:t>
            </a:r>
            <a:r>
              <a:rPr lang="ja-JP" altLang="en-US" dirty="0">
                <a:latin typeface="+mn-ea"/>
                <a:cs typeface="Meiryo UI" panose="020B0604030504040204" pitchFamily="50" charset="-128"/>
              </a:rPr>
              <a:t>はピアノカバーを閉じた状態でもほんの少し電池を消耗します。長時間使わない時は電池ボックスから乾電池をはずしておきましょう</a:t>
            </a:r>
            <a:r>
              <a:rPr lang="ja-JP" altLang="en-US" dirty="0" smtClean="0">
                <a:latin typeface="+mn-ea"/>
                <a:cs typeface="Meiryo UI" panose="020B0604030504040204" pitchFamily="50" charset="-128"/>
              </a:rPr>
              <a:t>。</a:t>
            </a:r>
            <a:endParaRPr kumimoji="1" lang="ja-JP" altLang="en-US" dirty="0" smtClean="0">
              <a:pattFill prst="pct5">
                <a:fgClr>
                  <a:schemeClr val="tx1"/>
                </a:fgClr>
                <a:bgClr>
                  <a:schemeClr val="bg1"/>
                </a:bgClr>
              </a:patt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24" name="図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9800" y="1554696"/>
            <a:ext cx="5759161" cy="4355142"/>
          </a:xfrm>
          <a:prstGeom prst="rect">
            <a:avLst/>
          </a:prstGeom>
        </p:spPr>
      </p:pic>
    </p:spTree>
    <p:extLst>
      <p:ext uri="{BB962C8B-B14F-4D97-AF65-F5344CB8AC3E}">
        <p14:creationId xmlns:p14="http://schemas.microsoft.com/office/powerpoint/2010/main" val="252686399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トラブルシューティング</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2739501240"/>
              </p:ext>
            </p:extLst>
          </p:nvPr>
        </p:nvGraphicFramePr>
        <p:xfrm>
          <a:off x="838200" y="1393397"/>
          <a:ext cx="10500360" cy="4319998"/>
        </p:xfrm>
        <a:graphic>
          <a:graphicData uri="http://schemas.openxmlformats.org/drawingml/2006/table">
            <a:tbl>
              <a:tblPr firstRow="1" bandRow="1">
                <a:tableStyleId>{5C22544A-7EE6-4342-B048-85BDC9FD1C3A}</a:tableStyleId>
              </a:tblPr>
              <a:tblGrid>
                <a:gridCol w="3012831"/>
                <a:gridCol w="7487529"/>
              </a:tblGrid>
              <a:tr h="38676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症状</a:t>
                      </a:r>
                      <a:endParaRPr lang="en-US" altLang="ja-JP" sz="1600" dirty="0" smtClean="0">
                        <a:latin typeface="+mn-ea"/>
                        <a:ea typeface="+mn-ea"/>
                        <a:cs typeface="Meiryo UI" panose="020B0604030504040204" pitchFamily="50" charset="-128"/>
                      </a:endParaRPr>
                    </a:p>
                  </a:txBody>
                  <a:tcPr anchor="ctr">
                    <a:solidFill>
                      <a:srgbClr val="FF9393"/>
                    </a:solidFill>
                  </a:tcPr>
                </a:tc>
                <a:tc>
                  <a:txBody>
                    <a:bodyPr/>
                    <a:lstStyle/>
                    <a:p>
                      <a:r>
                        <a:rPr kumimoji="1" lang="ja-JP" altLang="en-US" sz="1600" dirty="0" smtClean="0">
                          <a:latin typeface="+mn-ea"/>
                          <a:ea typeface="+mn-ea"/>
                          <a:cs typeface="Meiryo UI" panose="020B0604030504040204" pitchFamily="50" charset="-128"/>
                        </a:rPr>
                        <a:t>ここをチェック</a:t>
                      </a:r>
                      <a:endParaRPr kumimoji="1" lang="ja-JP" altLang="en-US" sz="1600" dirty="0">
                        <a:latin typeface="+mn-ea"/>
                        <a:ea typeface="+mn-ea"/>
                        <a:cs typeface="Meiryo UI" panose="020B0604030504040204" pitchFamily="50" charset="-128"/>
                      </a:endParaRPr>
                    </a:p>
                  </a:txBody>
                  <a:tcPr anchor="ctr">
                    <a:solidFill>
                      <a:srgbClr val="FF9393"/>
                    </a:solidFill>
                  </a:tcPr>
                </a:tc>
              </a:tr>
              <a:tr h="9833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n-ea"/>
                          <a:ea typeface="+mn-ea"/>
                          <a:cs typeface="Meiryo UI" panose="020B0604030504040204" pitchFamily="50" charset="-128"/>
                        </a:rPr>
                        <a:t>LED</a:t>
                      </a:r>
                      <a:r>
                        <a:rPr lang="ja-JP" altLang="en-US" sz="1600" dirty="0" smtClean="0">
                          <a:latin typeface="+mn-ea"/>
                          <a:ea typeface="+mn-ea"/>
                          <a:cs typeface="Meiryo UI" panose="020B0604030504040204" pitchFamily="50" charset="-128"/>
                        </a:rPr>
                        <a:t>は点灯するが音が出ない</a:t>
                      </a:r>
                      <a:endParaRPr lang="en-US" altLang="ja-JP" sz="1600" dirty="0" smtClean="0">
                        <a:latin typeface="+mn-ea"/>
                        <a:ea typeface="+mn-ea"/>
                        <a:cs typeface="Meiryo UI" panose="020B0604030504040204" pitchFamily="50" charset="-128"/>
                      </a:endParaRPr>
                    </a:p>
                  </a:txBody>
                  <a:tcPr anchor="ctr">
                    <a:solidFill>
                      <a:srgbClr val="FFCCCC"/>
                    </a:solidFill>
                  </a:tcPr>
                </a:tc>
                <a:tc>
                  <a:txBody>
                    <a:bodyPr/>
                    <a:lstStyle/>
                    <a:p>
                      <a:pPr marL="0" indent="0">
                        <a:buFont typeface="Arial" panose="020B0604020202020204" pitchFamily="34" charset="0"/>
                        <a:buNone/>
                      </a:pPr>
                      <a:r>
                        <a:rPr lang="ja-JP" altLang="en-US" sz="1600" dirty="0" smtClean="0">
                          <a:latin typeface="+mn-ea"/>
                          <a:ea typeface="+mn-ea"/>
                          <a:cs typeface="Meiryo UI" panose="020B0604030504040204" pitchFamily="50" charset="-128"/>
                        </a:rPr>
                        <a:t>ボリュームが最小になっていませんか？</a:t>
                      </a:r>
                    </a:p>
                    <a:p>
                      <a:pPr marL="0" indent="0">
                        <a:buFont typeface="Arial" panose="020B0604020202020204" pitchFamily="34" charset="0"/>
                        <a:buNone/>
                      </a:pPr>
                      <a:r>
                        <a:rPr lang="ja-JP" altLang="en-US" sz="1600" dirty="0" smtClean="0">
                          <a:latin typeface="+mn-ea"/>
                          <a:ea typeface="+mn-ea"/>
                          <a:cs typeface="Meiryo UI" panose="020B0604030504040204" pitchFamily="50" charset="-128"/>
                        </a:rPr>
                        <a:t>スピーカ、</a:t>
                      </a:r>
                      <a:r>
                        <a:rPr lang="en-US" altLang="ja-JP" sz="1600" dirty="0" smtClean="0">
                          <a:latin typeface="+mn-ea"/>
                          <a:ea typeface="+mn-ea"/>
                          <a:cs typeface="Meiryo UI" panose="020B0604030504040204" pitchFamily="50" charset="-128"/>
                        </a:rPr>
                        <a:t>U1</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U2</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U3</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R2</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R3</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C3</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C5</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C9</a:t>
                      </a:r>
                      <a:r>
                        <a:rPr lang="ja-JP" altLang="en-US" sz="1600" dirty="0" smtClean="0">
                          <a:latin typeface="+mn-ea"/>
                          <a:ea typeface="+mn-ea"/>
                          <a:cs typeface="Meiryo UI" panose="020B0604030504040204" pitchFamily="50" charset="-128"/>
                        </a:rPr>
                        <a:t>のはんだづけは正しくできていますか？また取付方向が決まっている部品の向きはあっていますか？</a:t>
                      </a:r>
                      <a:endParaRPr lang="en-US" altLang="ja-JP" sz="1600" dirty="0" smtClean="0">
                        <a:latin typeface="+mn-ea"/>
                        <a:ea typeface="+mn-ea"/>
                        <a:cs typeface="Meiryo UI" panose="020B0604030504040204" pitchFamily="50" charset="-128"/>
                      </a:endParaRPr>
                    </a:p>
                  </a:txBody>
                  <a:tcPr anchor="ctr">
                    <a:solidFill>
                      <a:srgbClr val="FFCCCC"/>
                    </a:solidFill>
                  </a:tcPr>
                </a:tc>
              </a:tr>
              <a:tr h="9833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特定のスイッチだけが動作しない</a:t>
                      </a:r>
                      <a:endParaRPr lang="en-US" altLang="ja-JP" sz="1600" dirty="0" smtClean="0">
                        <a:latin typeface="+mn-ea"/>
                        <a:ea typeface="+mn-ea"/>
                        <a:cs typeface="Meiryo UI" panose="020B0604030504040204" pitchFamily="50" charset="-128"/>
                      </a:endParaRPr>
                    </a:p>
                  </a:txBody>
                  <a:tcPr anchor="ctr">
                    <a:solidFill>
                      <a:srgbClr val="FFE1E1"/>
                    </a:solidFill>
                  </a:tcPr>
                </a:tc>
                <a:tc>
                  <a:txBody>
                    <a:bodyPr/>
                    <a:lstStyle/>
                    <a:p>
                      <a:pPr marL="0" indent="0">
                        <a:buFont typeface="Arial" panose="020B0604020202020204" pitchFamily="34" charset="0"/>
                        <a:buNone/>
                      </a:pPr>
                      <a:r>
                        <a:rPr lang="ja-JP" altLang="en-US" sz="1600" dirty="0" smtClean="0">
                          <a:latin typeface="+mn-ea"/>
                          <a:ea typeface="+mn-ea"/>
                          <a:cs typeface="Meiryo UI" panose="020B0604030504040204" pitchFamily="50" charset="-128"/>
                        </a:rPr>
                        <a:t>動作しないスイッチ、</a:t>
                      </a:r>
                      <a:r>
                        <a:rPr lang="en-US" altLang="ja-JP" sz="1600" dirty="0" smtClean="0">
                          <a:latin typeface="+mn-ea"/>
                          <a:ea typeface="+mn-ea"/>
                          <a:cs typeface="Meiryo UI" panose="020B0604030504040204" pitchFamily="50" charset="-128"/>
                        </a:rPr>
                        <a:t>U1</a:t>
                      </a:r>
                      <a:r>
                        <a:rPr lang="ja-JP" altLang="en-US" sz="1600" dirty="0" err="1"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J1</a:t>
                      </a:r>
                      <a:r>
                        <a:rPr lang="ja-JP" altLang="en-US" sz="1600" dirty="0" smtClean="0">
                          <a:latin typeface="+mn-ea"/>
                          <a:ea typeface="+mn-ea"/>
                          <a:cs typeface="Meiryo UI" panose="020B0604030504040204" pitchFamily="50" charset="-128"/>
                        </a:rPr>
                        <a:t>～</a:t>
                      </a:r>
                      <a:r>
                        <a:rPr lang="en-US" altLang="ja-JP" sz="1600" dirty="0" smtClean="0">
                          <a:latin typeface="+mn-ea"/>
                          <a:ea typeface="+mn-ea"/>
                          <a:cs typeface="Meiryo UI" panose="020B0604030504040204" pitchFamily="50" charset="-128"/>
                        </a:rPr>
                        <a:t>J6</a:t>
                      </a:r>
                      <a:r>
                        <a:rPr lang="ja-JP" altLang="en-US" sz="1600" dirty="0" smtClean="0">
                          <a:latin typeface="+mn-ea"/>
                          <a:ea typeface="+mn-ea"/>
                          <a:cs typeface="Meiryo UI" panose="020B0604030504040204" pitchFamily="50" charset="-128"/>
                        </a:rPr>
                        <a:t>のはんだづけは正しくできていますか？また取付方向が決まっている部品の向きはあっていますか？</a:t>
                      </a:r>
                      <a:endParaRPr lang="en-US" altLang="ja-JP" sz="1600" dirty="0" smtClean="0">
                        <a:latin typeface="+mn-ea"/>
                        <a:ea typeface="+mn-ea"/>
                        <a:cs typeface="Meiryo UI" panose="020B0604030504040204" pitchFamily="50" charset="-128"/>
                      </a:endParaRPr>
                    </a:p>
                  </a:txBody>
                  <a:tcPr anchor="ctr">
                    <a:solidFill>
                      <a:srgbClr val="FFE1E1"/>
                    </a:solidFill>
                  </a:tcPr>
                </a:tc>
              </a:tr>
              <a:tr h="983309">
                <a:tc>
                  <a:txBody>
                    <a:bodyPr/>
                    <a:lstStyle/>
                    <a:p>
                      <a:r>
                        <a:rPr kumimoji="1" lang="ja-JP" altLang="en-US" sz="1600" dirty="0" smtClean="0">
                          <a:latin typeface="+mn-ea"/>
                          <a:ea typeface="+mn-ea"/>
                          <a:cs typeface="Meiryo UI" panose="020B0604030504040204" pitchFamily="50" charset="-128"/>
                        </a:rPr>
                        <a:t>全く動作しない</a:t>
                      </a:r>
                      <a:endParaRPr kumimoji="1" lang="ja-JP" altLang="en-US" sz="1600" dirty="0">
                        <a:latin typeface="+mn-ea"/>
                        <a:ea typeface="+mn-ea"/>
                        <a:cs typeface="Meiryo UI" panose="020B0604030504040204" pitchFamily="50" charset="-128"/>
                      </a:endParaRPr>
                    </a:p>
                  </a:txBody>
                  <a:tcPr anchor="ctr">
                    <a:solidFill>
                      <a:srgbClr val="FFCCCC"/>
                    </a:solidFill>
                  </a:tcPr>
                </a:tc>
                <a:tc>
                  <a:txBody>
                    <a:bodyPr/>
                    <a:lstStyle/>
                    <a:p>
                      <a:r>
                        <a:rPr kumimoji="1" lang="ja-JP" altLang="en-US" sz="1600" dirty="0" smtClean="0">
                          <a:latin typeface="+mn-ea"/>
                          <a:ea typeface="+mn-ea"/>
                          <a:cs typeface="Meiryo UI" panose="020B0604030504040204" pitchFamily="50" charset="-128"/>
                        </a:rPr>
                        <a:t>全体的なチェックが必要です。特に電池ボックスの＋、－が間違っていないか、</a:t>
                      </a:r>
                      <a:r>
                        <a:rPr kumimoji="1" lang="en-US" altLang="ja-JP" sz="1600" dirty="0" smtClean="0">
                          <a:latin typeface="+mn-ea"/>
                          <a:ea typeface="+mn-ea"/>
                          <a:cs typeface="Meiryo UI" panose="020B0604030504040204" pitchFamily="50" charset="-128"/>
                        </a:rPr>
                        <a:t>U4</a:t>
                      </a:r>
                      <a:r>
                        <a:rPr kumimoji="1" lang="ja-JP" altLang="en-US" sz="1600" dirty="0" smtClean="0">
                          <a:latin typeface="+mn-ea"/>
                          <a:ea typeface="+mn-ea"/>
                          <a:cs typeface="Meiryo UI" panose="020B0604030504040204" pitchFamily="50" charset="-128"/>
                        </a:rPr>
                        <a:t>の取り付けが間違っていないか、全体のはんだづけや部品を取り付ける場所や向きが間違っていないかをチェックしてください。</a:t>
                      </a:r>
                      <a:endParaRPr kumimoji="1" lang="en-US" altLang="ja-JP" sz="1600" dirty="0" smtClean="0">
                        <a:latin typeface="+mn-ea"/>
                        <a:ea typeface="+mn-ea"/>
                        <a:cs typeface="Meiryo UI" panose="020B0604030504040204" pitchFamily="50" charset="-128"/>
                      </a:endParaRPr>
                    </a:p>
                  </a:txBody>
                  <a:tcPr anchor="ctr">
                    <a:solidFill>
                      <a:srgbClr val="FFCCCC"/>
                    </a:solidFill>
                  </a:tcPr>
                </a:tc>
              </a:tr>
              <a:tr h="983309">
                <a:tc>
                  <a:txBody>
                    <a:bodyPr/>
                    <a:lstStyle/>
                    <a:p>
                      <a:r>
                        <a:rPr kumimoji="1" lang="ja-JP" altLang="en-US" sz="1600" dirty="0" smtClean="0">
                          <a:latin typeface="+mn-ea"/>
                          <a:ea typeface="+mn-ea"/>
                          <a:cs typeface="Meiryo UI" panose="020B0604030504040204" pitchFamily="50" charset="-128"/>
                        </a:rPr>
                        <a:t>音に雑音が混ざって聞こえる</a:t>
                      </a:r>
                      <a:endParaRPr kumimoji="1" lang="ja-JP" altLang="en-US" sz="1600" dirty="0">
                        <a:latin typeface="+mn-ea"/>
                        <a:ea typeface="+mn-ea"/>
                        <a:cs typeface="Meiryo UI" panose="020B0604030504040204" pitchFamily="50" charset="-128"/>
                      </a:endParaRPr>
                    </a:p>
                  </a:txBody>
                  <a:tcPr anchor="ctr">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n-ea"/>
                          <a:ea typeface="+mn-ea"/>
                          <a:cs typeface="Meiryo UI" panose="020B0604030504040204" pitchFamily="50" charset="-128"/>
                        </a:rPr>
                        <a:t>スピーカと基板のあいだに、部品の足の切りくずなどが入っていませんか？</a:t>
                      </a:r>
                      <a:endParaRPr lang="en-US" altLang="ja-JP" sz="1600" dirty="0" smtClean="0">
                        <a:latin typeface="+mn-ea"/>
                        <a:ea typeface="+mn-ea"/>
                        <a:cs typeface="Meiryo UI" panose="020B0604030504040204" pitchFamily="50" charset="-128"/>
                      </a:endParaRPr>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図 48"/>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567929" y="1724962"/>
            <a:ext cx="1933575" cy="1476375"/>
          </a:xfrm>
          <a:prstGeom prst="rect">
            <a:avLst/>
          </a:prstGeom>
        </p:spPr>
      </p:pic>
      <p:sp>
        <p:nvSpPr>
          <p:cNvPr id="2" name="タイトル 1"/>
          <p:cNvSpPr txBox="1">
            <a:spLocks/>
          </p:cNvSpPr>
          <p:nvPr/>
        </p:nvSpPr>
        <p:spPr>
          <a:xfrm>
            <a:off x="838200" y="365126"/>
            <a:ext cx="545550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a:t>
            </a:r>
            <a:r>
              <a:rPr lang="ja-JP" altLang="en-US" dirty="0" smtClean="0">
                <a:latin typeface="+mj-ea"/>
                <a:cs typeface="Meiryo UI" panose="020B0604030504040204" pitchFamily="50" charset="-128"/>
              </a:rPr>
              <a:t>　マイコン</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42761" y="1372434"/>
            <a:ext cx="3288855" cy="4247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全てを制御する心臓部</a:t>
            </a:r>
            <a:endParaRPr lang="en-US" altLang="ja-JP" sz="2400" dirty="0" smtClean="0">
              <a:latin typeface="+mn-ea"/>
              <a:cs typeface="Meiryo UI" panose="020B0604030504040204" pitchFamily="50" charset="-128"/>
            </a:endParaRPr>
          </a:p>
        </p:txBody>
      </p:sp>
      <p:sp>
        <p:nvSpPr>
          <p:cNvPr id="3" name="小波 2"/>
          <p:cNvSpPr/>
          <p:nvPr/>
        </p:nvSpPr>
        <p:spPr>
          <a:xfrm>
            <a:off x="6984987" y="1493257"/>
            <a:ext cx="709994" cy="363827"/>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発展</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a:off x="6984987" y="2021571"/>
            <a:ext cx="4299097" cy="738664"/>
          </a:xfrm>
          <a:prstGeom prst="rect">
            <a:avLst/>
          </a:prstGeom>
        </p:spPr>
        <p:txBody>
          <a:bodyPr wrap="square" rtlCol="0">
            <a:spAutoFit/>
          </a:bodyPr>
          <a:lstStyle/>
          <a:p>
            <a:r>
              <a:rPr kumimoji="1" lang="ja-JP" altLang="en-US" sz="1400" dirty="0" smtClean="0">
                <a:latin typeface="+mn-ea"/>
                <a:cs typeface="Meiryo UI" panose="020B0604030504040204" pitchFamily="50" charset="-128"/>
              </a:rPr>
              <a:t>身の回りでマイコンが使用されているものにはどんなものがあり、どのようなことをコントロールしているか調べてみよう。</a:t>
            </a:r>
            <a:endParaRPr kumimoji="1" lang="en-US" altLang="ja-JP" sz="1400" dirty="0" smtClean="0">
              <a:latin typeface="+mn-ea"/>
              <a:cs typeface="Meiryo UI" panose="020B0604030504040204" pitchFamily="50" charset="-128"/>
            </a:endParaRPr>
          </a:p>
        </p:txBody>
      </p:sp>
      <p:sp>
        <p:nvSpPr>
          <p:cNvPr id="268" name="正方形/長方形 267"/>
          <p:cNvSpPr/>
          <p:nvPr/>
        </p:nvSpPr>
        <p:spPr>
          <a:xfrm>
            <a:off x="6896910" y="1408873"/>
            <a:ext cx="4456889" cy="4724145"/>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279" name="テキスト ボックス 278"/>
          <p:cNvSpPr txBox="1"/>
          <p:nvPr/>
        </p:nvSpPr>
        <p:spPr>
          <a:xfrm>
            <a:off x="7111801" y="4131538"/>
            <a:ext cx="4045468" cy="1600438"/>
          </a:xfrm>
          <a:prstGeom prst="rect">
            <a:avLst/>
          </a:prstGeom>
        </p:spPr>
        <p:txBody>
          <a:bodyPr wrap="square" rtlCol="0">
            <a:spAutoFit/>
          </a:bodyPr>
          <a:lstStyle/>
          <a:p>
            <a:r>
              <a:rPr lang="ja-JP" altLang="en-US" sz="1400" dirty="0">
                <a:latin typeface="+mn-ea"/>
                <a:cs typeface="Meiryo UI" panose="020B0604030504040204" pitchFamily="50" charset="-128"/>
              </a:rPr>
              <a:t>最近</a:t>
            </a:r>
            <a:r>
              <a:rPr lang="ja-JP" altLang="en-US" sz="1400" dirty="0" smtClean="0">
                <a:latin typeface="+mn-ea"/>
                <a:cs typeface="Meiryo UI" panose="020B0604030504040204" pitchFamily="50" charset="-128"/>
              </a:rPr>
              <a:t>の電気製品には</a:t>
            </a:r>
            <a:r>
              <a:rPr lang="ja-JP" altLang="en-US" sz="1400" dirty="0">
                <a:latin typeface="+mn-ea"/>
                <a:cs typeface="Meiryo UI" panose="020B0604030504040204" pitchFamily="50" charset="-128"/>
              </a:rPr>
              <a:t>ほとんどのものにマイコンが使用されています</a:t>
            </a:r>
            <a:r>
              <a:rPr lang="ja-JP" altLang="en-US" sz="1400" dirty="0" smtClean="0">
                <a:latin typeface="+mn-ea"/>
                <a:cs typeface="Meiryo UI" panose="020B0604030504040204" pitchFamily="50" charset="-128"/>
              </a:rPr>
              <a:t>。複雑な手順の作業を間違えることなく、常に同じレベルで行うことができるからです。</a:t>
            </a:r>
            <a:endParaRPr lang="en-US" altLang="ja-JP" sz="1400" dirty="0" smtClean="0">
              <a:latin typeface="+mn-ea"/>
              <a:cs typeface="Meiryo UI" panose="020B0604030504040204" pitchFamily="50" charset="-128"/>
            </a:endParaRPr>
          </a:p>
          <a:p>
            <a:r>
              <a:rPr lang="ja-JP" altLang="en-US" sz="1400" dirty="0">
                <a:latin typeface="+mn-ea"/>
                <a:cs typeface="Meiryo UI" panose="020B0604030504040204" pitchFamily="50" charset="-128"/>
              </a:rPr>
              <a:t>また</a:t>
            </a:r>
            <a:r>
              <a:rPr lang="ja-JP" altLang="en-US" sz="1400" dirty="0" smtClean="0">
                <a:latin typeface="+mn-ea"/>
                <a:cs typeface="Meiryo UI" panose="020B0604030504040204" pitchFamily="50" charset="-128"/>
              </a:rPr>
              <a:t>、自分でプログラムを作成してそのマイコンに書き込み、独自の機器を作成できる「マイコンボード」も多く販売されています。</a:t>
            </a:r>
            <a:r>
              <a:rPr lang="en-US" altLang="ja-JP" sz="1400" dirty="0" smtClean="0">
                <a:latin typeface="+mn-ea"/>
                <a:cs typeface="Meiryo UI" panose="020B0604030504040204" pitchFamily="50" charset="-128"/>
              </a:rPr>
              <a:t>(Raspberry Pi</a:t>
            </a:r>
            <a:r>
              <a:rPr lang="ja-JP" altLang="en-US" sz="1400" dirty="0" err="1" smtClean="0">
                <a:latin typeface="+mn-ea"/>
                <a:cs typeface="Meiryo UI" panose="020B0604030504040204" pitchFamily="50" charset="-128"/>
              </a:rPr>
              <a:t>、</a:t>
            </a:r>
            <a:r>
              <a:rPr lang="en-US" altLang="ja-JP" sz="1400" dirty="0" smtClean="0">
                <a:latin typeface="+mn-ea"/>
                <a:cs typeface="Meiryo UI" panose="020B0604030504040204" pitchFamily="50" charset="-128"/>
              </a:rPr>
              <a:t>Arduino</a:t>
            </a:r>
            <a:r>
              <a:rPr lang="ja-JP" altLang="en-US" sz="1400" dirty="0" smtClean="0">
                <a:latin typeface="+mn-ea"/>
                <a:cs typeface="Meiryo UI" panose="020B0604030504040204" pitchFamily="50" charset="-128"/>
              </a:rPr>
              <a:t>など</a:t>
            </a:r>
            <a:r>
              <a:rPr lang="en-US" altLang="ja-JP" sz="1400" dirty="0" smtClean="0">
                <a:latin typeface="+mn-ea"/>
                <a:cs typeface="Meiryo UI" panose="020B0604030504040204" pitchFamily="50" charset="-128"/>
              </a:rPr>
              <a:t>)</a:t>
            </a:r>
            <a:endParaRPr lang="ja-JP" altLang="en-US" sz="1400" dirty="0">
              <a:latin typeface="+mn-ea"/>
              <a:cs typeface="Meiryo UI" panose="020B0604030504040204" pitchFamily="50" charset="-128"/>
            </a:endParaRPr>
          </a:p>
        </p:txBody>
      </p:sp>
      <p:sp>
        <p:nvSpPr>
          <p:cNvPr id="255" name="テキスト ボックス 254"/>
          <p:cNvSpPr txBox="1"/>
          <p:nvPr/>
        </p:nvSpPr>
        <p:spPr>
          <a:xfrm>
            <a:off x="858498" y="1776568"/>
            <a:ext cx="3032211" cy="1815882"/>
          </a:xfrm>
          <a:prstGeom prst="rect">
            <a:avLst/>
          </a:prstGeom>
        </p:spPr>
        <p:txBody>
          <a:bodyPr wrap="square" rtlCol="0">
            <a:spAutoFit/>
          </a:bodyPr>
          <a:lstStyle/>
          <a:p>
            <a:r>
              <a:rPr lang="ja-JP" altLang="en-US" sz="1600" dirty="0" smtClean="0">
                <a:latin typeface="+mn-ea"/>
                <a:cs typeface="Meiryo UI" panose="020B0604030504040204" pitchFamily="50" charset="-128"/>
              </a:rPr>
              <a:t>マイコンはマイクロコントローラーの略で、周辺装置を制御するためのプログラムがあらかじめ書き込まれています。</a:t>
            </a:r>
            <a:endParaRPr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このマイコン一つで必要な働きを行うことから「ワンチップマイコン」とも呼ばれます。</a:t>
            </a:r>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127" y="3782007"/>
            <a:ext cx="1244444" cy="1295238"/>
          </a:xfrm>
          <a:prstGeom prst="rect">
            <a:avLst/>
          </a:prstGeom>
        </p:spPr>
      </p:pic>
      <p:sp>
        <p:nvSpPr>
          <p:cNvPr id="269" name="テキスト ボックス 268"/>
          <p:cNvSpPr txBox="1"/>
          <p:nvPr/>
        </p:nvSpPr>
        <p:spPr>
          <a:xfrm>
            <a:off x="2366952" y="3662621"/>
            <a:ext cx="4481073" cy="3046988"/>
          </a:xfrm>
          <a:prstGeom prst="rect">
            <a:avLst/>
          </a:prstGeom>
        </p:spPr>
        <p:txBody>
          <a:bodyPr wrap="square" rtlCol="0">
            <a:spAutoFit/>
          </a:bodyPr>
          <a:lstStyle/>
          <a:p>
            <a:r>
              <a:rPr lang="ja-JP" altLang="en-US" sz="1600" dirty="0" smtClean="0">
                <a:latin typeface="+mn-ea"/>
                <a:cs typeface="Meiryo UI" panose="020B0604030504040204" pitchFamily="50" charset="-128"/>
              </a:rPr>
              <a:t>マイコンの内部は図のような構成になっています。</a:t>
            </a:r>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a:t>
            </a:r>
            <a:r>
              <a:rPr kumimoji="1" lang="en-US" altLang="ja-JP" sz="1600" dirty="0" smtClean="0">
                <a:latin typeface="+mn-ea"/>
                <a:cs typeface="Meiryo UI" panose="020B0604030504040204" pitchFamily="50" charset="-128"/>
              </a:rPr>
              <a:t>CPU(</a:t>
            </a:r>
            <a:r>
              <a:rPr kumimoji="1" lang="ja-JP" altLang="en-US" sz="1600" dirty="0" smtClean="0">
                <a:latin typeface="+mn-ea"/>
                <a:cs typeface="Meiryo UI" panose="020B0604030504040204" pitchFamily="50" charset="-128"/>
              </a:rPr>
              <a:t>中央演算処理装置</a:t>
            </a:r>
            <a:r>
              <a:rPr kumimoji="1" lang="en-US" altLang="ja-JP" sz="1600" dirty="0" smtClean="0">
                <a:latin typeface="+mn-ea"/>
                <a:cs typeface="Meiryo UI" panose="020B0604030504040204" pitchFamily="50" charset="-128"/>
              </a:rPr>
              <a:t>)</a:t>
            </a: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計算や周辺装置の管理などを行う</a:t>
            </a:r>
            <a:r>
              <a:rPr kumimoji="1" lang="ja-JP" altLang="en-US" sz="1600" dirty="0" smtClean="0">
                <a:latin typeface="+mn-ea"/>
                <a:cs typeface="Meiryo UI" panose="020B0604030504040204" pitchFamily="50" charset="-128"/>
              </a:rPr>
              <a:t>。</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・メモリー</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　</a:t>
            </a:r>
            <a:r>
              <a:rPr kumimoji="1" lang="ja-JP" altLang="en-US" sz="1600" dirty="0" smtClean="0">
                <a:latin typeface="+mn-ea"/>
                <a:cs typeface="Meiryo UI" panose="020B0604030504040204" pitchFamily="50" charset="-128"/>
              </a:rPr>
              <a:t>　プログラムなどを記憶する。</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a:t>
            </a:r>
            <a:r>
              <a:rPr lang="en-US" altLang="ja-JP" sz="1600" dirty="0" smtClean="0">
                <a:latin typeface="+mn-ea"/>
                <a:cs typeface="Meiryo UI" panose="020B0604030504040204" pitchFamily="50" charset="-128"/>
              </a:rPr>
              <a:t>I/O(</a:t>
            </a:r>
            <a:r>
              <a:rPr lang="ja-JP" altLang="en-US" sz="1600" dirty="0" smtClean="0">
                <a:latin typeface="+mn-ea"/>
                <a:cs typeface="Meiryo UI" panose="020B0604030504040204" pitchFamily="50" charset="-128"/>
              </a:rPr>
              <a:t>アイ・オー</a:t>
            </a:r>
            <a:r>
              <a:rPr lang="en-US" altLang="ja-JP" sz="1600" dirty="0" smtClean="0">
                <a:latin typeface="+mn-ea"/>
                <a:cs typeface="Meiryo UI" panose="020B0604030504040204" pitchFamily="50" charset="-128"/>
              </a:rPr>
              <a:t>)</a:t>
            </a: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周辺機器と信号のやり取りを行う。</a:t>
            </a:r>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・タイマー</a:t>
            </a:r>
            <a:endParaRPr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　制御のタイミングなどをコントロール。</a:t>
            </a:r>
            <a:endParaRPr lang="en-US" altLang="ja-JP" sz="1600" dirty="0" smtClean="0">
              <a:latin typeface="+mn-ea"/>
              <a:cs typeface="Meiryo UI" panose="020B0604030504040204" pitchFamily="50" charset="-128"/>
            </a:endParaRPr>
          </a:p>
          <a:p>
            <a:endParaRPr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この</a:t>
            </a:r>
            <a:r>
              <a:rPr lang="en-US" altLang="ja-JP" sz="1600" dirty="0">
                <a:latin typeface="+mn-ea"/>
                <a:cs typeface="Meiryo UI" panose="020B0604030504040204" pitchFamily="50" charset="-128"/>
              </a:rPr>
              <a:t>4</a:t>
            </a:r>
            <a:r>
              <a:rPr lang="ja-JP" altLang="en-US" sz="1600" dirty="0" smtClean="0">
                <a:latin typeface="+mn-ea"/>
                <a:cs typeface="Meiryo UI" panose="020B0604030504040204" pitchFamily="50" charset="-128"/>
              </a:rPr>
              <a:t>つがマイコンの基本的な構成です。</a:t>
            </a:r>
            <a:endParaRPr lang="en-US" altLang="ja-JP" sz="1600" dirty="0" smtClean="0">
              <a:latin typeface="+mn-ea"/>
              <a:cs typeface="Meiryo UI" panose="020B0604030504040204" pitchFamily="50" charset="-128"/>
            </a:endParaRPr>
          </a:p>
        </p:txBody>
      </p:sp>
      <p:graphicFrame>
        <p:nvGraphicFramePr>
          <p:cNvPr id="7" name="表 6"/>
          <p:cNvGraphicFramePr>
            <a:graphicFrameLocks noGrp="1"/>
          </p:cNvGraphicFramePr>
          <p:nvPr>
            <p:extLst>
              <p:ext uri="{D42A27DB-BD31-4B8C-83A1-F6EECF244321}">
                <p14:modId xmlns:p14="http://schemas.microsoft.com/office/powerpoint/2010/main" val="3734513903"/>
              </p:ext>
            </p:extLst>
          </p:nvPr>
        </p:nvGraphicFramePr>
        <p:xfrm>
          <a:off x="7111801" y="2871568"/>
          <a:ext cx="4045468" cy="914400"/>
        </p:xfrm>
        <a:graphic>
          <a:graphicData uri="http://schemas.openxmlformats.org/drawingml/2006/table">
            <a:tbl>
              <a:tblPr firstRow="1" bandRow="1">
                <a:tableStyleId>{5C22544A-7EE6-4342-B048-85BDC9FD1C3A}</a:tableStyleId>
              </a:tblPr>
              <a:tblGrid>
                <a:gridCol w="784751"/>
                <a:gridCol w="3260717"/>
              </a:tblGrid>
              <a:tr h="240738">
                <a:tc>
                  <a:txBody>
                    <a:bodyPr/>
                    <a:lstStyle/>
                    <a:p>
                      <a:r>
                        <a:rPr kumimoji="1" lang="ja-JP" altLang="en-US" sz="1400" b="0" dirty="0" smtClean="0">
                          <a:solidFill>
                            <a:schemeClr val="tx1"/>
                          </a:solidFill>
                        </a:rPr>
                        <a:t>洗濯機</a:t>
                      </a:r>
                      <a:endParaRPr kumimoji="1" lang="ja-JP" altLang="en-US" sz="1400" b="0" dirty="0">
                        <a:solidFill>
                          <a:schemeClr val="tx1"/>
                        </a:solidFill>
                      </a:endParaRPr>
                    </a:p>
                  </a:txBody>
                  <a:tcPr>
                    <a:lnB w="12700" cap="flat" cmpd="sng" algn="ctr">
                      <a:solidFill>
                        <a:schemeClr val="bg1"/>
                      </a:solidFill>
                      <a:prstDash val="solid"/>
                      <a:round/>
                      <a:headEnd type="none" w="med" len="med"/>
                      <a:tailEnd type="none" w="med" len="med"/>
                    </a:lnB>
                    <a:solidFill>
                      <a:srgbClr val="FFCCCC"/>
                    </a:solidFill>
                  </a:tcPr>
                </a:tc>
                <a:tc>
                  <a:txBody>
                    <a:bodyPr/>
                    <a:lstStyle/>
                    <a:p>
                      <a:r>
                        <a:rPr kumimoji="1" lang="ja-JP" altLang="en-US" sz="1400" b="0" dirty="0" smtClean="0">
                          <a:solidFill>
                            <a:schemeClr val="tx1"/>
                          </a:solidFill>
                        </a:rPr>
                        <a:t>洗濯の手順をコントロールなど</a:t>
                      </a:r>
                      <a:endParaRPr kumimoji="1" lang="ja-JP" altLang="en-US" sz="1400" b="0" dirty="0">
                        <a:solidFill>
                          <a:schemeClr val="tx1"/>
                        </a:solidFill>
                      </a:endParaRPr>
                    </a:p>
                  </a:txBody>
                  <a:tcPr>
                    <a:lnB w="12700" cap="flat" cmpd="sng" algn="ctr">
                      <a:solidFill>
                        <a:schemeClr val="bg1"/>
                      </a:solidFill>
                      <a:prstDash val="solid"/>
                      <a:round/>
                      <a:headEnd type="none" w="med" len="med"/>
                      <a:tailEnd type="none" w="med" len="med"/>
                    </a:lnB>
                    <a:solidFill>
                      <a:srgbClr val="FFCCCC"/>
                    </a:solidFill>
                  </a:tcPr>
                </a:tc>
              </a:tr>
              <a:tr h="240738">
                <a:tc>
                  <a:txBody>
                    <a:bodyPr/>
                    <a:lstStyle/>
                    <a:p>
                      <a:r>
                        <a:rPr kumimoji="1" lang="ja-JP" altLang="en-US" sz="1400" b="0" dirty="0" smtClean="0">
                          <a:solidFill>
                            <a:schemeClr val="tx1"/>
                          </a:solidFill>
                        </a:rPr>
                        <a:t>テレビ</a:t>
                      </a:r>
                      <a:endParaRPr kumimoji="1" lang="ja-JP" altLang="en-US" sz="1400" b="0" dirty="0">
                        <a:solidFill>
                          <a:schemeClr val="tx1"/>
                        </a:solidFill>
                      </a:endParaRPr>
                    </a:p>
                  </a:txBody>
                  <a:tcPr>
                    <a:lnT w="12700" cap="flat" cmpd="sng" algn="ctr">
                      <a:solidFill>
                        <a:schemeClr val="bg1"/>
                      </a:solidFill>
                      <a:prstDash val="solid"/>
                      <a:round/>
                      <a:headEnd type="none" w="med" len="med"/>
                      <a:tailEnd type="none" w="med" len="med"/>
                    </a:lnT>
                    <a:solidFill>
                      <a:srgbClr val="FF9393"/>
                    </a:solidFill>
                  </a:tcPr>
                </a:tc>
                <a:tc>
                  <a:txBody>
                    <a:bodyPr/>
                    <a:lstStyle/>
                    <a:p>
                      <a:r>
                        <a:rPr kumimoji="1" lang="ja-JP" altLang="en-US" sz="1400" b="0" dirty="0" smtClean="0">
                          <a:solidFill>
                            <a:schemeClr val="tx1"/>
                          </a:solidFill>
                        </a:rPr>
                        <a:t>チャンネルや映像のコントロールなど</a:t>
                      </a:r>
                      <a:endParaRPr kumimoji="1" lang="ja-JP" altLang="en-US" sz="1400" b="0" dirty="0">
                        <a:solidFill>
                          <a:schemeClr val="tx1"/>
                        </a:solidFill>
                      </a:endParaRPr>
                    </a:p>
                  </a:txBody>
                  <a:tcPr>
                    <a:lnT w="12700" cap="flat" cmpd="sng" algn="ctr">
                      <a:solidFill>
                        <a:schemeClr val="bg1"/>
                      </a:solidFill>
                      <a:prstDash val="solid"/>
                      <a:round/>
                      <a:headEnd type="none" w="med" len="med"/>
                      <a:tailEnd type="none" w="med" len="med"/>
                    </a:lnT>
                    <a:solidFill>
                      <a:srgbClr val="FF9393"/>
                    </a:solidFill>
                  </a:tcPr>
                </a:tc>
              </a:tr>
              <a:tr h="240738">
                <a:tc>
                  <a:txBody>
                    <a:bodyPr/>
                    <a:lstStyle/>
                    <a:p>
                      <a:r>
                        <a:rPr kumimoji="1" lang="ja-JP" altLang="en-US" sz="1400" b="0" dirty="0" smtClean="0">
                          <a:solidFill>
                            <a:schemeClr val="tx1"/>
                          </a:solidFill>
                        </a:rPr>
                        <a:t>カメラ</a:t>
                      </a:r>
                      <a:endParaRPr kumimoji="1" lang="ja-JP" altLang="en-US" sz="1400" b="0" dirty="0">
                        <a:solidFill>
                          <a:schemeClr val="tx1"/>
                        </a:solidFill>
                      </a:endParaRPr>
                    </a:p>
                  </a:txBody>
                  <a:tcPr>
                    <a:solidFill>
                      <a:srgbClr val="FFCCCC"/>
                    </a:solidFill>
                  </a:tcPr>
                </a:tc>
                <a:tc>
                  <a:txBody>
                    <a:bodyPr/>
                    <a:lstStyle/>
                    <a:p>
                      <a:r>
                        <a:rPr kumimoji="1" lang="ja-JP" altLang="en-US" sz="1400" b="0" dirty="0" smtClean="0">
                          <a:solidFill>
                            <a:schemeClr val="tx1"/>
                          </a:solidFill>
                        </a:rPr>
                        <a:t>最適な撮影になるようにコントロールなど</a:t>
                      </a:r>
                      <a:endParaRPr kumimoji="1" lang="ja-JP" altLang="en-US" sz="1400" b="0" dirty="0">
                        <a:solidFill>
                          <a:schemeClr val="tx1"/>
                        </a:solidFill>
                      </a:endParaRPr>
                    </a:p>
                  </a:txBody>
                  <a:tcPr>
                    <a:solidFill>
                      <a:srgbClr val="FFCCCC"/>
                    </a:solidFill>
                  </a:tcPr>
                </a:tc>
              </a:tr>
            </a:tbl>
          </a:graphicData>
        </a:graphic>
      </p:graphicFrame>
      <p:pic>
        <p:nvPicPr>
          <p:cNvPr id="31" name="図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3855787" y="3097657"/>
            <a:ext cx="966932"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マイコン</a:t>
            </a:r>
            <a:endParaRPr lang="ja-JP" altLang="en-US" dirty="0">
              <a:latin typeface="+mn-ea"/>
              <a:cs typeface="Meiryo UI" panose="020B0604030504040204" pitchFamily="50" charset="-128"/>
            </a:endParaRPr>
          </a:p>
        </p:txBody>
      </p:sp>
      <p:cxnSp>
        <p:nvCxnSpPr>
          <p:cNvPr id="34" name="直線コネクタ 33"/>
          <p:cNvCxnSpPr/>
          <p:nvPr/>
        </p:nvCxnSpPr>
        <p:spPr>
          <a:xfrm flipV="1">
            <a:off x="4517316" y="2722027"/>
            <a:ext cx="520294" cy="40098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32" name="グループ化 31"/>
          <p:cNvGrpSpPr/>
          <p:nvPr/>
        </p:nvGrpSpPr>
        <p:grpSpPr>
          <a:xfrm>
            <a:off x="-14867" y="0"/>
            <a:ext cx="507831" cy="6054785"/>
            <a:chOff x="-26093" y="365125"/>
            <a:chExt cx="507831" cy="6054785"/>
          </a:xfrm>
        </p:grpSpPr>
        <p:sp>
          <p:nvSpPr>
            <p:cNvPr id="35" name="片側の 2 つの角を丸めた四角形 34"/>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1" name="片側の 2 つの角を丸めた四角形 40"/>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3" name="片側の 2 つの角を丸めた四角形 42"/>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6" name="テキスト ボックス 4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7" name="片側の 2 つの角を丸めた四角形 46"/>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86036359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133305"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j-ea"/>
                <a:cs typeface="Meiryo UI" panose="020B0604030504040204" pitchFamily="50" charset="-128"/>
              </a:rPr>
              <a:t>解説</a:t>
            </a:r>
            <a:r>
              <a:rPr lang="ja-JP" altLang="en-US" dirty="0" smtClean="0">
                <a:latin typeface="+mj-ea"/>
                <a:cs typeface="Meiryo UI" panose="020B0604030504040204" pitchFamily="50" charset="-128"/>
              </a:rPr>
              <a:t>　</a:t>
            </a:r>
            <a:r>
              <a:rPr lang="en-US" altLang="ja-JP" dirty="0" smtClean="0">
                <a:latin typeface="+mj-ea"/>
                <a:cs typeface="Meiryo UI" panose="020B0604030504040204" pitchFamily="50" charset="-128"/>
              </a:rPr>
              <a:t>LED</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28645" y="1425225"/>
            <a:ext cx="4186881"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n-ea"/>
                <a:cs typeface="Meiryo UI" panose="020B0604030504040204" pitchFamily="50" charset="-128"/>
              </a:rPr>
              <a:t>発光ダイオード</a:t>
            </a:r>
            <a:r>
              <a:rPr lang="en-US" altLang="ja-JP" sz="2400" dirty="0" smtClean="0">
                <a:latin typeface="+mn-ea"/>
                <a:cs typeface="Meiryo UI" panose="020B0604030504040204" pitchFamily="50" charset="-128"/>
              </a:rPr>
              <a:t>(LED)</a:t>
            </a:r>
            <a:r>
              <a:rPr lang="ja-JP" altLang="en-US" sz="2400" dirty="0" smtClean="0">
                <a:latin typeface="+mn-ea"/>
                <a:cs typeface="Meiryo UI" panose="020B0604030504040204" pitchFamily="50" charset="-128"/>
              </a:rPr>
              <a:t>を知ろう</a:t>
            </a:r>
            <a:endParaRPr lang="en-US" altLang="ja-JP" sz="2400" dirty="0" smtClean="0">
              <a:latin typeface="+mn-ea"/>
              <a:cs typeface="Meiryo UI" panose="020B0604030504040204" pitchFamily="50" charset="-128"/>
            </a:endParaRPr>
          </a:p>
        </p:txBody>
      </p:sp>
      <p:sp>
        <p:nvSpPr>
          <p:cNvPr id="20" name="正方形/長方形 19"/>
          <p:cNvSpPr/>
          <p:nvPr/>
        </p:nvSpPr>
        <p:spPr>
          <a:xfrm>
            <a:off x="838199" y="1408874"/>
            <a:ext cx="4943475" cy="4810547"/>
          </a:xfrm>
          <a:prstGeom prst="rect">
            <a:avLst/>
          </a:prstGeom>
          <a:noFill/>
          <a:ln>
            <a:solidFill>
              <a:srgbClr val="FF6464"/>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a:p>
        </p:txBody>
      </p:sp>
      <p:sp>
        <p:nvSpPr>
          <p:cNvPr id="3" name="小波 2"/>
          <p:cNvSpPr/>
          <p:nvPr/>
        </p:nvSpPr>
        <p:spPr>
          <a:xfrm>
            <a:off x="6582389" y="1384872"/>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grpSp>
        <p:nvGrpSpPr>
          <p:cNvPr id="28" name="グループ化 27"/>
          <p:cNvGrpSpPr/>
          <p:nvPr/>
        </p:nvGrpSpPr>
        <p:grpSpPr>
          <a:xfrm>
            <a:off x="1361635" y="1894385"/>
            <a:ext cx="3543204" cy="2610866"/>
            <a:chOff x="0" y="0"/>
            <a:chExt cx="1402485" cy="1033751"/>
          </a:xfrm>
        </p:grpSpPr>
        <p:grpSp>
          <p:nvGrpSpPr>
            <p:cNvPr id="29" name="グループ化 28"/>
            <p:cNvGrpSpPr/>
            <p:nvPr/>
          </p:nvGrpSpPr>
          <p:grpSpPr>
            <a:xfrm>
              <a:off x="0" y="0"/>
              <a:ext cx="1402485" cy="1033751"/>
              <a:chOff x="0" y="0"/>
              <a:chExt cx="2200595" cy="1621886"/>
            </a:xfrm>
          </p:grpSpPr>
          <p:sp>
            <p:nvSpPr>
              <p:cNvPr id="34" name="正方形/長方形 33"/>
              <p:cNvSpPr/>
              <p:nvPr/>
            </p:nvSpPr>
            <p:spPr>
              <a:xfrm>
                <a:off x="0" y="529330"/>
                <a:ext cx="2200595" cy="87787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5" name="正方形/長方形 34"/>
              <p:cNvSpPr/>
              <p:nvPr/>
            </p:nvSpPr>
            <p:spPr>
              <a:xfrm>
                <a:off x="284574" y="309020"/>
                <a:ext cx="803082" cy="414016"/>
              </a:xfrm>
              <a:prstGeom prst="rect">
                <a:avLst/>
              </a:prstGeom>
              <a:solidFill>
                <a:schemeClr val="accent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6" name="正方形/長方形 35"/>
              <p:cNvSpPr/>
              <p:nvPr/>
            </p:nvSpPr>
            <p:spPr>
              <a:xfrm>
                <a:off x="1087848" y="309020"/>
                <a:ext cx="803082" cy="414016"/>
              </a:xfrm>
              <a:prstGeom prst="rect">
                <a:avLst/>
              </a:prstGeom>
              <a:solidFill>
                <a:schemeClr val="accent2"/>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cxnSp>
            <p:nvCxnSpPr>
              <p:cNvPr id="37" name="直線コネクタ 36"/>
              <p:cNvCxnSpPr/>
              <p:nvPr/>
            </p:nvCxnSpPr>
            <p:spPr>
              <a:xfrm>
                <a:off x="1065515" y="1200466"/>
                <a:ext cx="0" cy="42142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087656" y="1303834"/>
                <a:ext cx="79513" cy="214685"/>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39" name="正方形/長方形 38"/>
              <p:cNvSpPr/>
              <p:nvPr/>
            </p:nvSpPr>
            <p:spPr>
              <a:xfrm>
                <a:off x="1152980" y="1303833"/>
                <a:ext cx="45720" cy="214685"/>
              </a:xfrm>
              <a:prstGeom prst="rect">
                <a:avLst/>
              </a:prstGeom>
              <a:solidFill>
                <a:schemeClr val="tx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40" name="稲妻 39"/>
              <p:cNvSpPr/>
              <p:nvPr/>
            </p:nvSpPr>
            <p:spPr>
              <a:xfrm>
                <a:off x="620637" y="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sp>
            <p:nvSpPr>
              <p:cNvPr id="41" name="稲妻 40"/>
              <p:cNvSpPr/>
              <p:nvPr/>
            </p:nvSpPr>
            <p:spPr>
              <a:xfrm flipH="1">
                <a:off x="1094331" y="90690"/>
                <a:ext cx="429370" cy="350851"/>
              </a:xfrm>
              <a:prstGeom prst="lightningBolt">
                <a:avLst/>
              </a:prstGeom>
              <a:solidFill>
                <a:srgbClr val="FFFF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latin typeface="+mn-ea"/>
                </a:endParaRPr>
              </a:p>
            </p:txBody>
          </p:sp>
        </p:grpSp>
        <p:sp>
          <p:nvSpPr>
            <p:cNvPr id="30" name="テキスト ボックス 180"/>
            <p:cNvSpPr txBox="1"/>
            <p:nvPr/>
          </p:nvSpPr>
          <p:spPr>
            <a:xfrm>
              <a:off x="871657" y="478696"/>
              <a:ext cx="474286" cy="1340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spAutoFit/>
            </a:bodyPr>
            <a:lstStyle/>
            <a:p>
              <a:pPr algn="just">
                <a:spcAft>
                  <a:spcPts val="0"/>
                </a:spcAft>
              </a:pPr>
              <a:r>
                <a:rPr lang="en-US" sz="1600" kern="100" dirty="0">
                  <a:effectLst/>
                  <a:latin typeface="+mn-ea"/>
                  <a:cs typeface="Times New Roman" panose="02020603050405020304" pitchFamily="18" charset="0"/>
                </a:rPr>
                <a:t>N</a:t>
              </a:r>
              <a:r>
                <a:rPr lang="ja-JP" sz="1600" kern="100" dirty="0">
                  <a:effectLst/>
                  <a:latin typeface="+mn-ea"/>
                  <a:cs typeface="Times New Roman" panose="02020603050405020304" pitchFamily="18" charset="0"/>
                </a:rPr>
                <a:t>型半導体</a:t>
              </a:r>
            </a:p>
          </p:txBody>
        </p:sp>
        <p:sp>
          <p:nvSpPr>
            <p:cNvPr id="31" name="テキスト ボックス 181"/>
            <p:cNvSpPr txBox="1"/>
            <p:nvPr/>
          </p:nvSpPr>
          <p:spPr>
            <a:xfrm>
              <a:off x="98651" y="478696"/>
              <a:ext cx="456782" cy="1340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spAutoFit/>
            </a:bodyPr>
            <a:lstStyle/>
            <a:p>
              <a:pPr algn="just">
                <a:spcAft>
                  <a:spcPts val="0"/>
                </a:spcAft>
              </a:pPr>
              <a:r>
                <a:rPr lang="en-US" sz="1600" kern="100" dirty="0">
                  <a:effectLst/>
                  <a:latin typeface="+mn-ea"/>
                  <a:cs typeface="Times New Roman" panose="02020603050405020304" pitchFamily="18" charset="0"/>
                </a:rPr>
                <a:t>P</a:t>
              </a:r>
              <a:r>
                <a:rPr lang="ja-JP" sz="1600" kern="100" dirty="0">
                  <a:effectLst/>
                  <a:latin typeface="+mn-ea"/>
                  <a:cs typeface="Times New Roman" panose="02020603050405020304" pitchFamily="18" charset="0"/>
                </a:rPr>
                <a:t>型半導体</a:t>
              </a:r>
            </a:p>
          </p:txBody>
        </p:sp>
        <p:sp>
          <p:nvSpPr>
            <p:cNvPr id="32" name="テキスト ボックス 183"/>
            <p:cNvSpPr txBox="1"/>
            <p:nvPr/>
          </p:nvSpPr>
          <p:spPr>
            <a:xfrm>
              <a:off x="146678" y="193977"/>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3600" kern="100" dirty="0">
                  <a:effectLst/>
                  <a:latin typeface="+mn-ea"/>
                  <a:cs typeface="Times New Roman" panose="02020603050405020304" pitchFamily="18" charset="0"/>
                </a:rPr>
                <a:t>＋　→</a:t>
              </a:r>
            </a:p>
          </p:txBody>
        </p:sp>
        <p:sp>
          <p:nvSpPr>
            <p:cNvPr id="33" name="テキスト ボックス 186"/>
            <p:cNvSpPr txBox="1"/>
            <p:nvPr/>
          </p:nvSpPr>
          <p:spPr>
            <a:xfrm>
              <a:off x="684331" y="200374"/>
              <a:ext cx="556591" cy="32018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spcAft>
                  <a:spcPts val="0"/>
                </a:spcAft>
              </a:pPr>
              <a:r>
                <a:rPr lang="ja-JP" sz="3600" kern="100" dirty="0">
                  <a:effectLst/>
                  <a:latin typeface="+mn-ea"/>
                  <a:cs typeface="Times New Roman" panose="02020603050405020304" pitchFamily="18" charset="0"/>
                </a:rPr>
                <a:t>←　－</a:t>
              </a:r>
            </a:p>
          </p:txBody>
        </p:sp>
      </p:grpSp>
      <p:sp>
        <p:nvSpPr>
          <p:cNvPr id="90" name="コンテンツ プレースホルダー 2"/>
          <p:cNvSpPr txBox="1">
            <a:spLocks/>
          </p:cNvSpPr>
          <p:nvPr/>
        </p:nvSpPr>
        <p:spPr>
          <a:xfrm>
            <a:off x="7420440" y="1373435"/>
            <a:ext cx="1967299" cy="4685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n-ea"/>
                <a:cs typeface="Meiryo UI" panose="020B0604030504040204" pitchFamily="50" charset="-128"/>
              </a:rPr>
              <a:t>いろいろな</a:t>
            </a:r>
            <a:r>
              <a:rPr lang="en-US" altLang="ja-JP" sz="1800" dirty="0" smtClean="0">
                <a:latin typeface="+mn-ea"/>
                <a:cs typeface="Meiryo UI" panose="020B0604030504040204" pitchFamily="50" charset="-128"/>
              </a:rPr>
              <a:t>LED</a:t>
            </a:r>
          </a:p>
        </p:txBody>
      </p:sp>
      <p:sp>
        <p:nvSpPr>
          <p:cNvPr id="91" name="テキスト ボックス 90"/>
          <p:cNvSpPr txBox="1"/>
          <p:nvPr/>
        </p:nvSpPr>
        <p:spPr>
          <a:xfrm>
            <a:off x="953989" y="4528092"/>
            <a:ext cx="4660858" cy="1323439"/>
          </a:xfrm>
          <a:prstGeom prst="rect">
            <a:avLst/>
          </a:prstGeom>
        </p:spPr>
        <p:txBody>
          <a:bodyPr wrap="square" rtlCol="0">
            <a:spAutoFit/>
          </a:bodyPr>
          <a:lstStyle/>
          <a:p>
            <a:r>
              <a:rPr lang="ja-JP" altLang="ja-JP" sz="1600" dirty="0">
                <a:latin typeface="+mn-ea"/>
                <a:cs typeface="Meiryo UI" panose="020B0604030504040204" pitchFamily="50" charset="-128"/>
              </a:rPr>
              <a:t>特性の異なった</a:t>
            </a:r>
            <a:r>
              <a:rPr lang="en-US" altLang="ja-JP" sz="1600" dirty="0">
                <a:latin typeface="+mn-ea"/>
                <a:cs typeface="Meiryo UI" panose="020B0604030504040204" pitchFamily="50" charset="-128"/>
              </a:rPr>
              <a:t>2</a:t>
            </a:r>
            <a:r>
              <a:rPr lang="ja-JP" altLang="ja-JP" sz="1600" dirty="0" err="1">
                <a:latin typeface="+mn-ea"/>
                <a:cs typeface="Meiryo UI" panose="020B0604030504040204" pitchFamily="50" charset="-128"/>
              </a:rPr>
              <a:t>つの</a:t>
            </a:r>
            <a:r>
              <a:rPr lang="ja-JP" altLang="ja-JP" sz="1600" dirty="0">
                <a:latin typeface="+mn-ea"/>
                <a:cs typeface="Meiryo UI" panose="020B0604030504040204" pitchFamily="50" charset="-128"/>
              </a:rPr>
              <a:t>半導体（</a:t>
            </a:r>
            <a:r>
              <a:rPr lang="en-US" altLang="ja-JP" sz="1600" dirty="0">
                <a:latin typeface="+mn-ea"/>
                <a:cs typeface="Meiryo UI" panose="020B0604030504040204" pitchFamily="50" charset="-128"/>
              </a:rPr>
              <a:t>P</a:t>
            </a:r>
            <a:r>
              <a:rPr lang="ja-JP" altLang="ja-JP" sz="1600" dirty="0">
                <a:latin typeface="+mn-ea"/>
                <a:cs typeface="Meiryo UI" panose="020B0604030504040204" pitchFamily="50" charset="-128"/>
              </a:rPr>
              <a:t>型半導体と</a:t>
            </a:r>
            <a:r>
              <a:rPr lang="en-US" altLang="ja-JP" sz="1600" dirty="0">
                <a:latin typeface="+mn-ea"/>
                <a:cs typeface="Meiryo UI" panose="020B0604030504040204" pitchFamily="50" charset="-128"/>
              </a:rPr>
              <a:t>N</a:t>
            </a:r>
            <a:r>
              <a:rPr lang="ja-JP" altLang="ja-JP" sz="1600" dirty="0">
                <a:latin typeface="+mn-ea"/>
                <a:cs typeface="Meiryo UI" panose="020B0604030504040204" pitchFamily="50" charset="-128"/>
              </a:rPr>
              <a:t>型半導体）が接合された「</a:t>
            </a:r>
            <a:r>
              <a:rPr lang="en-US" altLang="ja-JP" sz="1600" dirty="0">
                <a:latin typeface="+mn-ea"/>
                <a:cs typeface="Meiryo UI" panose="020B0604030504040204" pitchFamily="50" charset="-128"/>
              </a:rPr>
              <a:t>PN</a:t>
            </a:r>
            <a:r>
              <a:rPr lang="ja-JP" altLang="ja-JP" sz="1600" dirty="0">
                <a:latin typeface="+mn-ea"/>
                <a:cs typeface="Meiryo UI" panose="020B0604030504040204" pitchFamily="50" charset="-128"/>
              </a:rPr>
              <a:t>接合」で構成されます</a:t>
            </a:r>
            <a:r>
              <a:rPr lang="ja-JP"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ここに決まった方向から電圧を加えたときに、</a:t>
            </a:r>
            <a:endParaRPr lang="en-US" altLang="ja-JP" sz="1600" dirty="0" smtClean="0">
              <a:latin typeface="+mn-ea"/>
              <a:cs typeface="Meiryo UI" panose="020B0604030504040204" pitchFamily="50" charset="-128"/>
            </a:endParaRPr>
          </a:p>
          <a:p>
            <a:r>
              <a:rPr lang="ja-JP" altLang="ja-JP" sz="1600" dirty="0" smtClean="0">
                <a:latin typeface="+mn-ea"/>
                <a:cs typeface="Meiryo UI" panose="020B0604030504040204" pitchFamily="50" charset="-128"/>
              </a:rPr>
              <a:t>「</a:t>
            </a:r>
            <a:r>
              <a:rPr lang="ja-JP" altLang="ja-JP" sz="1600" dirty="0">
                <a:latin typeface="+mn-ea"/>
                <a:cs typeface="Meiryo UI" panose="020B0604030504040204" pitchFamily="50" charset="-128"/>
              </a:rPr>
              <a:t>再結合」という現象が</a:t>
            </a:r>
            <a:r>
              <a:rPr lang="ja-JP" altLang="ja-JP" sz="1600" dirty="0" smtClean="0">
                <a:latin typeface="+mn-ea"/>
                <a:cs typeface="Meiryo UI" panose="020B0604030504040204" pitchFamily="50" charset="-128"/>
              </a:rPr>
              <a:t>起き</a:t>
            </a:r>
            <a:r>
              <a:rPr lang="ja-JP" altLang="en-US" sz="1600" dirty="0" smtClean="0">
                <a:latin typeface="+mn-ea"/>
                <a:cs typeface="Meiryo UI" panose="020B0604030504040204" pitchFamily="50" charset="-128"/>
              </a:rPr>
              <a:t>、</a:t>
            </a:r>
            <a:r>
              <a:rPr lang="ja-JP" altLang="ja-JP" sz="1600" dirty="0" smtClean="0">
                <a:latin typeface="+mn-ea"/>
                <a:cs typeface="Meiryo UI" panose="020B0604030504040204" pitchFamily="50" charset="-128"/>
              </a:rPr>
              <a:t>その</a:t>
            </a:r>
            <a:r>
              <a:rPr lang="ja-JP" altLang="ja-JP" sz="1600" dirty="0">
                <a:latin typeface="+mn-ea"/>
                <a:cs typeface="Meiryo UI" panose="020B0604030504040204" pitchFamily="50" charset="-128"/>
              </a:rPr>
              <a:t>時に</a:t>
            </a:r>
            <a:r>
              <a:rPr lang="ja-JP" altLang="ja-JP" sz="1600" dirty="0" smtClean="0">
                <a:latin typeface="+mn-ea"/>
                <a:cs typeface="Meiryo UI" panose="020B0604030504040204" pitchFamily="50" charset="-128"/>
              </a:rPr>
              <a:t>生じたエネルギーが</a:t>
            </a:r>
            <a:r>
              <a:rPr lang="ja-JP" altLang="ja-JP" sz="1600" dirty="0">
                <a:latin typeface="+mn-ea"/>
                <a:cs typeface="Meiryo UI" panose="020B0604030504040204" pitchFamily="50" charset="-128"/>
              </a:rPr>
              <a:t>光のエネルギーとなり発光します。</a:t>
            </a:r>
            <a:endParaRPr kumimoji="1" lang="ja-JP" altLang="en-US" sz="1600" dirty="0" smtClean="0">
              <a:latin typeface="+mn-ea"/>
              <a:cs typeface="Meiryo UI" panose="020B0604030504040204" pitchFamily="50" charset="-128"/>
            </a:endParaRPr>
          </a:p>
        </p:txBody>
      </p:sp>
      <p:sp>
        <p:nvSpPr>
          <p:cNvPr id="61" name="テキスト ボックス 60"/>
          <p:cNvSpPr txBox="1"/>
          <p:nvPr/>
        </p:nvSpPr>
        <p:spPr>
          <a:xfrm>
            <a:off x="6493869" y="1722496"/>
            <a:ext cx="4788630" cy="519870"/>
          </a:xfrm>
          <a:prstGeom prst="rect">
            <a:avLst/>
          </a:prstGeom>
        </p:spPr>
        <p:txBody>
          <a:bodyPr wrap="square" rtlCol="0">
            <a:noAutofit/>
          </a:bodyPr>
          <a:lstStyle/>
          <a:p>
            <a:r>
              <a:rPr lang="ja-JP" altLang="en-US" sz="1400" dirty="0" smtClean="0">
                <a:latin typeface="+mn-ea"/>
                <a:cs typeface="Meiryo UI" panose="020B0604030504040204" pitchFamily="50" charset="-128"/>
              </a:rPr>
              <a:t>使用場所、目的に合わせていろいろな形、性能の</a:t>
            </a:r>
            <a:r>
              <a:rPr lang="en-US" altLang="ja-JP" sz="1400" dirty="0" smtClean="0">
                <a:latin typeface="+mn-ea"/>
                <a:cs typeface="Meiryo UI" panose="020B0604030504040204" pitchFamily="50" charset="-128"/>
              </a:rPr>
              <a:t>LED</a:t>
            </a:r>
            <a:r>
              <a:rPr lang="ja-JP" altLang="en-US" sz="1400" dirty="0" smtClean="0">
                <a:latin typeface="+mn-ea"/>
                <a:cs typeface="Meiryo UI" panose="020B0604030504040204" pitchFamily="50" charset="-128"/>
              </a:rPr>
              <a:t>があります</a:t>
            </a:r>
            <a:r>
              <a:rPr lang="ja-JP" altLang="ja-JP" sz="1400" dirty="0" smtClean="0">
                <a:latin typeface="+mn-ea"/>
                <a:cs typeface="Meiryo UI" panose="020B0604030504040204" pitchFamily="50" charset="-128"/>
              </a:rPr>
              <a:t>。</a:t>
            </a:r>
            <a:r>
              <a:rPr lang="ja-JP" altLang="en-US" sz="1400" dirty="0" smtClean="0">
                <a:latin typeface="+mn-ea"/>
                <a:cs typeface="Meiryo UI" panose="020B0604030504040204" pitchFamily="50" charset="-128"/>
              </a:rPr>
              <a:t>身の回りで使用されているの</a:t>
            </a:r>
            <a:r>
              <a:rPr lang="en-US" altLang="ja-JP" sz="1400" dirty="0" smtClean="0">
                <a:latin typeface="+mn-ea"/>
                <a:cs typeface="Meiryo UI" panose="020B0604030504040204" pitchFamily="50" charset="-128"/>
              </a:rPr>
              <a:t>LED</a:t>
            </a:r>
            <a:r>
              <a:rPr lang="ja-JP" altLang="en-US" sz="1400" dirty="0" smtClean="0">
                <a:latin typeface="+mn-ea"/>
                <a:cs typeface="Meiryo UI" panose="020B0604030504040204" pitchFamily="50" charset="-128"/>
              </a:rPr>
              <a:t>を調べみましょう。</a:t>
            </a:r>
            <a:endParaRPr kumimoji="1" lang="ja-JP" altLang="en-US" sz="1400" dirty="0" smtClean="0">
              <a:latin typeface="+mn-ea"/>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2341729221"/>
              </p:ext>
            </p:extLst>
          </p:nvPr>
        </p:nvGraphicFramePr>
        <p:xfrm>
          <a:off x="6544660" y="2266386"/>
          <a:ext cx="4788630" cy="2297850"/>
        </p:xfrm>
        <a:graphic>
          <a:graphicData uri="http://schemas.openxmlformats.org/drawingml/2006/table">
            <a:tbl>
              <a:tblPr firstRow="1" bandRow="1">
                <a:tableStyleId>{073A0DAA-6AF3-43AB-8588-CEC1D06C72B9}</a:tableStyleId>
              </a:tblPr>
              <a:tblGrid>
                <a:gridCol w="1385263"/>
                <a:gridCol w="3403367"/>
              </a:tblGrid>
              <a:tr h="287344">
                <a:tc>
                  <a:txBody>
                    <a:bodyPr/>
                    <a:lstStyle/>
                    <a:p>
                      <a:r>
                        <a:rPr kumimoji="1" lang="ja-JP" altLang="en-US" sz="1200" dirty="0" smtClean="0"/>
                        <a:t>形による違い</a:t>
                      </a:r>
                      <a:endParaRPr kumimoji="1" lang="ja-JP" altLang="en-US" sz="1200" dirty="0"/>
                    </a:p>
                  </a:txBody>
                  <a:tcPr/>
                </a:tc>
                <a:tc>
                  <a:txBody>
                    <a:bodyPr/>
                    <a:lstStyle/>
                    <a:p>
                      <a:endParaRPr kumimoji="1" lang="ja-JP" altLang="en-US" sz="1200" dirty="0"/>
                    </a:p>
                  </a:txBody>
                  <a:tcPr/>
                </a:tc>
              </a:tr>
              <a:tr h="692735">
                <a:tc>
                  <a:txBody>
                    <a:bodyPr/>
                    <a:lstStyle/>
                    <a:p>
                      <a:r>
                        <a:rPr kumimoji="1" lang="ja-JP" altLang="en-US" sz="1200" dirty="0" smtClean="0"/>
                        <a:t>砲弾型</a:t>
                      </a:r>
                      <a:r>
                        <a:rPr kumimoji="1" lang="en-US" altLang="ja-JP" sz="1200" dirty="0" smtClean="0"/>
                        <a:t>LED</a:t>
                      </a:r>
                      <a:endParaRPr kumimoji="1" lang="ja-JP" altLang="en-US" sz="1200" dirty="0"/>
                    </a:p>
                  </a:txBody>
                  <a:tcPr/>
                </a:tc>
                <a:tc>
                  <a:txBody>
                    <a:bodyPr/>
                    <a:lstStyle/>
                    <a:p>
                      <a:r>
                        <a:rPr kumimoji="1" lang="ja-JP" altLang="en-US" sz="1200" dirty="0" smtClean="0"/>
                        <a:t>強い指向性が欲しいときに使われます。</a:t>
                      </a:r>
                      <a:endParaRPr kumimoji="1" lang="ja-JP" altLang="en-US" sz="1200" dirty="0"/>
                    </a:p>
                  </a:txBody>
                  <a:tcPr/>
                </a:tc>
              </a:tr>
              <a:tr h="494811">
                <a:tc>
                  <a:txBody>
                    <a:bodyPr/>
                    <a:lstStyle/>
                    <a:p>
                      <a:r>
                        <a:rPr kumimoji="1" lang="ja-JP" altLang="en-US" sz="1200" dirty="0" smtClean="0"/>
                        <a:t>チップ</a:t>
                      </a:r>
                      <a:r>
                        <a:rPr kumimoji="1" lang="en-US" altLang="ja-JP" sz="1200" dirty="0" smtClean="0"/>
                        <a:t>LED</a:t>
                      </a:r>
                      <a:endParaRPr kumimoji="1" lang="ja-JP" altLang="en-US" sz="1200" dirty="0"/>
                    </a:p>
                  </a:txBody>
                  <a:tcPr/>
                </a:tc>
                <a:tc>
                  <a:txBody>
                    <a:bodyPr/>
                    <a:lstStyle/>
                    <a:p>
                      <a:r>
                        <a:rPr kumimoji="1" lang="ja-JP" altLang="en-US" sz="1200" dirty="0" smtClean="0"/>
                        <a:t>指向性が砲弾型より広く、またとても小型なので、小型機器の中に使われます。</a:t>
                      </a:r>
                      <a:endParaRPr kumimoji="1" lang="ja-JP" altLang="en-US" sz="1200" dirty="0"/>
                    </a:p>
                  </a:txBody>
                  <a:tcPr/>
                </a:tc>
              </a:tr>
              <a:tr h="822486">
                <a:tc>
                  <a:txBody>
                    <a:bodyPr/>
                    <a:lstStyle/>
                    <a:p>
                      <a:r>
                        <a:rPr kumimoji="1" lang="ja-JP" altLang="en-US" sz="1200" dirty="0" smtClean="0"/>
                        <a:t>数字表示</a:t>
                      </a:r>
                      <a:r>
                        <a:rPr kumimoji="1" lang="en-US" altLang="ja-JP" sz="1200" dirty="0" smtClean="0"/>
                        <a:t>LED</a:t>
                      </a:r>
                      <a:endParaRPr kumimoji="1" lang="ja-JP" altLang="en-US" sz="1200" dirty="0"/>
                    </a:p>
                  </a:txBody>
                  <a:tcPr/>
                </a:tc>
                <a:tc>
                  <a:txBody>
                    <a:bodyPr/>
                    <a:lstStyle/>
                    <a:p>
                      <a:r>
                        <a:rPr kumimoji="1" lang="ja-JP" altLang="en-US" sz="1200" dirty="0" smtClean="0"/>
                        <a:t>数字を表示するのに便利なように、あらかじめ数字の形に</a:t>
                      </a:r>
                      <a:r>
                        <a:rPr kumimoji="1" lang="en-US" altLang="ja-JP" sz="1200" dirty="0" smtClean="0"/>
                        <a:t>LED</a:t>
                      </a:r>
                      <a:r>
                        <a:rPr kumimoji="1" lang="ja-JP" altLang="en-US" sz="1200" dirty="0" smtClean="0"/>
                        <a:t>が配置されてます。</a:t>
                      </a:r>
                      <a:endParaRPr kumimoji="1" lang="en-US" altLang="ja-JP" sz="1200" dirty="0" smtClean="0"/>
                    </a:p>
                    <a:p>
                      <a:r>
                        <a:rPr kumimoji="1" lang="ja-JP" altLang="en-US" sz="1200" dirty="0" smtClean="0"/>
                        <a:t>また、文字表示に便利なように</a:t>
                      </a:r>
                      <a:r>
                        <a:rPr kumimoji="1" lang="en-US" altLang="ja-JP" sz="1200" dirty="0" smtClean="0"/>
                        <a:t>LED</a:t>
                      </a:r>
                      <a:r>
                        <a:rPr kumimoji="1" lang="ja-JP" altLang="en-US" sz="1200" dirty="0" smtClean="0"/>
                        <a:t>を格子状に並べたものがあります。</a:t>
                      </a:r>
                      <a:endParaRPr kumimoji="1" lang="ja-JP" altLang="en-US" sz="1200" dirty="0"/>
                    </a:p>
                  </a:txBody>
                  <a:tcPr/>
                </a:tc>
              </a:tr>
            </a:tbl>
          </a:graphicData>
        </a:graphic>
      </p:graphicFrame>
      <p:graphicFrame>
        <p:nvGraphicFramePr>
          <p:cNvPr id="63" name="表 62"/>
          <p:cNvGraphicFramePr>
            <a:graphicFrameLocks noGrp="1"/>
          </p:cNvGraphicFramePr>
          <p:nvPr>
            <p:extLst>
              <p:ext uri="{D42A27DB-BD31-4B8C-83A1-F6EECF244321}">
                <p14:modId xmlns:p14="http://schemas.microsoft.com/office/powerpoint/2010/main" val="2573887201"/>
              </p:ext>
            </p:extLst>
          </p:nvPr>
        </p:nvGraphicFramePr>
        <p:xfrm>
          <a:off x="6544660" y="4769115"/>
          <a:ext cx="4782481" cy="1497822"/>
        </p:xfrm>
        <a:graphic>
          <a:graphicData uri="http://schemas.openxmlformats.org/drawingml/2006/table">
            <a:tbl>
              <a:tblPr firstRow="1" bandRow="1">
                <a:tableStyleId>{073A0DAA-6AF3-43AB-8588-CEC1D06C72B9}</a:tableStyleId>
              </a:tblPr>
              <a:tblGrid>
                <a:gridCol w="1373972"/>
                <a:gridCol w="3408509"/>
              </a:tblGrid>
              <a:tr h="297350">
                <a:tc>
                  <a:txBody>
                    <a:bodyPr/>
                    <a:lstStyle/>
                    <a:p>
                      <a:r>
                        <a:rPr kumimoji="1" lang="ja-JP" altLang="en-US" sz="1200" dirty="0" smtClean="0"/>
                        <a:t>性能による違い</a:t>
                      </a:r>
                      <a:endParaRPr kumimoji="1" lang="ja-JP" altLang="en-US" sz="1200" dirty="0"/>
                    </a:p>
                  </a:txBody>
                  <a:tcPr/>
                </a:tc>
                <a:tc>
                  <a:txBody>
                    <a:bodyPr/>
                    <a:lstStyle/>
                    <a:p>
                      <a:endParaRPr kumimoji="1" lang="ja-JP" altLang="en-US" sz="1200" dirty="0"/>
                    </a:p>
                  </a:txBody>
                  <a:tcPr/>
                </a:tc>
              </a:tr>
              <a:tr h="468952">
                <a:tc>
                  <a:txBody>
                    <a:bodyPr/>
                    <a:lstStyle/>
                    <a:p>
                      <a:r>
                        <a:rPr kumimoji="1" lang="ja-JP" altLang="en-US" sz="1200" dirty="0" smtClean="0"/>
                        <a:t>フルカラー</a:t>
                      </a:r>
                      <a:r>
                        <a:rPr kumimoji="1" lang="en-US" altLang="ja-JP" sz="1200" dirty="0" smtClean="0"/>
                        <a:t>LED</a:t>
                      </a:r>
                      <a:endParaRPr kumimoji="1" lang="ja-JP" altLang="en-US" sz="1200" dirty="0"/>
                    </a:p>
                  </a:txBody>
                  <a:tcPr/>
                </a:tc>
                <a:tc>
                  <a:txBody>
                    <a:bodyPr/>
                    <a:lstStyle/>
                    <a:p>
                      <a:r>
                        <a:rPr kumimoji="1" lang="ja-JP" altLang="en-US" sz="1200" dirty="0" smtClean="0"/>
                        <a:t>赤、青、緑の</a:t>
                      </a:r>
                      <a:r>
                        <a:rPr kumimoji="1" lang="en-US" altLang="ja-JP" sz="1200" dirty="0" smtClean="0"/>
                        <a:t>LED</a:t>
                      </a:r>
                      <a:r>
                        <a:rPr kumimoji="1" lang="ja-JP" altLang="en-US" sz="1200" dirty="0" smtClean="0"/>
                        <a:t>チップが１つにまとめられており、自由に色を作り出せる。</a:t>
                      </a:r>
                      <a:endParaRPr kumimoji="1" lang="ja-JP" altLang="en-US" sz="1200" dirty="0"/>
                    </a:p>
                  </a:txBody>
                  <a:tcPr/>
                </a:tc>
              </a:tr>
              <a:tr h="422622">
                <a:tc>
                  <a:txBody>
                    <a:bodyPr/>
                    <a:lstStyle/>
                    <a:p>
                      <a:r>
                        <a:rPr kumimoji="1" lang="ja-JP" altLang="en-US" sz="1200" dirty="0" smtClean="0"/>
                        <a:t>ハイパワー</a:t>
                      </a:r>
                      <a:r>
                        <a:rPr kumimoji="1" lang="en-US" altLang="ja-JP" sz="1200" dirty="0" smtClean="0"/>
                        <a:t>LED</a:t>
                      </a:r>
                      <a:endParaRPr kumimoji="1" lang="ja-JP" altLang="en-US" sz="1200" dirty="0"/>
                    </a:p>
                  </a:txBody>
                  <a:tcPr/>
                </a:tc>
                <a:tc>
                  <a:txBody>
                    <a:bodyPr/>
                    <a:lstStyle/>
                    <a:p>
                      <a:r>
                        <a:rPr kumimoji="1" lang="ja-JP" altLang="en-US" sz="1200" dirty="0" smtClean="0"/>
                        <a:t>照明、車のライトで使われている。ハイパワーのため発熱が多く、放熱器が付いているものもある。</a:t>
                      </a:r>
                      <a:endParaRPr kumimoji="1" lang="ja-JP" altLang="en-US" sz="1200" dirty="0"/>
                    </a:p>
                  </a:txBody>
                  <a:tcPr/>
                </a:tc>
              </a:tr>
              <a:tr h="265099">
                <a:tc>
                  <a:txBody>
                    <a:bodyPr/>
                    <a:lstStyle/>
                    <a:p>
                      <a:r>
                        <a:rPr kumimoji="1" lang="ja-JP" altLang="en-US" sz="1200" dirty="0" smtClean="0"/>
                        <a:t>赤外線</a:t>
                      </a:r>
                      <a:r>
                        <a:rPr kumimoji="1" lang="en-US" altLang="ja-JP" sz="1200" dirty="0" smtClean="0"/>
                        <a:t>LED</a:t>
                      </a:r>
                      <a:endParaRPr kumimoji="1" lang="ja-JP" altLang="en-US" sz="1200" dirty="0"/>
                    </a:p>
                  </a:txBody>
                  <a:tcPr/>
                </a:tc>
                <a:tc>
                  <a:txBody>
                    <a:bodyPr/>
                    <a:lstStyle/>
                    <a:p>
                      <a:r>
                        <a:rPr kumimoji="1" lang="ja-JP" altLang="en-US" sz="1200" dirty="0" smtClean="0"/>
                        <a:t>リモコンの送信機に使われている。</a:t>
                      </a:r>
                      <a:endParaRPr kumimoji="1" lang="ja-JP" altLang="en-US" sz="1200" dirty="0"/>
                    </a:p>
                  </a:txBody>
                  <a:tcPr/>
                </a:tc>
              </a:tr>
            </a:tbl>
          </a:graphicData>
        </a:graphic>
      </p:graphicFrame>
      <p:pic>
        <p:nvPicPr>
          <p:cNvPr id="5" name="図 4"/>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rot="5400000">
            <a:off x="7171439" y="2583007"/>
            <a:ext cx="442421" cy="809788"/>
          </a:xfrm>
          <a:prstGeom prst="rect">
            <a:avLst/>
          </a:prstGeom>
        </p:spPr>
      </p:pic>
      <p:pic>
        <p:nvPicPr>
          <p:cNvPr id="6" name="図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373607" y="3393972"/>
            <a:ext cx="287092" cy="246554"/>
          </a:xfrm>
          <a:prstGeom prst="rect">
            <a:avLst/>
          </a:prstGeom>
        </p:spPr>
      </p:pic>
      <p:pic>
        <p:nvPicPr>
          <p:cNvPr id="7" name="図 6"/>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08222" y="4028072"/>
            <a:ext cx="359065" cy="477179"/>
          </a:xfrm>
          <a:prstGeom prst="rect">
            <a:avLst/>
          </a:prstGeom>
        </p:spPr>
      </p:pic>
      <p:pic>
        <p:nvPicPr>
          <p:cNvPr id="8" name="図 7"/>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54794" y="4025867"/>
            <a:ext cx="567464" cy="495716"/>
          </a:xfrm>
          <a:prstGeom prst="rect">
            <a:avLst/>
          </a:prstGeom>
        </p:spPr>
      </p:pic>
      <p:pic>
        <p:nvPicPr>
          <p:cNvPr id="49" name="図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50" name="グループ化 49"/>
          <p:cNvGrpSpPr/>
          <p:nvPr/>
        </p:nvGrpSpPr>
        <p:grpSpPr>
          <a:xfrm>
            <a:off x="-14867" y="0"/>
            <a:ext cx="507831" cy="6054785"/>
            <a:chOff x="-26093" y="365125"/>
            <a:chExt cx="507831" cy="6054785"/>
          </a:xfrm>
        </p:grpSpPr>
        <p:sp>
          <p:nvSpPr>
            <p:cNvPr id="51" name="片側の 2 つの角を丸めた四角形 50"/>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片側の 2 つの角を丸めた四角形 5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7" name="片側の 2 つの角を丸めた四角形 5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テキスト ボックス 5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9" name="片側の 2 つの角を丸めた四角形 5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片側の 2 つの角を丸めた四角形 5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65" name="片側の 2 つの角を丸めた四角形 64"/>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テキスト ボックス 65"/>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69044261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199" y="365126"/>
            <a:ext cx="772214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スピーカとパワーアンプ</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3" name="テキスト ボックス 2"/>
          <p:cNvSpPr txBox="1"/>
          <p:nvPr/>
        </p:nvSpPr>
        <p:spPr>
          <a:xfrm>
            <a:off x="870242" y="1709346"/>
            <a:ext cx="6094399" cy="4770537"/>
          </a:xfrm>
          <a:prstGeom prst="rect">
            <a:avLst/>
          </a:prstGeom>
        </p:spPr>
        <p:txBody>
          <a:bodyPr wrap="square" rtlCol="0">
            <a:spAutoFit/>
          </a:bodyPr>
          <a:lstStyle/>
          <a:p>
            <a:r>
              <a:rPr lang="ja-JP" altLang="en-US" sz="1600" dirty="0" smtClean="0">
                <a:latin typeface="+mn-ea"/>
              </a:rPr>
              <a:t>スピーカは内側に張られた「コーン紙」が振動することで空気を震わせ、音を作り出します。</a:t>
            </a:r>
            <a:endParaRPr lang="en-US" altLang="ja-JP" sz="1600" dirty="0" smtClean="0">
              <a:latin typeface="+mn-ea"/>
            </a:endParaRPr>
          </a:p>
          <a:p>
            <a:endParaRPr lang="en-US" altLang="ja-JP" sz="1600" dirty="0">
              <a:latin typeface="+mn-ea"/>
            </a:endParaRPr>
          </a:p>
          <a:p>
            <a:r>
              <a:rPr lang="ja-JP" altLang="en-US" sz="1600" dirty="0" smtClean="0">
                <a:latin typeface="+mn-ea"/>
              </a:rPr>
              <a:t>コーン紙にはコイルが巻かれた筒が取り付けられ、そのまわりに磁石が取り付けられた構造になっています。</a:t>
            </a:r>
            <a:endParaRPr lang="en-US" altLang="ja-JP" sz="1600" dirty="0" smtClean="0">
              <a:latin typeface="+mn-ea"/>
            </a:endParaRPr>
          </a:p>
          <a:p>
            <a:r>
              <a:rPr lang="ja-JP" altLang="en-US" sz="1600" dirty="0" smtClean="0">
                <a:latin typeface="+mn-ea"/>
              </a:rPr>
              <a:t>このコイルに電気信号が流れると、コイルが電磁石になります。電磁石になったコイルはまわりの磁石と引き寄せ、反発をすることで振動するため、コーン紙も振動します。</a:t>
            </a:r>
            <a:endParaRPr lang="en-US" altLang="ja-JP" sz="1600" dirty="0" smtClean="0">
              <a:latin typeface="+mn-ea"/>
            </a:endParaRPr>
          </a:p>
          <a:p>
            <a:endParaRPr lang="en-US" altLang="ja-JP" sz="1600" dirty="0">
              <a:latin typeface="+mn-ea"/>
            </a:endParaRPr>
          </a:p>
          <a:p>
            <a:r>
              <a:rPr lang="ja-JP" altLang="en-US" sz="1600" dirty="0" smtClean="0">
                <a:latin typeface="+mn-ea"/>
              </a:rPr>
              <a:t>スピーカのコイルに電気信号を流してコーン紙を振動させるためには大きなパワーが必要です。マイコンから出力された信号をそのままコイルに流しても、パワーが弱いためコーン紙を振動させることはできません。</a:t>
            </a:r>
            <a:endParaRPr lang="en-US" altLang="ja-JP" sz="1600" dirty="0" smtClean="0">
              <a:latin typeface="+mn-ea"/>
            </a:endParaRPr>
          </a:p>
          <a:p>
            <a:r>
              <a:rPr lang="ja-JP" altLang="en-US" sz="1600" dirty="0">
                <a:latin typeface="+mn-ea"/>
              </a:rPr>
              <a:t>そこで</a:t>
            </a:r>
            <a:r>
              <a:rPr lang="ja-JP" altLang="en-US" sz="1600" dirty="0" smtClean="0">
                <a:latin typeface="+mn-ea"/>
              </a:rPr>
              <a:t>、電気信号のパワーを「増幅」する役割をする「パワーアンプが必要になります。ミニ・グランドピアノのパワーアンプは</a:t>
            </a:r>
            <a:r>
              <a:rPr lang="en-US" altLang="ja-JP" sz="1600" dirty="0" smtClean="0">
                <a:latin typeface="+mn-ea"/>
              </a:rPr>
              <a:t>U3</a:t>
            </a:r>
            <a:r>
              <a:rPr lang="ja-JP" altLang="en-US" sz="1600" dirty="0" smtClean="0">
                <a:latin typeface="+mn-ea"/>
              </a:rPr>
              <a:t>です。</a:t>
            </a:r>
            <a:endParaRPr lang="en-US" altLang="ja-JP" sz="1600" dirty="0" smtClean="0">
              <a:latin typeface="+mn-ea"/>
            </a:endParaRPr>
          </a:p>
          <a:p>
            <a:r>
              <a:rPr lang="ja-JP" altLang="en-US" sz="1600" dirty="0" smtClean="0">
                <a:latin typeface="+mn-ea"/>
              </a:rPr>
              <a:t>パワーアンプでは「電力増幅」を行い、コイルがスピーカのコーン紙を振動させるために十分なパワーにしています。</a:t>
            </a:r>
            <a:endParaRPr lang="en-US" altLang="ja-JP" sz="1600" dirty="0" smtClean="0">
              <a:latin typeface="+mn-ea"/>
            </a:endParaRPr>
          </a:p>
          <a:p>
            <a:endParaRPr lang="en-US" altLang="ja-JP" sz="1600" dirty="0">
              <a:latin typeface="+mn-ea"/>
            </a:endParaRPr>
          </a:p>
          <a:p>
            <a:r>
              <a:rPr lang="ja-JP" altLang="en-US" sz="1600" dirty="0" smtClean="0">
                <a:latin typeface="+mn-ea"/>
              </a:rPr>
              <a:t>このようにして、スピーカは電気信号を音に変える役割を行います。</a:t>
            </a:r>
            <a:endParaRPr lang="en-US" altLang="ja-JP" sz="1600" dirty="0" smtClean="0">
              <a:latin typeface="+mn-ea"/>
            </a:endParaRPr>
          </a:p>
        </p:txBody>
      </p:sp>
      <p:pic>
        <p:nvPicPr>
          <p:cNvPr id="59" name="図 5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63" name="グループ化 62"/>
          <p:cNvGrpSpPr/>
          <p:nvPr/>
        </p:nvGrpSpPr>
        <p:grpSpPr>
          <a:xfrm>
            <a:off x="-14867" y="0"/>
            <a:ext cx="507831" cy="6054785"/>
            <a:chOff x="-26093" y="365125"/>
            <a:chExt cx="507831" cy="6054785"/>
          </a:xfrm>
        </p:grpSpPr>
        <p:sp>
          <p:nvSpPr>
            <p:cNvPr id="64" name="片側の 2 つの角を丸めた四角形 63"/>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テキスト ボックス 64"/>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片側の 2 つの角を丸めた四角形 65"/>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テキスト ボックス 66"/>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片側の 2 つの角を丸めた四角形 67"/>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テキスト ボックス 6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70" name="片側の 2 つの角を丸めた四角形 69"/>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74" name="片側の 2 つの角を丸めた四角形 7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片側の 2 つの角を丸めた四角形 7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テキスト ボックス 75"/>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7" name="テキスト ボックス 7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8" name="片側の 2 つの角を丸めた四角形 77"/>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pSp>
        <p:nvGrpSpPr>
          <p:cNvPr id="11" name="グループ化 10"/>
          <p:cNvGrpSpPr/>
          <p:nvPr/>
        </p:nvGrpSpPr>
        <p:grpSpPr>
          <a:xfrm>
            <a:off x="7462621" y="1400318"/>
            <a:ext cx="4148677" cy="2849340"/>
            <a:chOff x="5933757" y="1475510"/>
            <a:chExt cx="4148677" cy="2849340"/>
          </a:xfrm>
        </p:grpSpPr>
        <p:pic>
          <p:nvPicPr>
            <p:cNvPr id="5" name="図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3757" y="1475510"/>
              <a:ext cx="3891179" cy="2849340"/>
            </a:xfrm>
            <a:prstGeom prst="rect">
              <a:avLst/>
            </a:prstGeom>
          </p:spPr>
        </p:pic>
        <p:cxnSp>
          <p:nvCxnSpPr>
            <p:cNvPr id="7" name="直線コネクタ 6"/>
            <p:cNvCxnSpPr/>
            <p:nvPr/>
          </p:nvCxnSpPr>
          <p:spPr>
            <a:xfrm flipH="1">
              <a:off x="8822987" y="1974797"/>
              <a:ext cx="97277" cy="1876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p:nvSpPr>
          <p:spPr>
            <a:xfrm>
              <a:off x="8546436" y="3483697"/>
              <a:ext cx="1535998" cy="369332"/>
            </a:xfrm>
            <a:prstGeom prst="rect">
              <a:avLst/>
            </a:prstGeom>
          </p:spPr>
          <p:txBody>
            <a:bodyPr wrap="none" rtlCol="0">
              <a:sp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スピーカの断面</a:t>
              </a:r>
            </a:p>
          </p:txBody>
        </p:sp>
      </p:grpSp>
      <p:sp>
        <p:nvSpPr>
          <p:cNvPr id="55" name="コンテンツ プレースホルダー 2"/>
          <p:cNvSpPr txBox="1">
            <a:spLocks/>
          </p:cNvSpPr>
          <p:nvPr/>
        </p:nvSpPr>
        <p:spPr>
          <a:xfrm>
            <a:off x="781267" y="1386433"/>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スピーカのしくみ</a:t>
            </a:r>
            <a:endParaRPr lang="en-US" altLang="ja-JP" sz="1800" b="1" u="sng" dirty="0" smtClean="0">
              <a:latin typeface="+mn-ea"/>
              <a:cs typeface="Meiryo UI" panose="020B0604030504040204" pitchFamily="50" charset="-128"/>
            </a:endParaRPr>
          </a:p>
        </p:txBody>
      </p:sp>
      <p:pic>
        <p:nvPicPr>
          <p:cNvPr id="71" name="図 70"/>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9048044" y="4748945"/>
            <a:ext cx="1999940" cy="1538309"/>
          </a:xfrm>
          <a:prstGeom prst="rect">
            <a:avLst/>
          </a:prstGeom>
        </p:spPr>
      </p:pic>
      <p:sp>
        <p:nvSpPr>
          <p:cNvPr id="72" name="テキスト ボックス 71"/>
          <p:cNvSpPr txBox="1"/>
          <p:nvPr/>
        </p:nvSpPr>
        <p:spPr>
          <a:xfrm>
            <a:off x="7341919" y="4881872"/>
            <a:ext cx="1463862"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パワーアンプ</a:t>
            </a:r>
            <a:endParaRPr lang="ja-JP" altLang="en-US" dirty="0">
              <a:latin typeface="+mn-ea"/>
              <a:cs typeface="Meiryo UI" panose="020B0604030504040204" pitchFamily="50" charset="-128"/>
            </a:endParaRPr>
          </a:p>
        </p:txBody>
      </p:sp>
      <p:cxnSp>
        <p:nvCxnSpPr>
          <p:cNvPr id="80" name="直線コネクタ 79"/>
          <p:cNvCxnSpPr>
            <a:endCxn id="81" idx="1"/>
          </p:cNvCxnSpPr>
          <p:nvPr/>
        </p:nvCxnSpPr>
        <p:spPr>
          <a:xfrm>
            <a:off x="8638566" y="5251204"/>
            <a:ext cx="725242" cy="339555"/>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81" name="角丸四角形 80"/>
          <p:cNvSpPr/>
          <p:nvPr/>
        </p:nvSpPr>
        <p:spPr>
          <a:xfrm>
            <a:off x="9363808" y="5071130"/>
            <a:ext cx="1192728" cy="1039257"/>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567471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p:cNvPicPr>
            <a:picLocks noChangeAspect="1"/>
          </p:cNvPicPr>
          <p:nvPr/>
        </p:nvPicPr>
        <p:blipFill rotWithShape="1">
          <a:blip r:embed="rId2" cstate="print">
            <a:extLst>
              <a:ext uri="{28A0092B-C50C-407E-A947-70E740481C1C}">
                <a14:useLocalDpi xmlns:a14="http://schemas.microsoft.com/office/drawing/2010/main" val="0"/>
              </a:ext>
            </a:extLst>
          </a:blip>
          <a:srcRect b="-404"/>
          <a:stretch/>
        </p:blipFill>
        <p:spPr>
          <a:xfrm>
            <a:off x="3491060" y="1729944"/>
            <a:ext cx="2006136" cy="152725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スイッチ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7" name="コンテンツ プレースホルダー 2"/>
          <p:cNvSpPr txBox="1">
            <a:spLocks/>
          </p:cNvSpPr>
          <p:nvPr/>
        </p:nvSpPr>
        <p:spPr>
          <a:xfrm>
            <a:off x="838200" y="1515437"/>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スイッチのしくみ</a:t>
            </a:r>
            <a:endParaRPr lang="en-US" altLang="ja-JP" sz="1800" b="1" u="sng" dirty="0" smtClean="0">
              <a:latin typeface="+mn-ea"/>
              <a:cs typeface="Meiryo UI" panose="020B0604030504040204" pitchFamily="50" charset="-128"/>
            </a:endParaRPr>
          </a:p>
        </p:txBody>
      </p:sp>
      <p:sp>
        <p:nvSpPr>
          <p:cNvPr id="21" name="コンテンツ プレースホルダー 2"/>
          <p:cNvSpPr txBox="1">
            <a:spLocks/>
          </p:cNvSpPr>
          <p:nvPr/>
        </p:nvSpPr>
        <p:spPr>
          <a:xfrm>
            <a:off x="6674452" y="1530919"/>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n-ea"/>
                <a:cs typeface="Meiryo UI" panose="020B0604030504040204" pitchFamily="50" charset="-128"/>
              </a:rPr>
              <a:t>いろいろなスイッチ</a:t>
            </a:r>
            <a:endParaRPr lang="en-US" altLang="ja-JP" sz="1800" b="1" dirty="0" smtClean="0">
              <a:latin typeface="+mn-ea"/>
              <a:cs typeface="Meiryo UI" panose="020B0604030504040204" pitchFamily="50" charset="-128"/>
            </a:endParaRPr>
          </a:p>
        </p:txBody>
      </p:sp>
      <p:sp>
        <p:nvSpPr>
          <p:cNvPr id="23" name="テキスト ボックス 22"/>
          <p:cNvSpPr txBox="1"/>
          <p:nvPr/>
        </p:nvSpPr>
        <p:spPr>
          <a:xfrm>
            <a:off x="5795562" y="1875119"/>
            <a:ext cx="5367738" cy="652435"/>
          </a:xfrm>
          <a:prstGeom prst="rect">
            <a:avLst/>
          </a:prstGeom>
        </p:spPr>
        <p:txBody>
          <a:bodyPr wrap="square" rtlCol="0">
            <a:noAutofit/>
          </a:bodyPr>
          <a:lstStyle/>
          <a:p>
            <a:r>
              <a:rPr lang="ja-JP" altLang="en-US" sz="1600" dirty="0" smtClean="0">
                <a:latin typeface="+mn-ea"/>
                <a:cs typeface="Meiryo UI" panose="020B0604030504040204" pitchFamily="50" charset="-128"/>
              </a:rPr>
              <a:t>スイッチは多くの場所で目にします。</a:t>
            </a:r>
            <a:endParaRPr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使用場所や目的、形の関係について考えてみましょう。</a:t>
            </a:r>
            <a:endParaRPr kumimoji="1" lang="ja-JP" altLang="en-US" sz="1600" dirty="0" smtClean="0">
              <a:latin typeface="+mn-ea"/>
              <a:cs typeface="Meiryo UI"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2393978498"/>
              </p:ext>
            </p:extLst>
          </p:nvPr>
        </p:nvGraphicFramePr>
        <p:xfrm>
          <a:off x="5892429" y="2570886"/>
          <a:ext cx="5461372" cy="3632200"/>
        </p:xfrm>
        <a:graphic>
          <a:graphicData uri="http://schemas.openxmlformats.org/drawingml/2006/table">
            <a:tbl>
              <a:tblPr firstRow="1" bandRow="1">
                <a:tableStyleId>{5940675A-B579-460E-94D1-54222C63F5DA}</a:tableStyleId>
              </a:tblPr>
              <a:tblGrid>
                <a:gridCol w="770070"/>
                <a:gridCol w="2172237"/>
                <a:gridCol w="2519065"/>
              </a:tblGrid>
              <a:tr h="370840">
                <a:tc>
                  <a:txBody>
                    <a:bodyPr/>
                    <a:lstStyle/>
                    <a:p>
                      <a:pPr algn="ctr"/>
                      <a:r>
                        <a:rPr kumimoji="1" lang="ja-JP" altLang="en-US" sz="1400" b="1" dirty="0" smtClean="0"/>
                        <a:t>目的</a:t>
                      </a:r>
                      <a:endParaRPr kumimoji="1" lang="ja-JP" altLang="en-US" sz="1400" b="1" dirty="0"/>
                    </a:p>
                  </a:txBody>
                  <a:tcPr/>
                </a:tc>
                <a:tc>
                  <a:txBody>
                    <a:bodyPr/>
                    <a:lstStyle/>
                    <a:p>
                      <a:pPr algn="ctr"/>
                      <a:r>
                        <a:rPr kumimoji="1" lang="ja-JP" altLang="en-US" sz="1400" b="1" dirty="0" smtClean="0"/>
                        <a:t>特徴</a:t>
                      </a:r>
                      <a:endParaRPr kumimoji="1" lang="ja-JP" altLang="en-US" sz="1400" b="1" dirty="0"/>
                    </a:p>
                  </a:txBody>
                  <a:tcPr/>
                </a:tc>
                <a:tc>
                  <a:txBody>
                    <a:bodyPr/>
                    <a:lstStyle/>
                    <a:p>
                      <a:pPr algn="ctr"/>
                      <a:r>
                        <a:rPr kumimoji="1" lang="ja-JP" altLang="en-US" sz="1400" b="1" dirty="0" smtClean="0"/>
                        <a:t>種類</a:t>
                      </a:r>
                      <a:endParaRPr kumimoji="1" lang="ja-JP" altLang="en-US" sz="1400" b="1" dirty="0"/>
                    </a:p>
                  </a:txBody>
                  <a:tcPr/>
                </a:tc>
              </a:tr>
              <a:tr h="370840">
                <a:tc>
                  <a:txBody>
                    <a:bodyPr/>
                    <a:lstStyle/>
                    <a:p>
                      <a:pPr algn="ctr"/>
                      <a:r>
                        <a:rPr kumimoji="1" lang="ja-JP" altLang="en-US" sz="1400" b="1" dirty="0" smtClean="0"/>
                        <a:t>操作</a:t>
                      </a:r>
                      <a:endParaRPr kumimoji="1" lang="ja-JP" altLang="en-US" sz="1400" b="1" dirty="0"/>
                    </a:p>
                  </a:txBody>
                  <a:tcPr anchor="ctr"/>
                </a:tc>
                <a:tc>
                  <a:txBody>
                    <a:bodyPr/>
                    <a:lstStyle/>
                    <a:p>
                      <a:r>
                        <a:rPr kumimoji="1" lang="ja-JP" altLang="en-US" sz="1400" b="1" dirty="0" smtClean="0"/>
                        <a:t>人が機械へ指示や入力をするときに使われます。スイッチ形や動きで、機械と人のインターフェース性をアップします。</a:t>
                      </a:r>
                      <a:endParaRPr kumimoji="1" lang="ja-JP" altLang="en-US" sz="1400" b="1" dirty="0"/>
                    </a:p>
                  </a:txBody>
                  <a:tcPr/>
                </a:tc>
                <a:tc>
                  <a:txBody>
                    <a:bodyPr/>
                    <a:lstStyle/>
                    <a:p>
                      <a:r>
                        <a:rPr kumimoji="1" lang="ja-JP" altLang="en-US" sz="1400" b="1" dirty="0" smtClean="0"/>
                        <a:t>スライドスイッチ</a:t>
                      </a:r>
                      <a:endParaRPr kumimoji="1" lang="en-US" altLang="ja-JP" sz="1400" b="1" dirty="0" smtClean="0"/>
                    </a:p>
                    <a:p>
                      <a:r>
                        <a:rPr kumimoji="1" lang="ja-JP" altLang="en-US" sz="1400" b="1" dirty="0" smtClean="0"/>
                        <a:t>ロッカースイッチ</a:t>
                      </a:r>
                      <a:endParaRPr kumimoji="1" lang="en-US" altLang="ja-JP" sz="1400" b="1" dirty="0" smtClean="0"/>
                    </a:p>
                    <a:p>
                      <a:r>
                        <a:rPr kumimoji="1" lang="ja-JP" altLang="en-US" sz="1400" b="1" dirty="0" smtClean="0"/>
                        <a:t>トグルスイッチ</a:t>
                      </a:r>
                      <a:endParaRPr kumimoji="1" lang="en-US" altLang="ja-JP" sz="1400" b="1" dirty="0" smtClean="0"/>
                    </a:p>
                    <a:p>
                      <a:r>
                        <a:rPr kumimoji="1" lang="ja-JP" altLang="en-US" sz="1400" b="1" dirty="0" smtClean="0"/>
                        <a:t>押しボタンスイッチ</a:t>
                      </a:r>
                      <a:endParaRPr kumimoji="1" lang="ja-JP" altLang="en-US" sz="1400" b="1" dirty="0"/>
                    </a:p>
                  </a:txBody>
                  <a:tcPr/>
                </a:tc>
              </a:tr>
              <a:tr h="370840">
                <a:tc>
                  <a:txBody>
                    <a:bodyPr/>
                    <a:lstStyle/>
                    <a:p>
                      <a:pPr algn="ctr"/>
                      <a:r>
                        <a:rPr kumimoji="1" lang="ja-JP" altLang="en-US" sz="1400" b="1" dirty="0" smtClean="0"/>
                        <a:t>検出</a:t>
                      </a:r>
                      <a:endParaRPr kumimoji="1" lang="ja-JP" altLang="en-US" sz="1400" b="1" dirty="0"/>
                    </a:p>
                  </a:txBody>
                  <a:tcPr anchor="ctr"/>
                </a:tc>
                <a:tc>
                  <a:txBody>
                    <a:bodyPr/>
                    <a:lstStyle/>
                    <a:p>
                      <a:r>
                        <a:rPr kumimoji="1" lang="ja-JP" altLang="en-US" sz="1400" b="1" dirty="0" smtClean="0"/>
                        <a:t>機械の位置や動きを知るため使われます。</a:t>
                      </a:r>
                      <a:endParaRPr kumimoji="1" lang="ja-JP" altLang="en-US" sz="1400" b="1" dirty="0"/>
                    </a:p>
                  </a:txBody>
                  <a:tcPr/>
                </a:tc>
                <a:tc>
                  <a:txBody>
                    <a:bodyPr/>
                    <a:lstStyle/>
                    <a:p>
                      <a:r>
                        <a:rPr kumimoji="1" lang="ja-JP" altLang="en-US" sz="1400" b="1" dirty="0" smtClean="0"/>
                        <a:t>遠心スイッチ</a:t>
                      </a:r>
                      <a:endParaRPr kumimoji="1" lang="en-US" altLang="ja-JP" sz="1400" b="1" dirty="0" smtClean="0"/>
                    </a:p>
                    <a:p>
                      <a:r>
                        <a:rPr kumimoji="1" lang="ja-JP" altLang="en-US" sz="1400" b="1" dirty="0" smtClean="0"/>
                        <a:t>傾斜スイッチ</a:t>
                      </a:r>
                      <a:endParaRPr kumimoji="1" lang="en-US" altLang="ja-JP" sz="1400" b="1" dirty="0" smtClean="0"/>
                    </a:p>
                    <a:p>
                      <a:r>
                        <a:rPr kumimoji="1" lang="ja-JP" altLang="en-US" sz="1400" b="1" dirty="0" smtClean="0"/>
                        <a:t>サーモスタット（温度スイッチ）</a:t>
                      </a:r>
                      <a:endParaRPr kumimoji="1" lang="en-US" altLang="ja-JP" sz="1400" b="1" dirty="0" smtClean="0"/>
                    </a:p>
                    <a:p>
                      <a:r>
                        <a:rPr kumimoji="1" lang="ja-JP" altLang="en-US" sz="1400" b="1" dirty="0" smtClean="0"/>
                        <a:t>マイクロスイッチ</a:t>
                      </a:r>
                      <a:endParaRPr kumimoji="1" lang="en-US" altLang="ja-JP" sz="1400" b="1" dirty="0" smtClean="0"/>
                    </a:p>
                    <a:p>
                      <a:r>
                        <a:rPr kumimoji="1" lang="ja-JP" altLang="en-US" sz="1400" b="1" dirty="0" smtClean="0"/>
                        <a:t>フックスイッチ</a:t>
                      </a:r>
                      <a:endParaRPr kumimoji="1" lang="en-US" altLang="ja-JP" sz="1400" b="1" dirty="0" smtClean="0"/>
                    </a:p>
                  </a:txBody>
                  <a:tcPr/>
                </a:tc>
              </a:tr>
              <a:tr h="370840">
                <a:tc>
                  <a:txBody>
                    <a:bodyPr/>
                    <a:lstStyle/>
                    <a:p>
                      <a:pPr algn="ctr"/>
                      <a:r>
                        <a:rPr kumimoji="1" lang="ja-JP" altLang="en-US" sz="1400" b="1" dirty="0" smtClean="0"/>
                        <a:t>設定</a:t>
                      </a:r>
                      <a:endParaRPr kumimoji="1" lang="ja-JP" altLang="en-US" sz="1400" b="1" dirty="0"/>
                    </a:p>
                  </a:txBody>
                  <a:tcPr anchor="ctr"/>
                </a:tc>
                <a:tc>
                  <a:txBody>
                    <a:bodyPr/>
                    <a:lstStyle/>
                    <a:p>
                      <a:r>
                        <a:rPr kumimoji="1" lang="ja-JP" altLang="en-US" sz="1400" b="1" dirty="0" smtClean="0"/>
                        <a:t>主電源を切ってもスイッチの状態が変わらないことを利用して、機械のモード設定用に使われます。</a:t>
                      </a:r>
                      <a:endParaRPr kumimoji="1" lang="ja-JP" altLang="en-US" sz="1400" b="1" dirty="0"/>
                    </a:p>
                  </a:txBody>
                  <a:tcPr/>
                </a:tc>
                <a:tc>
                  <a:txBody>
                    <a:bodyPr/>
                    <a:lstStyle/>
                    <a:p>
                      <a:r>
                        <a:rPr kumimoji="1" lang="ja-JP" altLang="en-US" sz="1400" b="1" dirty="0" smtClean="0"/>
                        <a:t>ディップスイッチ</a:t>
                      </a:r>
                      <a:endParaRPr kumimoji="1" lang="en-US" altLang="ja-JP" sz="1400" b="1" dirty="0" smtClean="0"/>
                    </a:p>
                    <a:p>
                      <a:r>
                        <a:rPr kumimoji="1" lang="ja-JP" altLang="en-US" sz="1400" b="1" dirty="0" smtClean="0"/>
                        <a:t>ロータリースイッチ</a:t>
                      </a:r>
                      <a:endParaRPr kumimoji="1" lang="en-US" altLang="ja-JP" sz="1400" b="1" dirty="0" smtClean="0"/>
                    </a:p>
                  </a:txBody>
                  <a:tcPr/>
                </a:tc>
              </a:tr>
            </a:tbl>
          </a:graphicData>
        </a:graphic>
      </p:graphicFrame>
      <p:sp>
        <p:nvSpPr>
          <p:cNvPr id="42" name="テキスト ボックス 41"/>
          <p:cNvSpPr txBox="1"/>
          <p:nvPr/>
        </p:nvSpPr>
        <p:spPr>
          <a:xfrm>
            <a:off x="625446" y="2753899"/>
            <a:ext cx="722819" cy="270591"/>
          </a:xfrm>
          <a:prstGeom prst="rect">
            <a:avLst/>
          </a:prstGeom>
        </p:spPr>
        <p:txBody>
          <a:bodyPr wrap="square" rtlCol="0">
            <a:noAutofit/>
          </a:bodyPr>
          <a:lstStyle/>
          <a:p>
            <a:r>
              <a:rPr lang="ja-JP" altLang="en-US" sz="1400" dirty="0" smtClean="0">
                <a:latin typeface="+mn-ea"/>
                <a:cs typeface="Meiryo UI" panose="020B0604030504040204" pitchFamily="50" charset="-128"/>
              </a:rPr>
              <a:t>金属板</a:t>
            </a:r>
            <a:endParaRPr kumimoji="1" lang="ja-JP" altLang="en-US" sz="1400" dirty="0" smtClean="0">
              <a:latin typeface="+mn-ea"/>
              <a:cs typeface="Meiryo UI" panose="020B0604030504040204" pitchFamily="50" charset="-128"/>
            </a:endParaRPr>
          </a:p>
        </p:txBody>
      </p:sp>
      <p:pic>
        <p:nvPicPr>
          <p:cNvPr id="10" name="図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7113" y="3030043"/>
            <a:ext cx="1409524" cy="2120635"/>
          </a:xfrm>
          <a:prstGeom prst="rect">
            <a:avLst/>
          </a:prstGeom>
        </p:spPr>
      </p:pic>
      <p:cxnSp>
        <p:nvCxnSpPr>
          <p:cNvPr id="15" name="直線矢印コネクタ 14"/>
          <p:cNvCxnSpPr/>
          <p:nvPr/>
        </p:nvCxnSpPr>
        <p:spPr>
          <a:xfrm>
            <a:off x="1105274" y="3024490"/>
            <a:ext cx="282651" cy="398441"/>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2755889" y="3304021"/>
            <a:ext cx="3037694" cy="329320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ミニ・グランドピアノで鍵盤などに使用しているスイッチは押しボタンスイッチです。</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押しボタンスイッチの構造は図のようになっており、上のボタンを押すと、内部に入っている金属板が押され、両端の端子と真ん中の端子が金属板を通して導通します。</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押すのをやめる</a:t>
            </a:r>
            <a:r>
              <a:rPr kumimoji="1" lang="ja-JP" altLang="en-US" sz="1600" dirty="0" smtClean="0">
                <a:latin typeface="+mn-ea"/>
                <a:cs typeface="Meiryo UI" panose="020B0604030504040204" pitchFamily="50" charset="-128"/>
              </a:rPr>
              <a:t>と、金属板が元に戻りますので導通が無くなります。</a:t>
            </a:r>
            <a:endParaRPr kumimoji="1" lang="en-US" altLang="ja-JP" sz="1600" dirty="0" smtClean="0">
              <a:latin typeface="+mn-ea"/>
              <a:cs typeface="Meiryo UI" panose="020B0604030504040204" pitchFamily="50" charset="-128"/>
            </a:endParaRPr>
          </a:p>
          <a:p>
            <a:r>
              <a:rPr kumimoji="1" lang="ja-JP" altLang="en-US" sz="1600" dirty="0" smtClean="0">
                <a:latin typeface="+mn-ea"/>
                <a:cs typeface="Meiryo UI" panose="020B0604030504040204" pitchFamily="50" charset="-128"/>
              </a:rPr>
              <a:t>つまり、押しボタンスイッチは押した時だけ</a:t>
            </a:r>
            <a:r>
              <a:rPr kumimoji="1" lang="en-US" altLang="ja-JP" sz="1600" dirty="0" smtClean="0">
                <a:latin typeface="+mn-ea"/>
                <a:cs typeface="Meiryo UI" panose="020B0604030504040204" pitchFamily="50" charset="-128"/>
              </a:rPr>
              <a:t>ON</a:t>
            </a:r>
            <a:r>
              <a:rPr kumimoji="1" lang="ja-JP" altLang="en-US" sz="1600" dirty="0" smtClean="0">
                <a:latin typeface="+mn-ea"/>
                <a:cs typeface="Meiryo UI" panose="020B0604030504040204" pitchFamily="50" charset="-128"/>
              </a:rPr>
              <a:t>になります。</a:t>
            </a:r>
            <a:endParaRPr kumimoji="1" lang="en-US" altLang="ja-JP" sz="1600" dirty="0" smtClean="0">
              <a:latin typeface="+mn-ea"/>
              <a:cs typeface="Meiryo UI" panose="020B0604030504040204" pitchFamily="50" charset="-128"/>
            </a:endParaRPr>
          </a:p>
        </p:txBody>
      </p:sp>
      <p:sp>
        <p:nvSpPr>
          <p:cNvPr id="16" name="下矢印 15"/>
          <p:cNvSpPr/>
          <p:nvPr/>
        </p:nvSpPr>
        <p:spPr>
          <a:xfrm>
            <a:off x="1583758" y="3977408"/>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下矢印 53"/>
          <p:cNvSpPr/>
          <p:nvPr/>
        </p:nvSpPr>
        <p:spPr>
          <a:xfrm rot="10800000">
            <a:off x="1583758" y="5315195"/>
            <a:ext cx="396233" cy="370194"/>
          </a:xfrm>
          <a:prstGeom prst="downArrow">
            <a:avLst/>
          </a:prstGeom>
          <a:solidFill>
            <a:schemeClr val="accent4">
              <a:lumMod val="60000"/>
              <a:lumOff val="4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9" name="図 58"/>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077113" y="5776361"/>
            <a:ext cx="1409524" cy="890478"/>
          </a:xfrm>
          <a:prstGeom prst="rect">
            <a:avLst/>
          </a:prstGeom>
        </p:spPr>
      </p:pic>
      <p:pic>
        <p:nvPicPr>
          <p:cNvPr id="31" name="図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2284901" y="2086342"/>
            <a:ext cx="963725" cy="369332"/>
          </a:xfrm>
          <a:prstGeom prst="rect">
            <a:avLst/>
          </a:prstGeom>
          <a:noFill/>
        </p:spPr>
        <p:txBody>
          <a:bodyPr wrap="none" rtlCol="0">
            <a:spAutoFit/>
          </a:bodyPr>
          <a:lstStyle/>
          <a:p>
            <a:pPr algn="ctr"/>
            <a:r>
              <a:rPr lang="ja-JP" altLang="en-US" dirty="0" smtClean="0">
                <a:latin typeface="+mn-ea"/>
                <a:cs typeface="Meiryo UI" panose="020B0604030504040204" pitchFamily="50" charset="-128"/>
              </a:rPr>
              <a:t>スイッチ</a:t>
            </a:r>
            <a:endParaRPr lang="ja-JP" altLang="en-US" dirty="0">
              <a:latin typeface="+mn-ea"/>
              <a:cs typeface="Meiryo UI" panose="020B0604030504040204" pitchFamily="50" charset="-128"/>
            </a:endParaRPr>
          </a:p>
        </p:txBody>
      </p:sp>
      <p:cxnSp>
        <p:nvCxnSpPr>
          <p:cNvPr id="34" name="直線コネクタ 33"/>
          <p:cNvCxnSpPr/>
          <p:nvPr/>
        </p:nvCxnSpPr>
        <p:spPr>
          <a:xfrm>
            <a:off x="2948660" y="2402303"/>
            <a:ext cx="484230" cy="325927"/>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 name="角丸四角形 3"/>
          <p:cNvSpPr/>
          <p:nvPr/>
        </p:nvSpPr>
        <p:spPr>
          <a:xfrm>
            <a:off x="3443591" y="2247090"/>
            <a:ext cx="2013626" cy="102140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3" name="小波 52"/>
          <p:cNvSpPr/>
          <p:nvPr/>
        </p:nvSpPr>
        <p:spPr>
          <a:xfrm>
            <a:off x="5892429" y="1520190"/>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spTree>
    <p:extLst>
      <p:ext uri="{BB962C8B-B14F-4D97-AF65-F5344CB8AC3E}">
        <p14:creationId xmlns:p14="http://schemas.microsoft.com/office/powerpoint/2010/main" val="37621021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3795901" y="1429780"/>
            <a:ext cx="1466150" cy="1153828"/>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a:t>
            </a:r>
            <a:r>
              <a:rPr lang="ja-JP" altLang="en-US" dirty="0">
                <a:latin typeface="+mj-ea"/>
                <a:cs typeface="Meiryo UI" panose="020B0604030504040204" pitchFamily="50" charset="-128"/>
              </a:rPr>
              <a:t>メモリー</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117" name="コンテンツ プレースホルダー 2"/>
          <p:cNvSpPr txBox="1">
            <a:spLocks/>
          </p:cNvSpPr>
          <p:nvPr/>
        </p:nvSpPr>
        <p:spPr>
          <a:xfrm>
            <a:off x="838200" y="1515437"/>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n-ea"/>
                <a:cs typeface="Meiryo UI" panose="020B0604030504040204" pitchFamily="50" charset="-128"/>
              </a:rPr>
              <a:t>メモリーについて</a:t>
            </a:r>
            <a:endParaRPr lang="en-US" altLang="ja-JP" sz="1800" b="1" u="sng" dirty="0" smtClean="0">
              <a:latin typeface="+mn-ea"/>
              <a:cs typeface="Meiryo UI" panose="020B0604030504040204" pitchFamily="50" charset="-128"/>
            </a:endParaRPr>
          </a:p>
        </p:txBody>
      </p:sp>
      <p:sp>
        <p:nvSpPr>
          <p:cNvPr id="21" name="コンテンツ プレースホルダー 2"/>
          <p:cNvSpPr txBox="1">
            <a:spLocks/>
          </p:cNvSpPr>
          <p:nvPr/>
        </p:nvSpPr>
        <p:spPr>
          <a:xfrm>
            <a:off x="6674452" y="1530919"/>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dirty="0" smtClean="0">
                <a:latin typeface="+mn-ea"/>
                <a:cs typeface="Meiryo UI" panose="020B0604030504040204" pitchFamily="50" charset="-128"/>
              </a:rPr>
              <a:t>いろいろな記憶装置</a:t>
            </a:r>
            <a:endParaRPr lang="en-US" altLang="ja-JP" sz="1800" b="1" dirty="0" smtClean="0">
              <a:latin typeface="+mn-ea"/>
              <a:cs typeface="Meiryo UI" panose="020B0604030504040204" pitchFamily="50" charset="-128"/>
            </a:endParaRPr>
          </a:p>
        </p:txBody>
      </p:sp>
      <p:sp>
        <p:nvSpPr>
          <p:cNvPr id="23" name="テキスト ボックス 22"/>
          <p:cNvSpPr txBox="1"/>
          <p:nvPr/>
        </p:nvSpPr>
        <p:spPr>
          <a:xfrm>
            <a:off x="5795562" y="1875119"/>
            <a:ext cx="536773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データを記憶する装置にはいろいろな種類があります。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どのような種類がある</a:t>
            </a:r>
            <a:r>
              <a:rPr lang="ja-JP" altLang="en-US" sz="1600" dirty="0" smtClean="0">
                <a:latin typeface="+mn-ea"/>
                <a:cs typeface="Meiryo UI" panose="020B0604030504040204" pitchFamily="50" charset="-128"/>
              </a:rPr>
              <a:t>か、またどのような特徴があるか調べてみましょう。</a:t>
            </a:r>
            <a:endParaRPr kumimoji="1" lang="ja-JP" altLang="en-US" sz="1600" dirty="0" smtClean="0">
              <a:latin typeface="+mn-ea"/>
              <a:cs typeface="Meiryo UI" panose="020B0604030504040204" pitchFamily="50" charset="-128"/>
            </a:endParaRPr>
          </a:p>
        </p:txBody>
      </p:sp>
      <p:graphicFrame>
        <p:nvGraphicFramePr>
          <p:cNvPr id="5" name="表 4"/>
          <p:cNvGraphicFramePr>
            <a:graphicFrameLocks noGrp="1"/>
          </p:cNvGraphicFramePr>
          <p:nvPr>
            <p:extLst>
              <p:ext uri="{D42A27DB-BD31-4B8C-83A1-F6EECF244321}">
                <p14:modId xmlns:p14="http://schemas.microsoft.com/office/powerpoint/2010/main" val="1062551611"/>
              </p:ext>
            </p:extLst>
          </p:nvPr>
        </p:nvGraphicFramePr>
        <p:xfrm>
          <a:off x="5892428" y="2733474"/>
          <a:ext cx="5461372" cy="3447387"/>
        </p:xfrm>
        <a:graphic>
          <a:graphicData uri="http://schemas.openxmlformats.org/drawingml/2006/table">
            <a:tbl>
              <a:tblPr firstRow="1" bandRow="1">
                <a:tableStyleId>{5940675A-B579-460E-94D1-54222C63F5DA}</a:tableStyleId>
              </a:tblPr>
              <a:tblGrid>
                <a:gridCol w="2755461"/>
                <a:gridCol w="2705911"/>
              </a:tblGrid>
              <a:tr h="311283">
                <a:tc>
                  <a:txBody>
                    <a:bodyPr/>
                    <a:lstStyle/>
                    <a:p>
                      <a:pPr algn="ctr"/>
                      <a:r>
                        <a:rPr kumimoji="1" lang="ja-JP" altLang="en-US" sz="1400" b="1" dirty="0" smtClean="0">
                          <a:latin typeface="+mn-ea"/>
                          <a:ea typeface="+mn-ea"/>
                        </a:rPr>
                        <a:t>種類</a:t>
                      </a:r>
                      <a:endParaRPr kumimoji="1" lang="ja-JP" altLang="en-US" sz="1400" b="1" dirty="0">
                        <a:latin typeface="+mn-ea"/>
                        <a:ea typeface="+mn-ea"/>
                      </a:endParaRPr>
                    </a:p>
                  </a:txBody>
                  <a:tcPr anchor="ctr"/>
                </a:tc>
                <a:tc>
                  <a:txBody>
                    <a:bodyPr/>
                    <a:lstStyle/>
                    <a:p>
                      <a:pPr algn="ctr"/>
                      <a:r>
                        <a:rPr kumimoji="1" lang="ja-JP" altLang="en-US" sz="1400" b="1" dirty="0" smtClean="0">
                          <a:latin typeface="+mn-ea"/>
                          <a:ea typeface="+mn-ea"/>
                        </a:rPr>
                        <a:t>特徴</a:t>
                      </a:r>
                      <a:endParaRPr kumimoji="1" lang="ja-JP" altLang="en-US" sz="1400" b="1" dirty="0">
                        <a:latin typeface="+mn-ea"/>
                        <a:ea typeface="+mn-ea"/>
                      </a:endParaRPr>
                    </a:p>
                  </a:txBody>
                  <a:tcPr anchor="ctr"/>
                </a:tc>
              </a:tr>
              <a:tr h="875192">
                <a:tc>
                  <a:txBody>
                    <a:bodyPr/>
                    <a:lstStyle/>
                    <a:p>
                      <a:r>
                        <a:rPr kumimoji="1" lang="en-US" altLang="ja-JP" sz="1400" b="1" dirty="0" smtClean="0">
                          <a:latin typeface="+mn-ea"/>
                          <a:ea typeface="+mn-ea"/>
                        </a:rPr>
                        <a:t>EEPROM</a:t>
                      </a:r>
                    </a:p>
                    <a:p>
                      <a:r>
                        <a:rPr kumimoji="1" lang="en-US" altLang="ja-JP" sz="1400" b="1" dirty="0" smtClean="0">
                          <a:latin typeface="+mn-ea"/>
                          <a:ea typeface="+mn-ea"/>
                        </a:rPr>
                        <a:t>RAM</a:t>
                      </a:r>
                      <a:r>
                        <a:rPr kumimoji="1" lang="ja-JP" altLang="en-US" sz="1400" b="1" dirty="0" smtClean="0">
                          <a:latin typeface="+mn-ea"/>
                          <a:ea typeface="+mn-ea"/>
                        </a:rPr>
                        <a:t>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電子機器などの初期設定やちょっとしたデータを記憶させるときに使われることが多い。</a:t>
                      </a:r>
                      <a:endParaRPr kumimoji="1" lang="ja-JP" altLang="en-US" sz="1400" b="1" dirty="0">
                        <a:latin typeface="+mn-ea"/>
                        <a:ea typeface="+mn-ea"/>
                      </a:endParaRPr>
                    </a:p>
                  </a:txBody>
                  <a:tcPr anchor="ctr"/>
                </a:tc>
              </a:tr>
              <a:tr h="1130456">
                <a:tc>
                  <a:txBody>
                    <a:bodyPr/>
                    <a:lstStyle/>
                    <a:p>
                      <a:r>
                        <a:rPr kumimoji="1" lang="en-US" altLang="ja-JP" sz="1400" b="1" dirty="0" smtClean="0">
                          <a:latin typeface="+mn-ea"/>
                          <a:ea typeface="+mn-ea"/>
                        </a:rPr>
                        <a:t>HDD</a:t>
                      </a:r>
                      <a:r>
                        <a:rPr kumimoji="1" lang="ja-JP" altLang="en-US" sz="1400" b="1" dirty="0" smtClean="0">
                          <a:latin typeface="+mn-ea"/>
                          <a:ea typeface="+mn-ea"/>
                        </a:rPr>
                        <a:t>　</a:t>
                      </a:r>
                      <a:r>
                        <a:rPr kumimoji="1" lang="en-US" altLang="ja-JP" sz="1400" b="1" dirty="0" smtClean="0">
                          <a:latin typeface="+mn-ea"/>
                          <a:ea typeface="+mn-ea"/>
                        </a:rPr>
                        <a:t>(</a:t>
                      </a:r>
                      <a:r>
                        <a:rPr kumimoji="1" lang="ja-JP" altLang="en-US" sz="1400" b="1" dirty="0" smtClean="0">
                          <a:latin typeface="+mn-ea"/>
                          <a:ea typeface="+mn-ea"/>
                        </a:rPr>
                        <a:t>ハードディスクドライブ</a:t>
                      </a:r>
                      <a:r>
                        <a:rPr kumimoji="1" lang="en-US" altLang="ja-JP" sz="1400" b="1" dirty="0" smtClean="0">
                          <a:latin typeface="+mn-ea"/>
                          <a:ea typeface="+mn-ea"/>
                        </a:rPr>
                        <a:t>)</a:t>
                      </a:r>
                    </a:p>
                    <a:p>
                      <a:r>
                        <a:rPr kumimoji="1" lang="en-US" altLang="ja-JP" sz="1400" b="1" dirty="0" smtClean="0">
                          <a:latin typeface="+mn-ea"/>
                          <a:ea typeface="+mn-ea"/>
                        </a:rPr>
                        <a:t>SSD</a:t>
                      </a:r>
                      <a:r>
                        <a:rPr kumimoji="1" lang="ja-JP" altLang="en-US" sz="1400" b="1" dirty="0" smtClean="0">
                          <a:latin typeface="+mn-ea"/>
                          <a:ea typeface="+mn-ea"/>
                        </a:rPr>
                        <a:t>　</a:t>
                      </a:r>
                      <a:r>
                        <a:rPr kumimoji="1" lang="en-US" altLang="ja-JP" sz="1400" b="1" dirty="0" smtClean="0">
                          <a:latin typeface="+mn-ea"/>
                          <a:ea typeface="+mn-ea"/>
                        </a:rPr>
                        <a:t>(</a:t>
                      </a:r>
                      <a:r>
                        <a:rPr kumimoji="1" lang="ja-JP" altLang="en-US" sz="1400" b="1" dirty="0" smtClean="0">
                          <a:latin typeface="+mn-ea"/>
                          <a:ea typeface="+mn-ea"/>
                        </a:rPr>
                        <a:t>ソリッドステートドライブ</a:t>
                      </a:r>
                      <a:r>
                        <a:rPr kumimoji="1" lang="en-US" altLang="ja-JP" sz="1400" b="1" dirty="0" smtClean="0">
                          <a:latin typeface="+mn-ea"/>
                          <a:ea typeface="+mn-ea"/>
                        </a:rPr>
                        <a:t>)</a:t>
                      </a:r>
                    </a:p>
                    <a:p>
                      <a:r>
                        <a:rPr kumimoji="1" lang="ja-JP" altLang="en-US" sz="1400" b="1" dirty="0" smtClean="0">
                          <a:latin typeface="+mn-ea"/>
                          <a:ea typeface="+mn-ea"/>
                        </a:rPr>
                        <a:t>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パソコンなどのファイルデータなどを記憶させる。</a:t>
                      </a:r>
                      <a:endParaRPr kumimoji="1" lang="en-US" altLang="ja-JP" sz="1400" b="1" dirty="0" smtClean="0">
                        <a:latin typeface="+mn-ea"/>
                        <a:ea typeface="+mn-ea"/>
                      </a:endParaRPr>
                    </a:p>
                    <a:p>
                      <a:r>
                        <a:rPr kumimoji="1" lang="ja-JP" altLang="en-US" sz="1400" b="1" dirty="0" smtClean="0">
                          <a:latin typeface="+mn-ea"/>
                          <a:ea typeface="+mn-ea"/>
                        </a:rPr>
                        <a:t>大きなデータを記憶させることが</a:t>
                      </a:r>
                      <a:r>
                        <a:rPr kumimoji="1" lang="ja-JP" altLang="en-US" sz="1400" b="1" dirty="0" err="1" smtClean="0">
                          <a:latin typeface="+mn-ea"/>
                          <a:ea typeface="+mn-ea"/>
                        </a:rPr>
                        <a:t>で</a:t>
                      </a:r>
                      <a:r>
                        <a:rPr kumimoji="1" lang="ja-JP" altLang="en-US" sz="1400" b="1" dirty="0" smtClean="0">
                          <a:latin typeface="+mn-ea"/>
                          <a:ea typeface="+mn-ea"/>
                        </a:rPr>
                        <a:t>切る。</a:t>
                      </a:r>
                      <a:endParaRPr kumimoji="1" lang="en-US" altLang="ja-JP" sz="1400" b="1" dirty="0" smtClean="0">
                        <a:latin typeface="+mn-ea"/>
                        <a:ea typeface="+mn-ea"/>
                      </a:endParaRPr>
                    </a:p>
                  </a:txBody>
                  <a:tcPr anchor="ctr"/>
                </a:tc>
              </a:tr>
              <a:tr h="1130456">
                <a:tc>
                  <a:txBody>
                    <a:bodyPr/>
                    <a:lstStyle/>
                    <a:p>
                      <a:r>
                        <a:rPr kumimoji="1" lang="en-US" altLang="ja-JP" sz="1400" b="1" dirty="0" smtClean="0">
                          <a:latin typeface="+mn-ea"/>
                          <a:ea typeface="+mn-ea"/>
                        </a:rPr>
                        <a:t>USB</a:t>
                      </a:r>
                      <a:r>
                        <a:rPr kumimoji="1" lang="ja-JP" altLang="en-US" sz="1400" b="1" dirty="0" smtClean="0">
                          <a:latin typeface="+mn-ea"/>
                          <a:ea typeface="+mn-ea"/>
                        </a:rPr>
                        <a:t>メモリー</a:t>
                      </a:r>
                      <a:r>
                        <a:rPr kumimoji="1" lang="en-US" altLang="ja-JP" sz="1400" b="1" dirty="0" smtClean="0">
                          <a:latin typeface="+mn-ea"/>
                          <a:ea typeface="+mn-ea"/>
                        </a:rPr>
                        <a:t/>
                      </a:r>
                      <a:br>
                        <a:rPr kumimoji="1" lang="en-US" altLang="ja-JP" sz="1400" b="1" dirty="0" smtClean="0">
                          <a:latin typeface="+mn-ea"/>
                          <a:ea typeface="+mn-ea"/>
                        </a:rPr>
                      </a:br>
                      <a:r>
                        <a:rPr kumimoji="1" lang="en-US" altLang="ja-JP" sz="1400" b="1" dirty="0" smtClean="0">
                          <a:latin typeface="+mn-ea"/>
                          <a:ea typeface="+mn-ea"/>
                        </a:rPr>
                        <a:t>SD</a:t>
                      </a:r>
                      <a:r>
                        <a:rPr kumimoji="1" lang="ja-JP" altLang="en-US" sz="1400" b="1" dirty="0" smtClean="0">
                          <a:latin typeface="+mn-ea"/>
                          <a:ea typeface="+mn-ea"/>
                        </a:rPr>
                        <a:t>カード</a:t>
                      </a:r>
                      <a:endParaRPr kumimoji="1" lang="en-US" altLang="ja-JP" sz="1400" b="1" dirty="0" smtClean="0">
                        <a:latin typeface="+mn-ea"/>
                        <a:ea typeface="+mn-ea"/>
                      </a:endParaRPr>
                    </a:p>
                    <a:p>
                      <a:r>
                        <a:rPr kumimoji="1" lang="en-US" altLang="ja-JP" sz="1400" b="1" dirty="0" smtClean="0">
                          <a:latin typeface="+mn-ea"/>
                          <a:ea typeface="+mn-ea"/>
                        </a:rPr>
                        <a:t>DVD</a:t>
                      </a:r>
                      <a:r>
                        <a:rPr kumimoji="1" lang="ja-JP" altLang="en-US" sz="1400" b="1" dirty="0" smtClean="0">
                          <a:latin typeface="+mn-ea"/>
                          <a:ea typeface="+mn-ea"/>
                        </a:rPr>
                        <a:t>ディスク</a:t>
                      </a:r>
                      <a:endParaRPr kumimoji="1" lang="en-US" altLang="ja-JP" sz="1400" b="1" dirty="0" smtClean="0">
                        <a:latin typeface="+mn-ea"/>
                        <a:ea typeface="+mn-ea"/>
                      </a:endParaRPr>
                    </a:p>
                    <a:p>
                      <a:r>
                        <a:rPr kumimoji="1" lang="ja-JP" altLang="en-US" sz="1400" b="1" dirty="0" smtClean="0">
                          <a:latin typeface="+mn-ea"/>
                          <a:ea typeface="+mn-ea"/>
                        </a:rPr>
                        <a:t>ブルーレイディスク　　　など</a:t>
                      </a:r>
                      <a:endParaRPr kumimoji="1" lang="ja-JP" altLang="en-US" sz="1400" b="1" dirty="0">
                        <a:latin typeface="+mn-ea"/>
                        <a:ea typeface="+mn-ea"/>
                      </a:endParaRPr>
                    </a:p>
                  </a:txBody>
                  <a:tcPr anchor="ctr"/>
                </a:tc>
                <a:tc>
                  <a:txBody>
                    <a:bodyPr/>
                    <a:lstStyle/>
                    <a:p>
                      <a:r>
                        <a:rPr kumimoji="1" lang="ja-JP" altLang="en-US" sz="1400" b="1" dirty="0" smtClean="0">
                          <a:latin typeface="+mn-ea"/>
                          <a:ea typeface="+mn-ea"/>
                        </a:rPr>
                        <a:t>大きなデータを記憶させることができ持ち運びができるため、記憶させた機器とは別の機器でデータを利用することが容易にできる。</a:t>
                      </a:r>
                      <a:endParaRPr kumimoji="1" lang="en-US" altLang="ja-JP" sz="1400" b="1" dirty="0" smtClean="0">
                        <a:latin typeface="+mn-ea"/>
                        <a:ea typeface="+mn-ea"/>
                      </a:endParaRPr>
                    </a:p>
                  </a:txBody>
                  <a:tcPr anchor="ctr"/>
                </a:tc>
              </a:tr>
            </a:tbl>
          </a:graphicData>
        </a:graphic>
      </p:graphicFrame>
      <p:sp>
        <p:nvSpPr>
          <p:cNvPr id="50" name="テキスト ボックス 49"/>
          <p:cNvSpPr txBox="1"/>
          <p:nvPr/>
        </p:nvSpPr>
        <p:spPr>
          <a:xfrm>
            <a:off x="732790" y="2636725"/>
            <a:ext cx="4955383" cy="4031873"/>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a:t>
            </a:r>
            <a:r>
              <a:rPr lang="ja-JP" altLang="en-US" sz="1600" dirty="0" smtClean="0">
                <a:latin typeface="+mn-ea"/>
                <a:cs typeface="Meiryo UI" panose="020B0604030504040204" pitchFamily="50" charset="-128"/>
              </a:rPr>
              <a:t>は、自分の弾いた音を</a:t>
            </a:r>
            <a:r>
              <a:rPr lang="en-US" altLang="ja-JP" sz="1600" dirty="0" smtClean="0">
                <a:latin typeface="+mn-ea"/>
                <a:cs typeface="Meiryo UI" panose="020B0604030504040204" pitchFamily="50" charset="-128"/>
              </a:rPr>
              <a:t>100</a:t>
            </a:r>
            <a:r>
              <a:rPr lang="ja-JP" altLang="en-US" sz="1600" dirty="0" smtClean="0">
                <a:latin typeface="+mn-ea"/>
                <a:cs typeface="Meiryo UI" panose="020B0604030504040204" pitchFamily="50" charset="-128"/>
              </a:rPr>
              <a:t>音まで記憶させておくことができますが、そのデータを記憶させているのが</a:t>
            </a:r>
            <a:r>
              <a:rPr lang="en-US" altLang="ja-JP" sz="1600" dirty="0" smtClean="0">
                <a:latin typeface="+mn-ea"/>
                <a:cs typeface="Meiryo UI" panose="020B0604030504040204" pitchFamily="50" charset="-128"/>
              </a:rPr>
              <a:t>U2</a:t>
            </a:r>
            <a:r>
              <a:rPr lang="ja-JP" altLang="en-US" sz="1600" dirty="0" smtClean="0">
                <a:latin typeface="+mn-ea"/>
                <a:cs typeface="Meiryo UI" panose="020B0604030504040204" pitchFamily="50" charset="-128"/>
              </a:rPr>
              <a:t>です。</a:t>
            </a:r>
            <a:endParaRPr lang="en-US" altLang="ja-JP" sz="1600" dirty="0" smtClean="0">
              <a:latin typeface="+mn-ea"/>
              <a:cs typeface="Meiryo UI" panose="020B0604030504040204" pitchFamily="50" charset="-128"/>
            </a:endParaRPr>
          </a:p>
          <a:p>
            <a:r>
              <a:rPr kumimoji="1" lang="en-US" altLang="ja-JP" sz="1600" dirty="0" smtClean="0">
                <a:latin typeface="+mn-ea"/>
                <a:cs typeface="Meiryo UI" panose="020B0604030504040204" pitchFamily="50" charset="-128"/>
              </a:rPr>
              <a:t>U2</a:t>
            </a:r>
            <a:r>
              <a:rPr kumimoji="1" lang="ja-JP" altLang="en-US" sz="1600" dirty="0" smtClean="0">
                <a:latin typeface="+mn-ea"/>
                <a:cs typeface="Meiryo UI" panose="020B0604030504040204" pitchFamily="50" charset="-128"/>
              </a:rPr>
              <a:t>は</a:t>
            </a:r>
            <a:r>
              <a:rPr kumimoji="1" lang="en-US" altLang="ja-JP" sz="1600" dirty="0" smtClean="0">
                <a:latin typeface="+mn-ea"/>
                <a:cs typeface="Meiryo UI" panose="020B0604030504040204" pitchFamily="50" charset="-128"/>
              </a:rPr>
              <a:t>EEPROM</a:t>
            </a:r>
            <a:r>
              <a:rPr kumimoji="1" lang="ja-JP" altLang="en-US" sz="1600" dirty="0" smtClean="0">
                <a:latin typeface="+mn-ea"/>
                <a:cs typeface="Meiryo UI" panose="020B0604030504040204" pitchFamily="50" charset="-128"/>
              </a:rPr>
              <a:t>といって、電気信号のやり取りでデータを記憶させたり消したりすることができます。</a:t>
            </a:r>
            <a:endParaRPr kumimoji="1"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r>
              <a:rPr kumimoji="1" lang="ja-JP" altLang="en-US" sz="1600" dirty="0" smtClean="0">
                <a:latin typeface="+mn-ea"/>
                <a:cs typeface="Meiryo UI" panose="020B0604030504040204" pitchFamily="50" charset="-128"/>
              </a:rPr>
              <a:t>ミニ・グランドピアノでは音を記憶する場合、</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　</a:t>
            </a:r>
            <a:r>
              <a:rPr lang="ja-JP" altLang="en-US" sz="1600" dirty="0" smtClean="0">
                <a:latin typeface="+mn-ea"/>
                <a:cs typeface="Meiryo UI" panose="020B0604030504040204" pitchFamily="50" charset="-128"/>
              </a:rPr>
              <a:t>・音階</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　</a:t>
            </a:r>
            <a:r>
              <a:rPr kumimoji="1" lang="ja-JP" altLang="en-US" sz="1600" dirty="0" smtClean="0">
                <a:latin typeface="+mn-ea"/>
                <a:cs typeface="Meiryo UI" panose="020B0604030504040204" pitchFamily="50" charset="-128"/>
              </a:rPr>
              <a:t>・スイッチを押されたタイミング</a:t>
            </a:r>
            <a:endParaRPr kumimoji="1" lang="en-US" altLang="ja-JP" sz="1600" dirty="0" smtClean="0">
              <a:latin typeface="+mn-ea"/>
              <a:cs typeface="Meiryo UI" panose="020B0604030504040204" pitchFamily="50" charset="-128"/>
            </a:endParaRPr>
          </a:p>
          <a:p>
            <a:r>
              <a:rPr lang="ja-JP" altLang="en-US" sz="1600" dirty="0" smtClean="0">
                <a:latin typeface="+mn-ea"/>
                <a:cs typeface="Meiryo UI" panose="020B0604030504040204" pitchFamily="50" charset="-128"/>
              </a:rPr>
              <a:t>の</a:t>
            </a:r>
            <a:r>
              <a:rPr lang="en-US" altLang="ja-JP" sz="1600" dirty="0" smtClean="0">
                <a:latin typeface="+mn-ea"/>
                <a:cs typeface="Meiryo UI" panose="020B0604030504040204" pitchFamily="50" charset="-128"/>
              </a:rPr>
              <a:t>2</a:t>
            </a:r>
            <a:r>
              <a:rPr lang="ja-JP" altLang="en-US" sz="1600" dirty="0" err="1" smtClean="0">
                <a:latin typeface="+mn-ea"/>
                <a:cs typeface="Meiryo UI" panose="020B0604030504040204" pitchFamily="50" charset="-128"/>
              </a:rPr>
              <a:t>つを</a:t>
            </a:r>
            <a:r>
              <a:rPr lang="ja-JP" altLang="en-US" sz="1600" dirty="0" smtClean="0">
                <a:latin typeface="+mn-ea"/>
                <a:cs typeface="Meiryo UI" panose="020B0604030504040204" pitchFamily="50" charset="-128"/>
              </a:rPr>
              <a:t>記憶させています。</a:t>
            </a:r>
            <a:endParaRPr lang="en-US" altLang="ja-JP" sz="1600" dirty="0" smtClean="0">
              <a:latin typeface="+mn-ea"/>
              <a:cs typeface="Meiryo UI" panose="020B0604030504040204" pitchFamily="50" charset="-128"/>
            </a:endParaRPr>
          </a:p>
          <a:p>
            <a:r>
              <a:rPr kumimoji="1" lang="ja-JP" altLang="en-US" sz="1600" dirty="0">
                <a:latin typeface="+mn-ea"/>
                <a:cs typeface="Meiryo UI" panose="020B0604030504040204" pitchFamily="50" charset="-128"/>
              </a:rPr>
              <a:t>この</a:t>
            </a:r>
            <a:r>
              <a:rPr kumimoji="1" lang="en-US" altLang="ja-JP" sz="1600" dirty="0">
                <a:latin typeface="+mn-ea"/>
                <a:cs typeface="Meiryo UI" panose="020B0604030504040204" pitchFamily="50" charset="-128"/>
              </a:rPr>
              <a:t>2</a:t>
            </a:r>
            <a:r>
              <a:rPr kumimoji="1" lang="ja-JP" altLang="en-US" sz="1600" dirty="0" err="1" smtClean="0">
                <a:latin typeface="+mn-ea"/>
                <a:cs typeface="Meiryo UI" panose="020B0604030504040204" pitchFamily="50" charset="-128"/>
              </a:rPr>
              <a:t>つを</a:t>
            </a:r>
            <a:r>
              <a:rPr kumimoji="1" lang="ja-JP" altLang="en-US" sz="1600" dirty="0" smtClean="0">
                <a:latin typeface="+mn-ea"/>
                <a:cs typeface="Meiryo UI" panose="020B0604030504040204" pitchFamily="50" charset="-128"/>
              </a:rPr>
              <a:t>順番に読み出すことで、弾いた曲を再生することができます。</a:t>
            </a:r>
            <a:endParaRPr kumimoji="1" lang="en-US" altLang="ja-JP" sz="1600" dirty="0" smtClean="0">
              <a:latin typeface="+mn-ea"/>
              <a:cs typeface="Meiryo UI" panose="020B0604030504040204" pitchFamily="50" charset="-128"/>
            </a:endParaRPr>
          </a:p>
          <a:p>
            <a:endParaRPr lang="en-US" altLang="ja-JP" sz="1600" dirty="0">
              <a:latin typeface="+mn-ea"/>
              <a:cs typeface="Meiryo UI" panose="020B0604030504040204" pitchFamily="50" charset="-128"/>
            </a:endParaRPr>
          </a:p>
          <a:p>
            <a:r>
              <a:rPr kumimoji="1" lang="ja-JP" altLang="en-US" sz="1600" dirty="0" smtClean="0">
                <a:latin typeface="+mn-ea"/>
                <a:cs typeface="Meiryo UI" panose="020B0604030504040204" pitchFamily="50" charset="-128"/>
              </a:rPr>
              <a:t>マイコンの中にもメモリーはありますが、オルゴールや音色などのデータの記憶で使用ししていますので、マイコンのメモリーとは別に</a:t>
            </a:r>
            <a:r>
              <a:rPr kumimoji="1" lang="en-US" altLang="ja-JP" sz="1600" dirty="0" smtClean="0">
                <a:latin typeface="+mn-ea"/>
                <a:cs typeface="Meiryo UI" panose="020B0604030504040204" pitchFamily="50" charset="-128"/>
              </a:rPr>
              <a:t>EEPROM</a:t>
            </a:r>
            <a:r>
              <a:rPr kumimoji="1" lang="ja-JP" altLang="en-US" sz="1600" dirty="0" smtClean="0">
                <a:latin typeface="+mn-ea"/>
                <a:cs typeface="Meiryo UI" panose="020B0604030504040204" pitchFamily="50" charset="-128"/>
              </a:rPr>
              <a:t>を使用しているのです。</a:t>
            </a:r>
            <a:endParaRPr kumimoji="1" lang="en-US" altLang="ja-JP" sz="1600" dirty="0" smtClean="0">
              <a:latin typeface="+mn-ea"/>
              <a:cs typeface="Meiryo UI" panose="020B0604030504040204" pitchFamily="50" charset="-128"/>
            </a:endParaRPr>
          </a:p>
        </p:txBody>
      </p:sp>
      <p:pic>
        <p:nvPicPr>
          <p:cNvPr id="31" name="図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sp>
        <p:nvSpPr>
          <p:cNvPr id="33" name="テキスト ボックス 32"/>
          <p:cNvSpPr txBox="1"/>
          <p:nvPr/>
        </p:nvSpPr>
        <p:spPr>
          <a:xfrm>
            <a:off x="2545936" y="2134969"/>
            <a:ext cx="950901" cy="369332"/>
          </a:xfrm>
          <a:prstGeom prst="rect">
            <a:avLst/>
          </a:prstGeom>
          <a:noFill/>
        </p:spPr>
        <p:txBody>
          <a:bodyPr wrap="none" rtlCol="0">
            <a:spAutoFit/>
          </a:bodyPr>
          <a:lstStyle/>
          <a:p>
            <a:pPr algn="ctr"/>
            <a:r>
              <a:rPr lang="ja-JP" altLang="en-US" dirty="0"/>
              <a:t>メモリー</a:t>
            </a:r>
          </a:p>
        </p:txBody>
      </p:sp>
      <p:cxnSp>
        <p:nvCxnSpPr>
          <p:cNvPr id="34" name="直線コネクタ 33"/>
          <p:cNvCxnSpPr>
            <a:endCxn id="4" idx="1"/>
          </p:cNvCxnSpPr>
          <p:nvPr/>
        </p:nvCxnSpPr>
        <p:spPr>
          <a:xfrm flipV="1">
            <a:off x="3432275" y="1993599"/>
            <a:ext cx="530521" cy="18363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4" name="角丸四角形 3"/>
          <p:cNvSpPr/>
          <p:nvPr/>
        </p:nvSpPr>
        <p:spPr>
          <a:xfrm>
            <a:off x="3962796" y="1482897"/>
            <a:ext cx="1125654" cy="102140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3" name="小波 52"/>
          <p:cNvSpPr/>
          <p:nvPr/>
        </p:nvSpPr>
        <p:spPr>
          <a:xfrm>
            <a:off x="5892429" y="1520190"/>
            <a:ext cx="771231" cy="312941"/>
          </a:xfrm>
          <a:prstGeom prst="doubleWave">
            <a:avLst/>
          </a:prstGeom>
          <a:solidFill>
            <a:srgbClr val="FF9393"/>
          </a:solidFill>
        </p:spPr>
        <p:style>
          <a:lnRef idx="1">
            <a:schemeClr val="accent5"/>
          </a:lnRef>
          <a:fillRef idx="3">
            <a:schemeClr val="accent5"/>
          </a:fillRef>
          <a:effectRef idx="2">
            <a:schemeClr val="accent5"/>
          </a:effectRef>
          <a:fontRef idx="minor">
            <a:schemeClr val="lt1"/>
          </a:fontRef>
        </p:style>
        <p:txBody>
          <a:bodyPr rtlCol="0" anchor="ctr"/>
          <a:lstStyle/>
          <a:p>
            <a:pPr algn="ctr"/>
            <a:r>
              <a:rPr kumimoji="1" lang="ja-JP" altLang="en-US" sz="1600" dirty="0" smtClean="0">
                <a:latin typeface="+mn-ea"/>
                <a:cs typeface="Meiryo UI" panose="020B0604030504040204" pitchFamily="50" charset="-128"/>
              </a:rPr>
              <a:t>発展</a:t>
            </a:r>
            <a:endParaRPr kumimoji="1" lang="ja-JP" altLang="en-US" sz="1600" dirty="0">
              <a:latin typeface="+mn-ea"/>
              <a:cs typeface="Meiryo UI" panose="020B0604030504040204" pitchFamily="50" charset="-128"/>
            </a:endParaRPr>
          </a:p>
        </p:txBody>
      </p:sp>
    </p:spTree>
    <p:extLst>
      <p:ext uri="{BB962C8B-B14F-4D97-AF65-F5344CB8AC3E}">
        <p14:creationId xmlns:p14="http://schemas.microsoft.com/office/powerpoint/2010/main" val="35163691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回路部分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7990" y="2127053"/>
            <a:ext cx="10077110" cy="4523225"/>
          </a:xfrm>
          <a:prstGeom prst="rect">
            <a:avLst/>
          </a:prstGeom>
        </p:spPr>
      </p:pic>
      <p:sp>
        <p:nvSpPr>
          <p:cNvPr id="6" name="角丸四角形 5"/>
          <p:cNvSpPr/>
          <p:nvPr/>
        </p:nvSpPr>
        <p:spPr>
          <a:xfrm>
            <a:off x="1037989" y="2127053"/>
            <a:ext cx="4098215" cy="1633409"/>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角丸四角形 31"/>
          <p:cNvSpPr/>
          <p:nvPr/>
        </p:nvSpPr>
        <p:spPr>
          <a:xfrm>
            <a:off x="1978331" y="4800188"/>
            <a:ext cx="1922462" cy="1901190"/>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角丸四角形 41"/>
          <p:cNvSpPr/>
          <p:nvPr/>
        </p:nvSpPr>
        <p:spPr>
          <a:xfrm>
            <a:off x="5383012" y="2104364"/>
            <a:ext cx="1922462" cy="3760435"/>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角丸四角形 53"/>
          <p:cNvSpPr/>
          <p:nvPr/>
        </p:nvSpPr>
        <p:spPr>
          <a:xfrm>
            <a:off x="7826462" y="2426647"/>
            <a:ext cx="617147" cy="2017914"/>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角丸四角形 54"/>
          <p:cNvSpPr/>
          <p:nvPr/>
        </p:nvSpPr>
        <p:spPr>
          <a:xfrm>
            <a:off x="9168879" y="2173728"/>
            <a:ext cx="2017930" cy="1531531"/>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角丸四角形 55"/>
          <p:cNvSpPr/>
          <p:nvPr/>
        </p:nvSpPr>
        <p:spPr>
          <a:xfrm>
            <a:off x="8507399" y="3885796"/>
            <a:ext cx="1803920" cy="1531531"/>
          </a:xfrm>
          <a:prstGeom prst="roundRect">
            <a:avLst>
              <a:gd name="adj" fmla="val 6907"/>
            </a:avLst>
          </a:prstGeom>
          <a:solidFill>
            <a:srgbClr val="FFF4E7">
              <a:alpha val="40000"/>
            </a:srgbClr>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テキスト ボックス 56"/>
          <p:cNvSpPr txBox="1"/>
          <p:nvPr/>
        </p:nvSpPr>
        <p:spPr>
          <a:xfrm>
            <a:off x="1037989" y="1770226"/>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スイッチ部</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3907648" y="6322771"/>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メモリー部</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762063" y="173538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マイコン部</a:t>
            </a:r>
            <a:endParaRPr kumimoji="1" lang="en-US" altLang="ja-JP" sz="1600" b="1" u="sng" dirty="0" smtClean="0">
              <a:latin typeface="+mn-ea"/>
              <a:cs typeface="Meiryo UI" panose="020B0604030504040204" pitchFamily="50" charset="-128"/>
            </a:endParaRPr>
          </a:p>
        </p:txBody>
      </p:sp>
      <p:sp>
        <p:nvSpPr>
          <p:cNvPr id="60" name="テキスト ボックス 59"/>
          <p:cNvSpPr txBox="1"/>
          <p:nvPr/>
        </p:nvSpPr>
        <p:spPr>
          <a:xfrm>
            <a:off x="7552282" y="2030522"/>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r>
              <a:rPr kumimoji="1" lang="ja-JP" altLang="en-US" sz="1600" b="1" u="sng" dirty="0" smtClean="0">
                <a:latin typeface="+mn-ea"/>
                <a:cs typeface="Meiryo UI" panose="020B0604030504040204" pitchFamily="50" charset="-128"/>
              </a:rPr>
              <a:t>表示部</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9462783" y="1788499"/>
            <a:ext cx="1164359" cy="338554"/>
          </a:xfrm>
          <a:prstGeom prst="rect">
            <a:avLst/>
          </a:prstGeom>
        </p:spPr>
        <p:txBody>
          <a:bodyPr wrap="square" rtlCol="0">
            <a:spAutoFit/>
          </a:bodyPr>
          <a:lstStyle/>
          <a:p>
            <a:r>
              <a:rPr lang="ja-JP" altLang="en-US" sz="1600" b="1" u="sng" dirty="0">
                <a:latin typeface="+mn-ea"/>
                <a:cs typeface="Meiryo UI" panose="020B0604030504040204" pitchFamily="50" charset="-128"/>
              </a:rPr>
              <a:t>電源</a:t>
            </a:r>
            <a:r>
              <a:rPr kumimoji="1" lang="ja-JP" altLang="en-US" sz="1600" b="1" u="sng" dirty="0" smtClean="0">
                <a:latin typeface="+mn-ea"/>
                <a:cs typeface="Meiryo UI" panose="020B0604030504040204" pitchFamily="50" charset="-128"/>
              </a:rPr>
              <a:t>部</a:t>
            </a:r>
            <a:endParaRPr kumimoji="1" lang="en-US" altLang="ja-JP" sz="1600" b="1" u="sng" dirty="0" smtClean="0">
              <a:latin typeface="+mn-ea"/>
              <a:cs typeface="Meiryo UI" panose="020B0604030504040204" pitchFamily="50" charset="-128"/>
            </a:endParaRPr>
          </a:p>
        </p:txBody>
      </p:sp>
      <p:sp>
        <p:nvSpPr>
          <p:cNvPr id="62" name="テキスト ボックス 61"/>
          <p:cNvSpPr txBox="1"/>
          <p:nvPr/>
        </p:nvSpPr>
        <p:spPr>
          <a:xfrm>
            <a:off x="9370448" y="5451256"/>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アンプ部</a:t>
            </a:r>
            <a:endParaRPr kumimoji="1" lang="en-US" altLang="ja-JP" sz="1600" b="1" u="sng" dirty="0" smtClean="0">
              <a:latin typeface="+mn-ea"/>
              <a:cs typeface="Meiryo UI" panose="020B0604030504040204" pitchFamily="50" charset="-128"/>
            </a:endParaRPr>
          </a:p>
        </p:txBody>
      </p:sp>
      <p:sp>
        <p:nvSpPr>
          <p:cNvPr id="63" name="テキスト ボックス 62"/>
          <p:cNvSpPr txBox="1"/>
          <p:nvPr/>
        </p:nvSpPr>
        <p:spPr>
          <a:xfrm>
            <a:off x="10515222" y="4839214"/>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スピーカ</a:t>
            </a:r>
            <a:endParaRPr kumimoji="1" lang="en-US" altLang="ja-JP" sz="1600" b="1" u="sng" dirty="0" smtClean="0">
              <a:latin typeface="+mn-ea"/>
              <a:cs typeface="Meiryo UI" panose="020B0604030504040204" pitchFamily="50" charset="-128"/>
            </a:endParaRPr>
          </a:p>
        </p:txBody>
      </p:sp>
      <p:sp>
        <p:nvSpPr>
          <p:cNvPr id="64" name="コンテンツ プレースホルダー 2"/>
          <p:cNvSpPr txBox="1">
            <a:spLocks/>
          </p:cNvSpPr>
          <p:nvPr/>
        </p:nvSpPr>
        <p:spPr>
          <a:xfrm>
            <a:off x="838200" y="1382336"/>
            <a:ext cx="97114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回路図</a:t>
            </a:r>
            <a:endParaRPr lang="en-US" altLang="ja-JP" sz="2000" dirty="0" smtClean="0">
              <a:latin typeface="+mn-ea"/>
              <a:cs typeface="Meiryo UI" panose="020B0604030504040204" pitchFamily="50" charset="-128"/>
            </a:endParaRPr>
          </a:p>
        </p:txBody>
      </p:sp>
    </p:spTree>
    <p:extLst>
      <p:ext uri="{BB962C8B-B14F-4D97-AF65-F5344CB8AC3E}">
        <p14:creationId xmlns:p14="http://schemas.microsoft.com/office/powerpoint/2010/main" val="237971214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回路部分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57449" y="1543355"/>
            <a:ext cx="3952299" cy="1618096"/>
          </a:xfrm>
          <a:prstGeom prst="rect">
            <a:avLst/>
          </a:prstGeom>
        </p:spPr>
      </p:pic>
      <p:sp>
        <p:nvSpPr>
          <p:cNvPr id="57" name="テキスト ボックス 56"/>
          <p:cNvSpPr txBox="1"/>
          <p:nvPr/>
        </p:nvSpPr>
        <p:spPr>
          <a:xfrm>
            <a:off x="838200" y="132174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スイッチ部</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857449" y="4267758"/>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メモリー部</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060365" y="1321743"/>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マイコン部</a:t>
            </a:r>
            <a:endParaRPr kumimoji="1" lang="en-US" altLang="ja-JP" sz="1600" b="1" u="sng" dirty="0" smtClean="0">
              <a:latin typeface="+mn-ea"/>
              <a:cs typeface="Meiryo UI" panose="020B0604030504040204" pitchFamily="50" charset="-128"/>
            </a:endParaRPr>
          </a:p>
        </p:txBody>
      </p:sp>
      <p:sp>
        <p:nvSpPr>
          <p:cNvPr id="60" name="テキスト ボックス 59"/>
          <p:cNvSpPr txBox="1"/>
          <p:nvPr/>
        </p:nvSpPr>
        <p:spPr>
          <a:xfrm>
            <a:off x="7438796" y="1310549"/>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r>
              <a:rPr kumimoji="1" lang="ja-JP" altLang="en-US" sz="1600" b="1" u="sng" dirty="0" smtClean="0">
                <a:latin typeface="+mn-ea"/>
                <a:cs typeface="Meiryo UI" panose="020B0604030504040204" pitchFamily="50" charset="-128"/>
              </a:rPr>
              <a:t>表示部</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9370448" y="1323298"/>
            <a:ext cx="1164359" cy="338554"/>
          </a:xfrm>
          <a:prstGeom prst="rect">
            <a:avLst/>
          </a:prstGeom>
        </p:spPr>
        <p:txBody>
          <a:bodyPr wrap="square" rtlCol="0">
            <a:spAutoFit/>
          </a:bodyPr>
          <a:lstStyle/>
          <a:p>
            <a:r>
              <a:rPr lang="ja-JP" altLang="en-US" sz="1600" b="1" u="sng" dirty="0">
                <a:latin typeface="+mn-ea"/>
                <a:cs typeface="Meiryo UI" panose="020B0604030504040204" pitchFamily="50" charset="-128"/>
              </a:rPr>
              <a:t>電源</a:t>
            </a:r>
            <a:r>
              <a:rPr kumimoji="1" lang="ja-JP" altLang="en-US" sz="1600" b="1" u="sng" dirty="0" smtClean="0">
                <a:latin typeface="+mn-ea"/>
                <a:cs typeface="Meiryo UI" panose="020B0604030504040204" pitchFamily="50" charset="-128"/>
              </a:rPr>
              <a:t>部</a:t>
            </a:r>
            <a:endParaRPr kumimoji="1" lang="en-US" altLang="ja-JP" sz="1600" b="1" u="sng" dirty="0" smtClean="0">
              <a:latin typeface="+mn-ea"/>
              <a:cs typeface="Meiryo UI" panose="020B0604030504040204" pitchFamily="50" charset="-128"/>
            </a:endParaRPr>
          </a:p>
        </p:txBody>
      </p:sp>
      <p:sp>
        <p:nvSpPr>
          <p:cNvPr id="62" name="テキスト ボックス 61"/>
          <p:cNvSpPr txBox="1"/>
          <p:nvPr/>
        </p:nvSpPr>
        <p:spPr>
          <a:xfrm>
            <a:off x="9370448" y="4833692"/>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アンプ部</a:t>
            </a:r>
            <a:endParaRPr kumimoji="1" lang="en-US" altLang="ja-JP" sz="1600" b="1" u="sng" dirty="0" smtClean="0">
              <a:latin typeface="+mn-ea"/>
              <a:cs typeface="Meiryo UI" panose="020B0604030504040204" pitchFamily="50" charset="-128"/>
            </a:endParaRPr>
          </a:p>
        </p:txBody>
      </p:sp>
      <p:sp>
        <p:nvSpPr>
          <p:cNvPr id="50" name="テキスト ボックス 49"/>
          <p:cNvSpPr txBox="1"/>
          <p:nvPr/>
        </p:nvSpPr>
        <p:spPr>
          <a:xfrm>
            <a:off x="857449" y="3220953"/>
            <a:ext cx="403401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鍵盤やモード切り替えなどを行うため、このスイッチが押されたらマイコンに信号が入力されます。</a:t>
            </a:r>
            <a:endParaRPr kumimoji="1" lang="en-US" altLang="ja-JP" sz="1600" dirty="0" smtClean="0">
              <a:latin typeface="+mn-ea"/>
              <a:cs typeface="Meiryo UI" panose="020B0604030504040204" pitchFamily="50" charset="-128"/>
            </a:endParaRPr>
          </a:p>
        </p:txBody>
      </p:sp>
      <p:pic>
        <p:nvPicPr>
          <p:cNvPr id="52" name="図 51"/>
          <p:cNvPicPr>
            <a:picLocks noChangeAspect="1"/>
          </p:cNvPicPr>
          <p:nvPr/>
        </p:nvPicPr>
        <p:blipFill rotWithShape="1">
          <a:blip r:embed="rId4" cstate="print">
            <a:extLst>
              <a:ext uri="{28A0092B-C50C-407E-A947-70E740481C1C}">
                <a14:useLocalDpi xmlns:a14="http://schemas.microsoft.com/office/drawing/2010/main" val="0"/>
              </a:ext>
            </a:extLst>
          </a:blip>
          <a:srcRect b="-4480"/>
          <a:stretch/>
        </p:blipFill>
        <p:spPr>
          <a:xfrm>
            <a:off x="857449" y="4668420"/>
            <a:ext cx="2078431" cy="1667633"/>
          </a:xfrm>
          <a:prstGeom prst="rect">
            <a:avLst/>
          </a:prstGeom>
        </p:spPr>
      </p:pic>
      <p:sp>
        <p:nvSpPr>
          <p:cNvPr id="4" name="正方形/長方形 3"/>
          <p:cNvSpPr/>
          <p:nvPr/>
        </p:nvSpPr>
        <p:spPr>
          <a:xfrm>
            <a:off x="857449" y="1393398"/>
            <a:ext cx="4034018" cy="2658552"/>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3133721" y="4664678"/>
            <a:ext cx="1676027"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演奏モードの音階などを記憶し、弾いた曲を繰り返し再生することができます。</a:t>
            </a:r>
            <a:endParaRPr kumimoji="1" lang="en-US" altLang="ja-JP" sz="1600" dirty="0" smtClean="0">
              <a:latin typeface="+mn-ea"/>
              <a:cs typeface="Meiryo UI" panose="020B0604030504040204" pitchFamily="50" charset="-128"/>
            </a:endParaRPr>
          </a:p>
        </p:txBody>
      </p:sp>
      <p:sp>
        <p:nvSpPr>
          <p:cNvPr id="65" name="正方形/長方形 64"/>
          <p:cNvSpPr/>
          <p:nvPr/>
        </p:nvSpPr>
        <p:spPr>
          <a:xfrm>
            <a:off x="857449" y="4123605"/>
            <a:ext cx="4034018" cy="2212448"/>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6" name="図 6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5174233" y="1649103"/>
            <a:ext cx="2049103" cy="3410369"/>
          </a:xfrm>
          <a:prstGeom prst="rect">
            <a:avLst/>
          </a:prstGeom>
        </p:spPr>
      </p:pic>
      <p:sp>
        <p:nvSpPr>
          <p:cNvPr id="67" name="正方形/長方形 66"/>
          <p:cNvSpPr/>
          <p:nvPr/>
        </p:nvSpPr>
        <p:spPr>
          <a:xfrm>
            <a:off x="5032186" y="1393397"/>
            <a:ext cx="2292742" cy="4942655"/>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5076213" y="5154746"/>
            <a:ext cx="2147123"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ミニ・グランドピアノの頭脳で、各モードの制御や音の信号を作り出しています。</a:t>
            </a:r>
            <a:endParaRPr kumimoji="1" lang="en-US" altLang="ja-JP" sz="1600" dirty="0" smtClean="0">
              <a:latin typeface="+mn-ea"/>
              <a:cs typeface="Meiryo UI" panose="020B0604030504040204" pitchFamily="50" charset="-128"/>
            </a:endParaRPr>
          </a:p>
        </p:txBody>
      </p:sp>
      <p:pic>
        <p:nvPicPr>
          <p:cNvPr id="69" name="図 6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7674890" y="1678214"/>
            <a:ext cx="734326" cy="1904142"/>
          </a:xfrm>
          <a:prstGeom prst="rect">
            <a:avLst/>
          </a:prstGeom>
        </p:spPr>
      </p:pic>
      <p:sp>
        <p:nvSpPr>
          <p:cNvPr id="70" name="テキスト ボックス 69"/>
          <p:cNvSpPr txBox="1"/>
          <p:nvPr/>
        </p:nvSpPr>
        <p:spPr>
          <a:xfrm>
            <a:off x="7625795" y="3577278"/>
            <a:ext cx="1566843"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現在のモードの状況などを光って表示します。</a:t>
            </a:r>
            <a:endParaRPr kumimoji="1" lang="en-US" altLang="ja-JP" sz="1600" dirty="0" smtClean="0">
              <a:latin typeface="+mn-ea"/>
              <a:cs typeface="Meiryo UI" panose="020B0604030504040204" pitchFamily="50" charset="-128"/>
            </a:endParaRPr>
          </a:p>
        </p:txBody>
      </p:sp>
      <p:sp>
        <p:nvSpPr>
          <p:cNvPr id="71" name="正方形/長方形 70"/>
          <p:cNvSpPr/>
          <p:nvPr/>
        </p:nvSpPr>
        <p:spPr>
          <a:xfrm>
            <a:off x="7480624" y="1393397"/>
            <a:ext cx="1712014" cy="337019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9386903" y="3193931"/>
            <a:ext cx="2212605" cy="1569660"/>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電源は単</a:t>
            </a:r>
            <a:r>
              <a:rPr kumimoji="1" lang="en-US" altLang="ja-JP" sz="1600" dirty="0" smtClean="0">
                <a:latin typeface="+mn-ea"/>
                <a:cs typeface="Meiryo UI" panose="020B0604030504040204" pitchFamily="50" charset="-128"/>
              </a:rPr>
              <a:t>3</a:t>
            </a:r>
            <a:r>
              <a:rPr kumimoji="1" lang="ja-JP" altLang="en-US" sz="1600" dirty="0" smtClean="0">
                <a:latin typeface="+mn-ea"/>
                <a:cs typeface="Meiryo UI" panose="020B0604030504040204" pitchFamily="50" charset="-128"/>
              </a:rPr>
              <a:t>乾電池</a:t>
            </a:r>
            <a:r>
              <a:rPr kumimoji="1" lang="en-US" altLang="ja-JP" sz="1600" dirty="0" smtClean="0">
                <a:latin typeface="+mn-ea"/>
                <a:cs typeface="Meiryo UI" panose="020B0604030504040204" pitchFamily="50" charset="-128"/>
              </a:rPr>
              <a:t>3</a:t>
            </a:r>
            <a:r>
              <a:rPr kumimoji="1" lang="ja-JP" altLang="en-US" sz="1600" dirty="0" smtClean="0">
                <a:latin typeface="+mn-ea"/>
                <a:cs typeface="Meiryo UI" panose="020B0604030504040204" pitchFamily="50" charset="-128"/>
              </a:rPr>
              <a:t>本</a:t>
            </a:r>
            <a:r>
              <a:rPr kumimoji="1" lang="en-US" altLang="ja-JP" sz="1600" dirty="0" smtClean="0">
                <a:latin typeface="+mn-ea"/>
                <a:cs typeface="Meiryo UI" panose="020B0604030504040204" pitchFamily="50" charset="-128"/>
              </a:rPr>
              <a:t>(1.5V×3)</a:t>
            </a:r>
            <a:r>
              <a:rPr kumimoji="1" lang="ja-JP" altLang="en-US" sz="1600" dirty="0" smtClean="0">
                <a:latin typeface="+mn-ea"/>
                <a:cs typeface="Meiryo UI" panose="020B0604030504040204" pitchFamily="50" charset="-128"/>
              </a:rPr>
              <a:t>で</a:t>
            </a:r>
            <a:r>
              <a:rPr kumimoji="1" lang="en-US" altLang="ja-JP" sz="1600" dirty="0" smtClean="0">
                <a:latin typeface="+mn-ea"/>
                <a:cs typeface="Meiryo UI" panose="020B0604030504040204" pitchFamily="50" charset="-128"/>
              </a:rPr>
              <a:t>4.5V</a:t>
            </a:r>
            <a:r>
              <a:rPr kumimoji="1" lang="ja-JP" altLang="en-US" sz="1600" dirty="0" smtClean="0">
                <a:latin typeface="+mn-ea"/>
                <a:cs typeface="Meiryo UI" panose="020B0604030504040204" pitchFamily="50" charset="-128"/>
              </a:rPr>
              <a:t>ですが、マイコンなどは</a:t>
            </a:r>
            <a:r>
              <a:rPr kumimoji="1" lang="en-US" altLang="ja-JP" sz="1600" dirty="0" smtClean="0">
                <a:latin typeface="+mn-ea"/>
                <a:cs typeface="Meiryo UI" panose="020B0604030504040204" pitchFamily="50" charset="-128"/>
              </a:rPr>
              <a:t>3.3V</a:t>
            </a:r>
            <a:r>
              <a:rPr kumimoji="1" lang="ja-JP" altLang="en-US" sz="1600" dirty="0" smtClean="0">
                <a:latin typeface="+mn-ea"/>
                <a:cs typeface="Meiryo UI" panose="020B0604030504040204" pitchFamily="50" charset="-128"/>
              </a:rPr>
              <a:t>で動作します。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その</a:t>
            </a:r>
            <a:r>
              <a:rPr lang="ja-JP" altLang="en-US" sz="1600" dirty="0" smtClean="0">
                <a:latin typeface="+mn-ea"/>
                <a:cs typeface="Meiryo UI" panose="020B0604030504040204" pitchFamily="50" charset="-128"/>
              </a:rPr>
              <a:t>ため、</a:t>
            </a:r>
            <a:r>
              <a:rPr lang="en-US" altLang="ja-JP" sz="1600" dirty="0" smtClean="0">
                <a:latin typeface="+mn-ea"/>
                <a:cs typeface="Meiryo UI" panose="020B0604030504040204" pitchFamily="50" charset="-128"/>
              </a:rPr>
              <a:t>U4(2388)</a:t>
            </a:r>
            <a:r>
              <a:rPr lang="ja-JP" altLang="en-US" sz="1600" dirty="0" smtClean="0">
                <a:latin typeface="+mn-ea"/>
                <a:cs typeface="Meiryo UI" panose="020B0604030504040204" pitchFamily="50" charset="-128"/>
              </a:rPr>
              <a:t>で</a:t>
            </a:r>
            <a:r>
              <a:rPr lang="en-US" altLang="ja-JP" sz="1600" dirty="0" smtClean="0">
                <a:latin typeface="+mn-ea"/>
                <a:cs typeface="Meiryo UI" panose="020B0604030504040204" pitchFamily="50" charset="-128"/>
              </a:rPr>
              <a:t>4.5V</a:t>
            </a:r>
            <a:r>
              <a:rPr lang="ja-JP" altLang="en-US" sz="1600" dirty="0" smtClean="0">
                <a:latin typeface="+mn-ea"/>
                <a:cs typeface="Meiryo UI" panose="020B0604030504040204" pitchFamily="50" charset="-128"/>
              </a:rPr>
              <a:t>を</a:t>
            </a:r>
            <a:r>
              <a:rPr lang="en-US" altLang="ja-JP" sz="1600" dirty="0" smtClean="0">
                <a:latin typeface="+mn-ea"/>
                <a:cs typeface="Meiryo UI" panose="020B0604030504040204" pitchFamily="50" charset="-128"/>
              </a:rPr>
              <a:t>3.3V</a:t>
            </a:r>
            <a:r>
              <a:rPr lang="ja-JP" altLang="en-US" sz="1600" dirty="0" smtClean="0">
                <a:latin typeface="+mn-ea"/>
                <a:cs typeface="Meiryo UI" panose="020B0604030504040204" pitchFamily="50" charset="-128"/>
              </a:rPr>
              <a:t>にしています。</a:t>
            </a:r>
            <a:endParaRPr kumimoji="1" lang="en-US" altLang="ja-JP" sz="1600" dirty="0" smtClean="0">
              <a:latin typeface="+mn-ea"/>
              <a:cs typeface="Meiryo UI" panose="020B0604030504040204" pitchFamily="50" charset="-128"/>
            </a:endParaRPr>
          </a:p>
        </p:txBody>
      </p:sp>
      <p:sp>
        <p:nvSpPr>
          <p:cNvPr id="74" name="正方形/長方形 73"/>
          <p:cNvSpPr/>
          <p:nvPr/>
        </p:nvSpPr>
        <p:spPr>
          <a:xfrm>
            <a:off x="9337808" y="1393398"/>
            <a:ext cx="2261701" cy="337019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5" name="図 7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7555528" y="4937216"/>
            <a:ext cx="1731066" cy="1239848"/>
          </a:xfrm>
          <a:prstGeom prst="rect">
            <a:avLst/>
          </a:prstGeom>
        </p:spPr>
      </p:pic>
      <p:sp>
        <p:nvSpPr>
          <p:cNvPr id="76" name="正方形/長方形 75"/>
          <p:cNvSpPr/>
          <p:nvPr/>
        </p:nvSpPr>
        <p:spPr>
          <a:xfrm>
            <a:off x="7480624" y="4846439"/>
            <a:ext cx="4118884" cy="148961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テキスト ボックス 76"/>
          <p:cNvSpPr txBox="1"/>
          <p:nvPr/>
        </p:nvSpPr>
        <p:spPr>
          <a:xfrm>
            <a:off x="9371020" y="5157120"/>
            <a:ext cx="2122902"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マイコンから出力された音の信号を、スピーカを鳴らすために電力を増幅します。</a:t>
            </a:r>
            <a:endParaRPr kumimoji="1" lang="en-US" altLang="ja-JP" sz="1600" dirty="0" smtClean="0">
              <a:latin typeface="+mn-ea"/>
              <a:cs typeface="Meiryo UI" panose="020B0604030504040204" pitchFamily="50" charset="-128"/>
            </a:endParaRPr>
          </a:p>
        </p:txBody>
      </p:sp>
      <p:grpSp>
        <p:nvGrpSpPr>
          <p:cNvPr id="7" name="グループ化 6"/>
          <p:cNvGrpSpPr/>
          <p:nvPr/>
        </p:nvGrpSpPr>
        <p:grpSpPr>
          <a:xfrm>
            <a:off x="9386903" y="1639305"/>
            <a:ext cx="2107019" cy="1522146"/>
            <a:chOff x="9386903" y="1639305"/>
            <a:chExt cx="2107019" cy="1522146"/>
          </a:xfrm>
        </p:grpSpPr>
        <p:pic>
          <p:nvPicPr>
            <p:cNvPr id="72" name="図 71"/>
            <p:cNvPicPr>
              <a:picLocks noChangeAspect="1"/>
            </p:cNvPicPr>
            <p:nvPr/>
          </p:nvPicPr>
          <p:blipFill rotWithShape="1">
            <a:blip r:embed="rId8" cstate="print">
              <a:extLst>
                <a:ext uri="{28A0092B-C50C-407E-A947-70E740481C1C}">
                  <a14:useLocalDpi xmlns:a14="http://schemas.microsoft.com/office/drawing/2010/main" val="0"/>
                </a:ext>
              </a:extLst>
            </a:blip>
            <a:srcRect r="-857"/>
            <a:stretch/>
          </p:blipFill>
          <p:spPr>
            <a:xfrm>
              <a:off x="9536521" y="1639305"/>
              <a:ext cx="1957401" cy="1426196"/>
            </a:xfrm>
            <a:prstGeom prst="rect">
              <a:avLst/>
            </a:prstGeom>
          </p:spPr>
        </p:pic>
        <p:sp>
          <p:nvSpPr>
            <p:cNvPr id="5" name="正方形/長方形 4"/>
            <p:cNvSpPr/>
            <p:nvPr/>
          </p:nvSpPr>
          <p:spPr>
            <a:xfrm>
              <a:off x="9386903" y="2762655"/>
              <a:ext cx="690952" cy="39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85273606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回路記号</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pic>
        <p:nvPicPr>
          <p:cNvPr id="31" name="図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35" name="グループ化 34"/>
          <p:cNvGrpSpPr/>
          <p:nvPr/>
        </p:nvGrpSpPr>
        <p:grpSpPr>
          <a:xfrm>
            <a:off x="-14867" y="0"/>
            <a:ext cx="507831" cy="6054785"/>
            <a:chOff x="-26093" y="365125"/>
            <a:chExt cx="507831" cy="6054785"/>
          </a:xfrm>
        </p:grpSpPr>
        <p:sp>
          <p:nvSpPr>
            <p:cNvPr id="36" name="片側の 2 つの角を丸めた四角形 35"/>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片側の 2 つの角を丸めた四角形 39"/>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43" name="片側の 2 つの角を丸めた四角形 42"/>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45" name="片側の 2 つの角を丸めた四角形 44"/>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片側の 2 つの角を丸めた四角形 45"/>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8" name="テキスト ボックス 4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9" name="片側の 2 つの角を丸めた四角形 48"/>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3" name="図 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905601" y="1797320"/>
            <a:ext cx="999430" cy="972869"/>
          </a:xfrm>
          <a:prstGeom prst="rect">
            <a:avLst/>
          </a:prstGeom>
        </p:spPr>
      </p:pic>
      <p:sp>
        <p:nvSpPr>
          <p:cNvPr id="57" name="テキスト ボックス 56"/>
          <p:cNvSpPr txBox="1"/>
          <p:nvPr/>
        </p:nvSpPr>
        <p:spPr>
          <a:xfrm>
            <a:off x="838200" y="1343484"/>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スイッチ</a:t>
            </a:r>
            <a:endParaRPr kumimoji="1" lang="en-US" altLang="ja-JP" sz="1600" b="1" u="sng" dirty="0" smtClean="0">
              <a:latin typeface="+mn-ea"/>
              <a:cs typeface="Meiryo UI" panose="020B0604030504040204" pitchFamily="50" charset="-128"/>
            </a:endParaRPr>
          </a:p>
        </p:txBody>
      </p:sp>
      <p:sp>
        <p:nvSpPr>
          <p:cNvPr id="58" name="テキスト ボックス 57"/>
          <p:cNvSpPr txBox="1"/>
          <p:nvPr/>
        </p:nvSpPr>
        <p:spPr>
          <a:xfrm>
            <a:off x="857449" y="4376717"/>
            <a:ext cx="2098462" cy="584775"/>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セラミックコンデンサフィルムコンデンサ</a:t>
            </a:r>
            <a:endParaRPr kumimoji="1" lang="en-US" altLang="ja-JP" sz="1600" b="1" u="sng" dirty="0" smtClean="0">
              <a:latin typeface="+mn-ea"/>
              <a:cs typeface="Meiryo UI" panose="020B0604030504040204" pitchFamily="50" charset="-128"/>
            </a:endParaRPr>
          </a:p>
        </p:txBody>
      </p:sp>
      <p:sp>
        <p:nvSpPr>
          <p:cNvPr id="59" name="テキスト ボックス 58"/>
          <p:cNvSpPr txBox="1"/>
          <p:nvPr/>
        </p:nvSpPr>
        <p:spPr>
          <a:xfrm>
            <a:off x="5060365" y="1373972"/>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ボリューム</a:t>
            </a:r>
            <a:endParaRPr kumimoji="1" lang="en-US" altLang="ja-JP" sz="1600" b="1" u="sng" dirty="0" smtClean="0">
              <a:latin typeface="+mn-ea"/>
              <a:cs typeface="Meiryo UI" panose="020B0604030504040204" pitchFamily="50" charset="-128"/>
            </a:endParaRPr>
          </a:p>
        </p:txBody>
      </p:sp>
      <p:sp>
        <p:nvSpPr>
          <p:cNvPr id="61" name="テキスト ボックス 60"/>
          <p:cNvSpPr txBox="1"/>
          <p:nvPr/>
        </p:nvSpPr>
        <p:spPr>
          <a:xfrm>
            <a:off x="7997071" y="1384072"/>
            <a:ext cx="1614106"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電解コンデンサ</a:t>
            </a:r>
            <a:endParaRPr kumimoji="1" lang="en-US" altLang="ja-JP" sz="1600" b="1" u="sng" dirty="0" smtClean="0">
              <a:latin typeface="+mn-ea"/>
              <a:cs typeface="Meiryo UI" panose="020B0604030504040204" pitchFamily="50" charset="-128"/>
            </a:endParaRPr>
          </a:p>
        </p:txBody>
      </p:sp>
      <p:sp>
        <p:nvSpPr>
          <p:cNvPr id="50" name="テキスト ボックス 49"/>
          <p:cNvSpPr txBox="1"/>
          <p:nvPr/>
        </p:nvSpPr>
        <p:spPr>
          <a:xfrm>
            <a:off x="1988228" y="1488779"/>
            <a:ext cx="293587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この記号は「押しボタンスイッチ」の記号です。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スイッチに</a:t>
            </a:r>
            <a:r>
              <a:rPr lang="ja-JP" altLang="en-US" sz="1600" dirty="0" smtClean="0">
                <a:latin typeface="+mn-ea"/>
                <a:cs typeface="Meiryo UI" panose="020B0604030504040204" pitchFamily="50" charset="-128"/>
              </a:rPr>
              <a:t>はいろいろな種類があり、そのスイッチによって記号が異なります。</a:t>
            </a:r>
            <a:endParaRPr kumimoji="1" lang="en-US" altLang="ja-JP" sz="1600" dirty="0" smtClean="0">
              <a:latin typeface="+mn-ea"/>
              <a:cs typeface="Meiryo UI" panose="020B0604030504040204" pitchFamily="50" charset="-128"/>
            </a:endParaRPr>
          </a:p>
        </p:txBody>
      </p:sp>
      <p:pic>
        <p:nvPicPr>
          <p:cNvPr id="52" name="図 5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256144" y="4511713"/>
            <a:ext cx="856035" cy="452218"/>
          </a:xfrm>
          <a:prstGeom prst="rect">
            <a:avLst/>
          </a:prstGeom>
        </p:spPr>
      </p:pic>
      <p:sp>
        <p:nvSpPr>
          <p:cNvPr id="4" name="正方形/長方形 3"/>
          <p:cNvSpPr/>
          <p:nvPr/>
        </p:nvSpPr>
        <p:spPr>
          <a:xfrm>
            <a:off x="857449" y="1415140"/>
            <a:ext cx="4034018" cy="1438462"/>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844748" y="4982306"/>
            <a:ext cx="404671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セラミックコンデンサとフィルムコンデンサは同じ回路記号です。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電気</a:t>
            </a:r>
            <a:r>
              <a:rPr lang="ja-JP" altLang="en-US" sz="1600" dirty="0" smtClean="0">
                <a:latin typeface="+mn-ea"/>
                <a:cs typeface="Meiryo UI" panose="020B0604030504040204" pitchFamily="50" charset="-128"/>
              </a:rPr>
              <a:t>を貯める役割をし、その量はファラッド</a:t>
            </a:r>
            <a:r>
              <a:rPr lang="en-US" altLang="ja-JP" sz="1600" dirty="0" smtClean="0">
                <a:latin typeface="+mn-ea"/>
                <a:cs typeface="Meiryo UI" panose="020B0604030504040204" pitchFamily="50" charset="-128"/>
              </a:rPr>
              <a:t>(F)</a:t>
            </a:r>
            <a:r>
              <a:rPr lang="ja-JP" altLang="en-US" sz="1600" dirty="0" smtClean="0">
                <a:latin typeface="+mn-ea"/>
                <a:cs typeface="Meiryo UI" panose="020B0604030504040204" pitchFamily="50" charset="-128"/>
              </a:rPr>
              <a:t>という単位であらわされます。大きいほど電気を貯めることができる量も大きくなります。</a:t>
            </a:r>
            <a:endParaRPr kumimoji="1" lang="en-US" altLang="ja-JP" sz="1600" dirty="0" smtClean="0">
              <a:latin typeface="+mn-ea"/>
              <a:cs typeface="Meiryo UI" panose="020B0604030504040204" pitchFamily="50" charset="-128"/>
            </a:endParaRPr>
          </a:p>
        </p:txBody>
      </p:sp>
      <p:sp>
        <p:nvSpPr>
          <p:cNvPr id="65" name="正方形/長方形 64"/>
          <p:cNvSpPr/>
          <p:nvPr/>
        </p:nvSpPr>
        <p:spPr>
          <a:xfrm>
            <a:off x="857449" y="4376716"/>
            <a:ext cx="4034018" cy="1981076"/>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6" name="図 6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980720" y="3465525"/>
            <a:ext cx="1003058" cy="467988"/>
          </a:xfrm>
          <a:prstGeom prst="rect">
            <a:avLst/>
          </a:prstGeom>
        </p:spPr>
      </p:pic>
      <p:sp>
        <p:nvSpPr>
          <p:cNvPr id="67" name="正方形/長方形 66"/>
          <p:cNvSpPr/>
          <p:nvPr/>
        </p:nvSpPr>
        <p:spPr>
          <a:xfrm>
            <a:off x="5032185" y="1415139"/>
            <a:ext cx="2783969" cy="1593598"/>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テキスト ボックス 67"/>
          <p:cNvSpPr txBox="1"/>
          <p:nvPr/>
        </p:nvSpPr>
        <p:spPr>
          <a:xfrm>
            <a:off x="5724511" y="1664243"/>
            <a:ext cx="2147123"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つまみを回すことで抵抗の値を変えることができます。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ミニ・</a:t>
            </a:r>
            <a:r>
              <a:rPr lang="ja-JP" altLang="en-US" sz="1600" dirty="0" smtClean="0">
                <a:latin typeface="+mn-ea"/>
                <a:cs typeface="Meiryo UI" panose="020B0604030504040204" pitchFamily="50" charset="-128"/>
              </a:rPr>
              <a:t>グランドピアノでは音量を調整します。</a:t>
            </a:r>
            <a:endParaRPr kumimoji="1" lang="en-US" altLang="ja-JP" sz="1600" dirty="0" smtClean="0">
              <a:latin typeface="+mn-ea"/>
              <a:cs typeface="Meiryo UI" panose="020B0604030504040204" pitchFamily="50" charset="-128"/>
            </a:endParaRPr>
          </a:p>
        </p:txBody>
      </p:sp>
      <p:sp>
        <p:nvSpPr>
          <p:cNvPr id="74" name="正方形/長方形 73"/>
          <p:cNvSpPr/>
          <p:nvPr/>
        </p:nvSpPr>
        <p:spPr>
          <a:xfrm>
            <a:off x="7941591" y="1415139"/>
            <a:ext cx="3945609" cy="2001861"/>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6" name="正方形/長方形 75"/>
          <p:cNvSpPr/>
          <p:nvPr/>
        </p:nvSpPr>
        <p:spPr>
          <a:xfrm>
            <a:off x="7949274" y="4780638"/>
            <a:ext cx="3937926" cy="1577156"/>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p:cNvGrpSpPr/>
          <p:nvPr/>
        </p:nvGrpSpPr>
        <p:grpSpPr>
          <a:xfrm rot="5400000">
            <a:off x="9784283" y="1616973"/>
            <a:ext cx="1193889" cy="985465"/>
            <a:chOff x="10005170" y="2169268"/>
            <a:chExt cx="484846" cy="400204"/>
          </a:xfrm>
        </p:grpSpPr>
        <p:pic>
          <p:nvPicPr>
            <p:cNvPr id="72" name="図 71"/>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10005170" y="2169268"/>
              <a:ext cx="208873" cy="379379"/>
            </a:xfrm>
            <a:prstGeom prst="rect">
              <a:avLst/>
            </a:prstGeom>
          </p:spPr>
        </p:pic>
        <p:sp>
          <p:nvSpPr>
            <p:cNvPr id="5" name="正方形/長方形 4"/>
            <p:cNvSpPr/>
            <p:nvPr/>
          </p:nvSpPr>
          <p:spPr>
            <a:xfrm>
              <a:off x="10209347" y="2170676"/>
              <a:ext cx="280669" cy="3987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4" name="テキスト ボックス 53"/>
          <p:cNvSpPr txBox="1"/>
          <p:nvPr/>
        </p:nvSpPr>
        <p:spPr>
          <a:xfrm>
            <a:off x="838200" y="2925107"/>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抵抗</a:t>
            </a:r>
            <a:endParaRPr kumimoji="1" lang="en-US" altLang="ja-JP" sz="1600" b="1" u="sng" dirty="0" smtClean="0">
              <a:latin typeface="+mn-ea"/>
              <a:cs typeface="Meiryo UI" panose="020B0604030504040204" pitchFamily="50" charset="-128"/>
            </a:endParaRPr>
          </a:p>
        </p:txBody>
      </p:sp>
      <p:sp>
        <p:nvSpPr>
          <p:cNvPr id="55" name="テキスト ボックス 54"/>
          <p:cNvSpPr txBox="1"/>
          <p:nvPr/>
        </p:nvSpPr>
        <p:spPr>
          <a:xfrm>
            <a:off x="2038298" y="2956884"/>
            <a:ext cx="2935879"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電流が流れる量を調整します。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抵抗値と</a:t>
            </a:r>
            <a:r>
              <a:rPr lang="ja-JP" altLang="en-US" sz="1600" dirty="0" smtClean="0">
                <a:latin typeface="+mn-ea"/>
                <a:cs typeface="Meiryo UI" panose="020B0604030504040204" pitchFamily="50" charset="-128"/>
              </a:rPr>
              <a:t>いう電流の流れにくさを表す値を持っていて、この値が大きいほど電流が流れにくくなります。</a:t>
            </a:r>
            <a:endParaRPr kumimoji="1" lang="en-US" altLang="ja-JP" sz="1600" dirty="0" smtClean="0">
              <a:latin typeface="+mn-ea"/>
              <a:cs typeface="Meiryo UI" panose="020B0604030504040204" pitchFamily="50" charset="-128"/>
            </a:endParaRPr>
          </a:p>
        </p:txBody>
      </p:sp>
      <p:sp>
        <p:nvSpPr>
          <p:cNvPr id="56" name="正方形/長方形 55"/>
          <p:cNvSpPr/>
          <p:nvPr/>
        </p:nvSpPr>
        <p:spPr>
          <a:xfrm>
            <a:off x="857449" y="2957489"/>
            <a:ext cx="4034018" cy="1322834"/>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p:cNvGrpSpPr/>
          <p:nvPr/>
        </p:nvGrpSpPr>
        <p:grpSpPr>
          <a:xfrm>
            <a:off x="5085733" y="1795629"/>
            <a:ext cx="624474" cy="897196"/>
            <a:chOff x="5165387" y="1851252"/>
            <a:chExt cx="624474" cy="897196"/>
          </a:xfrm>
        </p:grpSpPr>
        <p:pic>
          <p:nvPicPr>
            <p:cNvPr id="75" name="図 74"/>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5268653" y="1851252"/>
              <a:ext cx="521208" cy="755762"/>
            </a:xfrm>
            <a:prstGeom prst="rect">
              <a:avLst/>
            </a:prstGeom>
          </p:spPr>
        </p:pic>
        <p:sp>
          <p:nvSpPr>
            <p:cNvPr id="6" name="正方形/長方形 5"/>
            <p:cNvSpPr/>
            <p:nvPr/>
          </p:nvSpPr>
          <p:spPr>
            <a:xfrm>
              <a:off x="5165387" y="2461098"/>
              <a:ext cx="233464" cy="287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p:cNvGrpSpPr/>
          <p:nvPr/>
        </p:nvGrpSpPr>
        <p:grpSpPr>
          <a:xfrm>
            <a:off x="6174345" y="3239785"/>
            <a:ext cx="919243" cy="928436"/>
            <a:chOff x="5379396" y="3501957"/>
            <a:chExt cx="972766" cy="982494"/>
          </a:xfrm>
        </p:grpSpPr>
        <p:pic>
          <p:nvPicPr>
            <p:cNvPr id="69" name="図 68"/>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5545068" y="3501957"/>
              <a:ext cx="698034" cy="862020"/>
            </a:xfrm>
            <a:prstGeom prst="rect">
              <a:avLst/>
            </a:prstGeom>
          </p:spPr>
        </p:pic>
        <p:sp>
          <p:nvSpPr>
            <p:cNvPr id="10" name="正方形/長方形 9"/>
            <p:cNvSpPr/>
            <p:nvPr/>
          </p:nvSpPr>
          <p:spPr>
            <a:xfrm>
              <a:off x="5749047" y="4056434"/>
              <a:ext cx="603115" cy="428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5481757" y="4066162"/>
              <a:ext cx="189469" cy="2978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5379396" y="3501957"/>
              <a:ext cx="204281" cy="466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3" name="テキスト ボックス 62"/>
          <p:cNvSpPr txBox="1"/>
          <p:nvPr/>
        </p:nvSpPr>
        <p:spPr>
          <a:xfrm>
            <a:off x="5060365" y="3064284"/>
            <a:ext cx="1164359" cy="338554"/>
          </a:xfrm>
          <a:prstGeom prst="rect">
            <a:avLst/>
          </a:prstGeom>
        </p:spPr>
        <p:txBody>
          <a:bodyPr wrap="square" rtlCol="0">
            <a:spAutoFit/>
          </a:bodyPr>
          <a:lstStyle/>
          <a:p>
            <a:r>
              <a:rPr kumimoji="1" lang="en-US" altLang="ja-JP" sz="1600" b="1" u="sng" dirty="0" smtClean="0">
                <a:latin typeface="+mn-ea"/>
                <a:cs typeface="Meiryo UI" panose="020B0604030504040204" pitchFamily="50" charset="-128"/>
              </a:rPr>
              <a:t>LED</a:t>
            </a:r>
          </a:p>
        </p:txBody>
      </p:sp>
      <p:sp>
        <p:nvSpPr>
          <p:cNvPr id="64" name="テキスト ボックス 63"/>
          <p:cNvSpPr txBox="1"/>
          <p:nvPr/>
        </p:nvSpPr>
        <p:spPr>
          <a:xfrm>
            <a:off x="5092340" y="4190017"/>
            <a:ext cx="2723814" cy="2062103"/>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電流を流すと光ります。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三角形</a:t>
            </a:r>
            <a:r>
              <a:rPr lang="ja-JP" altLang="en-US" sz="1600" dirty="0" smtClean="0">
                <a:latin typeface="+mn-ea"/>
                <a:cs typeface="Meiryo UI" panose="020B0604030504040204" pitchFamily="50" charset="-128"/>
              </a:rPr>
              <a:t>の先に線が引いてあるほうがカソード、反対側をアノードといいます。</a:t>
            </a:r>
            <a:endParaRPr kumimoji="1" lang="en-US" altLang="ja-JP" sz="1600" dirty="0" smtClean="0">
              <a:latin typeface="+mn-ea"/>
              <a:cs typeface="Meiryo UI" panose="020B0604030504040204" pitchFamily="50" charset="-128"/>
            </a:endParaRPr>
          </a:p>
          <a:p>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は電流が流れる向きが決まっていて、アノードからカソードに向かって電流が流れたときに光ります。</a:t>
            </a:r>
            <a:endParaRPr kumimoji="1" lang="en-US" altLang="ja-JP" sz="1600" dirty="0" smtClean="0">
              <a:latin typeface="+mn-ea"/>
              <a:cs typeface="Meiryo UI" panose="020B0604030504040204" pitchFamily="50" charset="-128"/>
            </a:endParaRPr>
          </a:p>
        </p:txBody>
      </p:sp>
      <p:sp>
        <p:nvSpPr>
          <p:cNvPr id="14" name="テキスト ボックス 13"/>
          <p:cNvSpPr txBox="1"/>
          <p:nvPr/>
        </p:nvSpPr>
        <p:spPr>
          <a:xfrm>
            <a:off x="5696522" y="3172128"/>
            <a:ext cx="772969" cy="307777"/>
          </a:xfrm>
          <a:prstGeom prst="rect">
            <a:avLst/>
          </a:prstGeom>
        </p:spPr>
        <p:txBody>
          <a:bodyPr wrap="none" rtlCol="0">
            <a:spAutoFit/>
          </a:bodyPr>
          <a:lstStyle/>
          <a:p>
            <a:pPr marL="0" indent="0">
              <a:buFont typeface="Arial" panose="020B0604020202020204" pitchFamily="34" charset="0"/>
              <a:buNone/>
            </a:pPr>
            <a:r>
              <a:rPr kumimoji="1" lang="ja-JP" altLang="en-US" sz="1400" dirty="0" smtClean="0">
                <a:latin typeface="+mn-ea"/>
                <a:cs typeface="Meiryo UI" panose="020B0604030504040204" pitchFamily="50" charset="-128"/>
              </a:rPr>
              <a:t>アノード</a:t>
            </a:r>
          </a:p>
        </p:txBody>
      </p:sp>
      <p:sp>
        <p:nvSpPr>
          <p:cNvPr id="78" name="テキスト ボックス 77"/>
          <p:cNvSpPr txBox="1"/>
          <p:nvPr/>
        </p:nvSpPr>
        <p:spPr>
          <a:xfrm>
            <a:off x="5696522" y="3805173"/>
            <a:ext cx="776175" cy="307777"/>
          </a:xfrm>
          <a:prstGeom prst="rect">
            <a:avLst/>
          </a:prstGeom>
        </p:spPr>
        <p:txBody>
          <a:bodyPr wrap="none" rtlCol="0">
            <a:spAutoFit/>
          </a:bodyPr>
          <a:lstStyle/>
          <a:p>
            <a:pPr marL="0" indent="0">
              <a:buFont typeface="Arial" panose="020B0604020202020204" pitchFamily="34" charset="0"/>
              <a:buNone/>
            </a:pPr>
            <a:r>
              <a:rPr kumimoji="1" lang="ja-JP" altLang="en-US" sz="1400" dirty="0" smtClean="0">
                <a:latin typeface="+mn-ea"/>
                <a:cs typeface="Meiryo UI" panose="020B0604030504040204" pitchFamily="50" charset="-128"/>
              </a:rPr>
              <a:t>カソード</a:t>
            </a:r>
          </a:p>
        </p:txBody>
      </p:sp>
      <p:sp>
        <p:nvSpPr>
          <p:cNvPr id="79" name="正方形/長方形 78"/>
          <p:cNvSpPr/>
          <p:nvPr/>
        </p:nvSpPr>
        <p:spPr>
          <a:xfrm>
            <a:off x="5032185" y="3085803"/>
            <a:ext cx="2783969" cy="3271989"/>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8008567" y="2077420"/>
            <a:ext cx="3954004" cy="1323439"/>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セラミックコンデンサやフィルムコンデンサと同じように電気を貯める役目をしますが、一般的に電解コンデンサのほうがより多く電気を貯めることができます。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電解コンデンサ</a:t>
            </a:r>
            <a:r>
              <a:rPr lang="ja-JP" altLang="en-US" sz="1600" dirty="0" smtClean="0">
                <a:latin typeface="+mn-ea"/>
                <a:cs typeface="Meiryo UI" panose="020B0604030504040204" pitchFamily="50" charset="-128"/>
              </a:rPr>
              <a:t>は＋、－の極性があります。</a:t>
            </a:r>
            <a:endParaRPr kumimoji="1" lang="en-US" altLang="ja-JP" sz="1600" dirty="0" smtClean="0">
              <a:latin typeface="+mn-ea"/>
              <a:cs typeface="Meiryo UI" panose="020B0604030504040204" pitchFamily="50" charset="-128"/>
            </a:endParaRPr>
          </a:p>
        </p:txBody>
      </p:sp>
      <p:grpSp>
        <p:nvGrpSpPr>
          <p:cNvPr id="16" name="グループ化 15"/>
          <p:cNvGrpSpPr/>
          <p:nvPr/>
        </p:nvGrpSpPr>
        <p:grpSpPr>
          <a:xfrm>
            <a:off x="8289244" y="3906302"/>
            <a:ext cx="1007175" cy="733737"/>
            <a:chOff x="9367736" y="4153711"/>
            <a:chExt cx="520759" cy="379378"/>
          </a:xfrm>
        </p:grpSpPr>
        <p:pic>
          <p:nvPicPr>
            <p:cNvPr id="81" name="図 80"/>
            <p:cNvPicPr>
              <a:picLocks noChangeAspect="1"/>
            </p:cNvPicPr>
            <p:nvPr/>
          </p:nvPicPr>
          <p:blipFill rotWithShape="1">
            <a:blip r:embed="rId9" cstate="print">
              <a:extLst>
                <a:ext uri="{28A0092B-C50C-407E-A947-70E740481C1C}">
                  <a14:useLocalDpi xmlns:a14="http://schemas.microsoft.com/office/drawing/2010/main" val="0"/>
                </a:ext>
              </a:extLst>
            </a:blip>
            <a:srcRect r="-3387"/>
            <a:stretch/>
          </p:blipFill>
          <p:spPr>
            <a:xfrm>
              <a:off x="9367736" y="4153711"/>
              <a:ext cx="507490" cy="379378"/>
            </a:xfrm>
            <a:prstGeom prst="rect">
              <a:avLst/>
            </a:prstGeom>
          </p:spPr>
        </p:pic>
        <p:sp>
          <p:nvSpPr>
            <p:cNvPr id="82" name="正方形/長方形 81"/>
            <p:cNvSpPr/>
            <p:nvPr/>
          </p:nvSpPr>
          <p:spPr>
            <a:xfrm>
              <a:off x="9577552" y="4167244"/>
              <a:ext cx="310943" cy="1426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正方形/長方形 82"/>
            <p:cNvSpPr/>
            <p:nvPr/>
          </p:nvSpPr>
          <p:spPr>
            <a:xfrm>
              <a:off x="9601162" y="4394846"/>
              <a:ext cx="237935" cy="1168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4" name="テキスト ボックス 83"/>
          <p:cNvSpPr txBox="1"/>
          <p:nvPr/>
        </p:nvSpPr>
        <p:spPr>
          <a:xfrm>
            <a:off x="7997071" y="3486848"/>
            <a:ext cx="1614106"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電池</a:t>
            </a:r>
            <a:r>
              <a:rPr kumimoji="1" lang="en-US" altLang="ja-JP" sz="1600" b="1" u="sng" dirty="0" smtClean="0">
                <a:latin typeface="+mn-ea"/>
                <a:cs typeface="Meiryo UI" panose="020B0604030504040204" pitchFamily="50" charset="-128"/>
              </a:rPr>
              <a:t>(</a:t>
            </a:r>
            <a:r>
              <a:rPr kumimoji="1" lang="ja-JP" altLang="en-US" sz="1600" b="1" u="sng" dirty="0" smtClean="0">
                <a:latin typeface="+mn-ea"/>
                <a:cs typeface="Meiryo UI" panose="020B0604030504040204" pitchFamily="50" charset="-128"/>
              </a:rPr>
              <a:t>電源</a:t>
            </a:r>
            <a:r>
              <a:rPr kumimoji="1" lang="en-US" altLang="ja-JP" sz="1600" b="1" u="sng" dirty="0" smtClean="0">
                <a:latin typeface="+mn-ea"/>
                <a:cs typeface="Meiryo UI" panose="020B0604030504040204" pitchFamily="50" charset="-128"/>
              </a:rPr>
              <a:t>)</a:t>
            </a:r>
          </a:p>
        </p:txBody>
      </p:sp>
      <p:sp>
        <p:nvSpPr>
          <p:cNvPr id="85" name="テキスト ボックス 84"/>
          <p:cNvSpPr txBox="1"/>
          <p:nvPr/>
        </p:nvSpPr>
        <p:spPr>
          <a:xfrm>
            <a:off x="9050038" y="3589036"/>
            <a:ext cx="2907528" cy="830997"/>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電池</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直流電源</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を表します。</a:t>
            </a:r>
            <a:endParaRPr kumimoji="1" lang="en-US" altLang="ja-JP" sz="1600" dirty="0" smtClean="0">
              <a:latin typeface="+mn-ea"/>
              <a:cs typeface="Meiryo UI" panose="020B0604030504040204" pitchFamily="50" charset="-128"/>
            </a:endParaRPr>
          </a:p>
          <a:p>
            <a:r>
              <a:rPr lang="ja-JP" altLang="en-US" sz="1600" dirty="0">
                <a:latin typeface="+mn-ea"/>
                <a:cs typeface="Meiryo UI" panose="020B0604030504040204" pitchFamily="50" charset="-128"/>
              </a:rPr>
              <a:t>電池の個数に</a:t>
            </a:r>
            <a:r>
              <a:rPr lang="ja-JP" altLang="en-US" sz="1600" dirty="0" smtClean="0">
                <a:latin typeface="+mn-ea"/>
                <a:cs typeface="Meiryo UI" panose="020B0604030504040204" pitchFamily="50" charset="-128"/>
              </a:rPr>
              <a:t>かかわらず、この記号を使用します。</a:t>
            </a:r>
            <a:endParaRPr kumimoji="1" lang="en-US" altLang="ja-JP" sz="1600" dirty="0" smtClean="0">
              <a:latin typeface="+mn-ea"/>
              <a:cs typeface="Meiryo UI" panose="020B0604030504040204" pitchFamily="50" charset="-128"/>
            </a:endParaRPr>
          </a:p>
        </p:txBody>
      </p:sp>
      <p:sp>
        <p:nvSpPr>
          <p:cNvPr id="86" name="正方形/長方形 85"/>
          <p:cNvSpPr/>
          <p:nvPr/>
        </p:nvSpPr>
        <p:spPr>
          <a:xfrm>
            <a:off x="7941591" y="3492287"/>
            <a:ext cx="3945609" cy="1213063"/>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9" name="図 88"/>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8376391" y="5367254"/>
            <a:ext cx="545670" cy="639656"/>
          </a:xfrm>
          <a:prstGeom prst="rect">
            <a:avLst/>
          </a:prstGeom>
        </p:spPr>
      </p:pic>
      <p:sp>
        <p:nvSpPr>
          <p:cNvPr id="91" name="テキスト ボックス 90"/>
          <p:cNvSpPr txBox="1"/>
          <p:nvPr/>
        </p:nvSpPr>
        <p:spPr>
          <a:xfrm>
            <a:off x="7941591" y="4813155"/>
            <a:ext cx="1164359" cy="338554"/>
          </a:xfrm>
          <a:prstGeom prst="rect">
            <a:avLst/>
          </a:prstGeom>
        </p:spPr>
        <p:txBody>
          <a:bodyPr wrap="square" rtlCol="0">
            <a:spAutoFit/>
          </a:bodyPr>
          <a:lstStyle/>
          <a:p>
            <a:r>
              <a:rPr kumimoji="1" lang="ja-JP" altLang="en-US" sz="1600" b="1" u="sng" dirty="0" smtClean="0">
                <a:latin typeface="+mn-ea"/>
                <a:cs typeface="Meiryo UI" panose="020B0604030504040204" pitchFamily="50" charset="-128"/>
              </a:rPr>
              <a:t>グラウンド</a:t>
            </a:r>
            <a:endParaRPr kumimoji="1" lang="en-US" altLang="ja-JP" sz="1600" b="1" u="sng" dirty="0" smtClean="0">
              <a:latin typeface="+mn-ea"/>
              <a:cs typeface="Meiryo UI" panose="020B0604030504040204" pitchFamily="50" charset="-128"/>
            </a:endParaRPr>
          </a:p>
        </p:txBody>
      </p:sp>
      <p:sp>
        <p:nvSpPr>
          <p:cNvPr id="92" name="テキスト ボックス 91"/>
          <p:cNvSpPr txBox="1"/>
          <p:nvPr/>
        </p:nvSpPr>
        <p:spPr>
          <a:xfrm>
            <a:off x="9164020" y="4999382"/>
            <a:ext cx="2665109" cy="1077218"/>
          </a:xfrm>
          <a:prstGeom prst="rect">
            <a:avLst/>
          </a:prstGeom>
        </p:spPr>
        <p:txBody>
          <a:bodyPr wrap="square" rtlCol="0">
            <a:spAutoFit/>
          </a:bodyPr>
          <a:lstStyle/>
          <a:p>
            <a:r>
              <a:rPr kumimoji="1" lang="ja-JP" altLang="en-US" sz="1600" dirty="0" smtClean="0">
                <a:latin typeface="+mn-ea"/>
                <a:cs typeface="Meiryo UI" panose="020B0604030504040204" pitchFamily="50" charset="-128"/>
              </a:rPr>
              <a:t>電子回路のグラウンド</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マイナス</a:t>
            </a:r>
            <a:r>
              <a:rPr kumimoji="1" lang="en-US" altLang="ja-JP" sz="1600" dirty="0" smtClean="0">
                <a:latin typeface="+mn-ea"/>
                <a:cs typeface="Meiryo UI" panose="020B0604030504040204" pitchFamily="50" charset="-128"/>
              </a:rPr>
              <a:t>)</a:t>
            </a:r>
            <a:r>
              <a:rPr kumimoji="1" lang="ja-JP" altLang="en-US" sz="1600" dirty="0" smtClean="0">
                <a:latin typeface="+mn-ea"/>
                <a:cs typeface="Meiryo UI" panose="020B0604030504040204" pitchFamily="50" charset="-128"/>
              </a:rPr>
              <a:t>を表し、この記号部分は全てつながっていることを表します。</a:t>
            </a:r>
            <a:endParaRPr kumimoji="1" lang="en-US" altLang="ja-JP" sz="1600" dirty="0" smtClean="0">
              <a:latin typeface="+mn-ea"/>
              <a:cs typeface="Meiryo UI" panose="020B0604030504040204" pitchFamily="50" charset="-128"/>
            </a:endParaRPr>
          </a:p>
        </p:txBody>
      </p:sp>
    </p:spTree>
    <p:extLst>
      <p:ext uri="{BB962C8B-B14F-4D97-AF65-F5344CB8AC3E}">
        <p14:creationId xmlns:p14="http://schemas.microsoft.com/office/powerpoint/2010/main" val="31936897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119563" cy="730250"/>
          </a:xfrm>
        </p:spPr>
        <p:txBody>
          <a:bodyPr>
            <a:normAutofit fontScale="90000"/>
          </a:bodyPr>
          <a:lstStyle/>
          <a:p>
            <a:r>
              <a:rPr kumimoji="1" lang="ja-JP" altLang="en-US" dirty="0" smtClean="0">
                <a:latin typeface="+mj-ea"/>
                <a:cs typeface="Meiryo UI" panose="020B0604030504040204" pitchFamily="50" charset="-128"/>
              </a:rPr>
              <a:t>タイムテーブル例</a:t>
            </a:r>
            <a:endParaRPr kumimoji="1" lang="ja-JP" altLang="en-US" dirty="0">
              <a:latin typeface="+mj-ea"/>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4015178520"/>
              </p:ext>
            </p:extLst>
          </p:nvPr>
        </p:nvGraphicFramePr>
        <p:xfrm>
          <a:off x="1590546" y="1514598"/>
          <a:ext cx="8459530" cy="3822079"/>
        </p:xfrm>
        <a:graphic>
          <a:graphicData uri="http://schemas.openxmlformats.org/drawingml/2006/table">
            <a:tbl>
              <a:tblPr firstRow="1" bandRow="1">
                <a:tableStyleId>{1E171933-4619-4E11-9A3F-F7608DF75F80}</a:tableStyleId>
              </a:tblPr>
              <a:tblGrid>
                <a:gridCol w="1560522"/>
                <a:gridCol w="1051655"/>
                <a:gridCol w="2749713"/>
                <a:gridCol w="3097640"/>
              </a:tblGrid>
              <a:tr h="413900">
                <a:tc gridSpan="2">
                  <a:txBody>
                    <a:bodyPr/>
                    <a:lstStyle/>
                    <a:p>
                      <a:pPr algn="ctr"/>
                      <a:r>
                        <a:rPr kumimoji="1" lang="ja-JP" altLang="en-US" dirty="0" smtClean="0">
                          <a:solidFill>
                            <a:schemeClr val="tx1"/>
                          </a:solidFill>
                        </a:rPr>
                        <a:t>時間配分の目安</a:t>
                      </a:r>
                      <a:endParaRPr kumimoji="1" lang="ja-JP" altLang="en-US" dirty="0">
                        <a:solidFill>
                          <a:schemeClr val="tx1"/>
                        </a:solidFill>
                        <a:latin typeface="+mn-ea"/>
                        <a:ea typeface="+mn-ea"/>
                      </a:endParaRPr>
                    </a:p>
                  </a:txBody>
                  <a:tcPr anchor="ctr">
                    <a:lnR w="12700" cap="flat" cmpd="sng" algn="ctr">
                      <a:solidFill>
                        <a:schemeClr val="accent1">
                          <a:lumMod val="40000"/>
                          <a:lumOff val="60000"/>
                        </a:schemeClr>
                      </a:solidFill>
                      <a:prstDash val="solid"/>
                      <a:round/>
                      <a:headEnd type="none" w="med" len="med"/>
                      <a:tailEnd type="none" w="med" len="med"/>
                    </a:lnR>
                  </a:tcPr>
                </a:tc>
                <a:tc hMerge="1">
                  <a:txBody>
                    <a:bodyPr/>
                    <a:lstStyle/>
                    <a:p>
                      <a:pPr algn="ctr"/>
                      <a:endParaRPr kumimoji="1" lang="ja-JP" altLang="en-US" dirty="0">
                        <a:latin typeface="+mn-ea"/>
                        <a:ea typeface="+mn-ea"/>
                      </a:endParaRPr>
                    </a:p>
                  </a:txBody>
                  <a:tcPr/>
                </a:tc>
                <a:tc>
                  <a:txBody>
                    <a:bodyPr/>
                    <a:lstStyle/>
                    <a:p>
                      <a:pPr algn="ctr"/>
                      <a:r>
                        <a:rPr kumimoji="1" lang="ja-JP" altLang="en-US" dirty="0" smtClean="0">
                          <a:solidFill>
                            <a:schemeClr val="tx1"/>
                          </a:solidFill>
                        </a:rPr>
                        <a:t>項目</a:t>
                      </a:r>
                      <a:endParaRPr kumimoji="1" lang="ja-JP" altLang="en-US" dirty="0">
                        <a:solidFill>
                          <a:schemeClr val="tx1"/>
                        </a:solidFill>
                        <a:latin typeface="+mn-ea"/>
                        <a:ea typeface="+mn-ea"/>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tcPr>
                </a:tc>
                <a:tc>
                  <a:txBody>
                    <a:bodyPr/>
                    <a:lstStyle/>
                    <a:p>
                      <a:pPr algn="ctr"/>
                      <a:r>
                        <a:rPr kumimoji="1" lang="ja-JP" altLang="en-US" dirty="0" smtClean="0">
                          <a:solidFill>
                            <a:schemeClr val="tx1"/>
                          </a:solidFill>
                        </a:rPr>
                        <a:t>内容</a:t>
                      </a:r>
                      <a:endParaRPr kumimoji="1" lang="ja-JP" altLang="en-US" dirty="0">
                        <a:solidFill>
                          <a:schemeClr val="tx1"/>
                        </a:solidFill>
                        <a:latin typeface="+mn-ea"/>
                        <a:ea typeface="+mn-ea"/>
                      </a:endParaRPr>
                    </a:p>
                  </a:txBody>
                  <a:tcPr anchor="ctr">
                    <a:lnL w="12700" cap="flat" cmpd="sng" algn="ctr">
                      <a:solidFill>
                        <a:schemeClr val="accent1">
                          <a:lumMod val="40000"/>
                          <a:lumOff val="60000"/>
                        </a:schemeClr>
                      </a:solidFill>
                      <a:prstDash val="solid"/>
                      <a:round/>
                      <a:headEnd type="none" w="med" len="med"/>
                      <a:tailEnd type="none" w="med" len="med"/>
                    </a:lnL>
                  </a:tcPr>
                </a:tc>
              </a:tr>
              <a:tr h="544651">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１時間目</a:t>
                      </a:r>
                      <a:endParaRPr lang="en-US" altLang="ja-JP" sz="1800" dirty="0" smtClean="0"/>
                    </a:p>
                  </a:txBody>
                  <a:tcPr anchor="ctr">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r>
                        <a:rPr kumimoji="1" lang="en-US" altLang="ja-JP" dirty="0" smtClean="0">
                          <a:latin typeface="+mn-ea"/>
                          <a:ea typeface="+mn-ea"/>
                          <a:cs typeface="メイリオ" panose="020B0604030504040204" pitchFamily="50" charset="-128"/>
                        </a:rPr>
                        <a:t>20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「音」を利用した製品</a:t>
                      </a:r>
                      <a:endParaRPr lang="en-US" altLang="ja-JP" sz="1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「音楽」を利用した状況</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身の回りを探してみよう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tcPr>
                </a:tc>
              </a:tr>
              <a:tr h="406739">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solidFill>
                      <a:srgbClr val="FFF4E7"/>
                    </a:solidFill>
                  </a:tcPr>
                </a:tc>
                <a:tc>
                  <a:txBody>
                    <a:bodyPr/>
                    <a:lstStyle/>
                    <a:p>
                      <a:r>
                        <a:rPr kumimoji="1" lang="en-US" altLang="ja-JP" dirty="0" smtClean="0">
                          <a:latin typeface="+mn-ea"/>
                          <a:ea typeface="+mn-ea"/>
                          <a:cs typeface="メイリオ" panose="020B0604030504040204" pitchFamily="50" charset="-128"/>
                        </a:rPr>
                        <a:t>10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「音」とその電気信号</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rgbClr val="FFF4E7"/>
                    </a:solidFill>
                  </a:tcPr>
                </a:tc>
                <a:tc vMerge="1">
                  <a:txBody>
                    <a:bodyPr/>
                    <a:lstStyle/>
                    <a:p>
                      <a:endParaRPr kumimoji="1" lang="ja-JP" altLang="en-US"/>
                    </a:p>
                  </a:txBody>
                  <a:tcPr/>
                </a:tc>
              </a:tr>
              <a:tr h="632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２時間目</a:t>
                      </a:r>
                      <a:endParaRPr lang="en-US" altLang="ja-JP" sz="1800" dirty="0" smtClean="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ea typeface="+mn-ea"/>
                          <a:cs typeface="メイリオ" panose="020B0604030504040204" pitchFamily="50" charset="-128"/>
                        </a:rPr>
                        <a:t>40</a:t>
                      </a:r>
                      <a:r>
                        <a:rPr lang="ja-JP" altLang="en-US" sz="1800" dirty="0" smtClean="0">
                          <a:latin typeface="+mn-ea"/>
                          <a:ea typeface="+mn-ea"/>
                          <a:cs typeface="メイリオ" panose="020B0604030504040204" pitchFamily="50" charset="-128"/>
                        </a:rPr>
                        <a:t>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組み立て①</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抵抗～スイッチのはんだづけ</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chemeClr val="bg1"/>
                    </a:solidFill>
                  </a:tcPr>
                </a:tc>
              </a:tr>
              <a:tr h="632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３時間目</a:t>
                      </a:r>
                      <a:endParaRPr lang="en-US" altLang="ja-JP" sz="1800" dirty="0" smtClean="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n-ea"/>
                          <a:ea typeface="+mn-ea"/>
                          <a:cs typeface="メイリオ" panose="020B0604030504040204" pitchFamily="50" charset="-128"/>
                        </a:rPr>
                        <a:t>40</a:t>
                      </a:r>
                      <a:r>
                        <a:rPr lang="ja-JP" altLang="en-US" sz="1800" dirty="0" smtClean="0">
                          <a:latin typeface="+mn-ea"/>
                          <a:ea typeface="+mn-ea"/>
                          <a:cs typeface="メイリオ" panose="020B0604030504040204" pitchFamily="50" charset="-128"/>
                        </a:rPr>
                        <a:t>分</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組み立て②</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solidFill>
                      <a:srgbClr val="FFF4E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n-ea"/>
                          <a:ea typeface="+mn-ea"/>
                          <a:cs typeface="メイリオ" panose="020B0604030504040204" pitchFamily="50" charset="-128"/>
                        </a:rPr>
                        <a:t>ボリューム以降の組み立て</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rgbClr val="FFF4E7"/>
                    </a:solidFill>
                  </a:tcPr>
                </a:tc>
              </a:tr>
              <a:tr h="317180">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t>4</a:t>
                      </a:r>
                      <a:r>
                        <a:rPr lang="ja-JP" altLang="en-US" sz="1800" dirty="0" smtClean="0"/>
                        <a:t>時間目</a:t>
                      </a:r>
                      <a:endParaRPr kumimoji="1" lang="ja-JP" altLang="en-US" dirty="0">
                        <a:latin typeface="+mn-ea"/>
                        <a:ea typeface="+mn-ea"/>
                        <a:cs typeface="メイリオ" panose="020B0604030504040204" pitchFamily="50" charset="-128"/>
                      </a:endParaRPr>
                    </a:p>
                  </a:txBody>
                  <a:tcPr anchor="ctr">
                    <a:lnR w="12700" cap="flat" cmpd="sng" algn="ctr">
                      <a:solidFill>
                        <a:schemeClr val="accent1">
                          <a:lumMod val="40000"/>
                          <a:lumOff val="60000"/>
                        </a:schemeClr>
                      </a:solidFill>
                      <a:prstDash val="solid"/>
                      <a:round/>
                      <a:headEnd type="none" w="med" len="med"/>
                      <a:tailEnd type="none" w="med" len="med"/>
                    </a:lnR>
                    <a:solidFill>
                      <a:schemeClr val="bg1"/>
                    </a:solidFill>
                  </a:tcPr>
                </a:tc>
                <a:tc>
                  <a:txBody>
                    <a:bodyPr/>
                    <a:lstStyle/>
                    <a:p>
                      <a:r>
                        <a:rPr kumimoji="1" lang="en-US" altLang="ja-JP" dirty="0" smtClean="0">
                          <a:latin typeface="+mn-ea"/>
                          <a:ea typeface="+mn-ea"/>
                          <a:cs typeface="メイリオ" panose="020B0604030504040204" pitchFamily="50" charset="-128"/>
                        </a:rPr>
                        <a:t>10</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動作チェックと使い方</a:t>
                      </a:r>
                      <a:endParaRPr lang="en-US" altLang="ja-JP" sz="1800" dirty="0" smtClean="0"/>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B w="12700" cap="flat" cmpd="sng" algn="ctr">
                      <a:solidFill>
                        <a:schemeClr val="accent1">
                          <a:lumMod val="40000"/>
                          <a:lumOff val="60000"/>
                        </a:schemeClr>
                      </a:solidFill>
                      <a:prstDash val="solid"/>
                      <a:round/>
                      <a:headEnd type="none" w="med" len="med"/>
                      <a:tailEnd type="none" w="med" len="med"/>
                    </a:lnB>
                    <a:solidFill>
                      <a:schemeClr val="bg1"/>
                    </a:solidFill>
                  </a:tcPr>
                </a:tc>
                <a:tc row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動作チェック</a:t>
                      </a:r>
                      <a:endParaRPr lang="en-US" altLang="ja-JP" sz="18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トラブルシューティング</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solidFill>
                      <a:schemeClr val="bg1"/>
                    </a:solidFill>
                  </a:tcPr>
                </a:tc>
              </a:tr>
              <a:tr h="329490">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tcPr>
                </a:tc>
                <a:tc>
                  <a:txBody>
                    <a:bodyPr/>
                    <a:lstStyle/>
                    <a:p>
                      <a:r>
                        <a:rPr kumimoji="1" lang="en-US" altLang="ja-JP" dirty="0" smtClean="0">
                          <a:latin typeface="+mn-ea"/>
                          <a:ea typeface="+mn-ea"/>
                          <a:cs typeface="メイリオ" panose="020B0604030504040204" pitchFamily="50" charset="-128"/>
                        </a:rPr>
                        <a:t>15</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トラブルシューティング</a:t>
                      </a:r>
                      <a:endParaRPr lang="en-US" altLang="ja-JP" sz="1800" dirty="0" smtClean="0"/>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lnB w="12700" cap="flat" cmpd="sng" algn="ctr">
                      <a:solidFill>
                        <a:schemeClr val="accent1">
                          <a:lumMod val="40000"/>
                          <a:lumOff val="60000"/>
                        </a:schemeClr>
                      </a:solidFill>
                      <a:prstDash val="solid"/>
                      <a:round/>
                      <a:headEnd type="none" w="med" len="med"/>
                      <a:tailEnd type="none" w="med" len="med"/>
                    </a:lnB>
                    <a:solidFill>
                      <a:schemeClr val="bg1"/>
                    </a:solidFill>
                  </a:tcPr>
                </a:tc>
                <a:tc vMerge="1">
                  <a:txBody>
                    <a:bodyPr/>
                    <a:lstStyle/>
                    <a:p>
                      <a:endParaRPr kumimoji="1" lang="ja-JP" altLang="en-US"/>
                    </a:p>
                  </a:txBody>
                  <a:tcPr/>
                </a:tc>
              </a:tr>
              <a:tr h="157255">
                <a:tc vMerge="1">
                  <a:txBody>
                    <a:bodyPr/>
                    <a:lstStyle/>
                    <a:p>
                      <a:endParaRPr kumimoji="1" lang="ja-JP" altLang="en-US" dirty="0">
                        <a:latin typeface="+mn-ea"/>
                        <a:ea typeface="+mn-ea"/>
                        <a:cs typeface="メイリオ" panose="020B0604030504040204" pitchFamily="50" charset="-128"/>
                      </a:endParaRPr>
                    </a:p>
                  </a:txBody>
                  <a:tcPr>
                    <a:lnT w="12700" cap="flat" cmpd="sng" algn="ctr">
                      <a:solidFill>
                        <a:schemeClr val="accent1">
                          <a:lumMod val="40000"/>
                          <a:lumOff val="60000"/>
                        </a:schemeClr>
                      </a:solidFill>
                      <a:prstDash val="solid"/>
                      <a:round/>
                      <a:headEnd type="none" w="med" len="med"/>
                      <a:tailEnd type="none" w="med" len="med"/>
                    </a:lnT>
                  </a:tcPr>
                </a:tc>
                <a:tc>
                  <a:txBody>
                    <a:bodyPr/>
                    <a:lstStyle/>
                    <a:p>
                      <a:r>
                        <a:rPr kumimoji="1" lang="en-US" altLang="ja-JP" dirty="0" smtClean="0">
                          <a:latin typeface="+mn-ea"/>
                          <a:ea typeface="+mn-ea"/>
                          <a:cs typeface="メイリオ" panose="020B0604030504040204" pitchFamily="50" charset="-128"/>
                        </a:rPr>
                        <a:t>15</a:t>
                      </a:r>
                      <a:r>
                        <a:rPr kumimoji="1" lang="ja-JP" altLang="en-US" dirty="0" smtClean="0">
                          <a:latin typeface="+mn-ea"/>
                          <a:ea typeface="+mn-ea"/>
                          <a:cs typeface="メイリオ" panose="020B0604030504040204" pitchFamily="50" charset="-128"/>
                        </a:rPr>
                        <a:t>分</a:t>
                      </a:r>
                      <a:endParaRPr kumimoji="1" lang="ja-JP" altLang="en-US" dirty="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t>実験、解説</a:t>
                      </a:r>
                      <a:endParaRPr lang="en-US" altLang="ja-JP" sz="1800" dirty="0" smtClean="0">
                        <a:latin typeface="+mn-ea"/>
                        <a:ea typeface="+mn-ea"/>
                        <a:cs typeface="メイリオ" panose="020B0604030504040204" pitchFamily="50" charset="-128"/>
                      </a:endParaRPr>
                    </a:p>
                  </a:txBody>
                  <a:tcPr anchor="ctr">
                    <a:lnL w="12700" cap="flat" cmpd="sng" algn="ctr">
                      <a:solidFill>
                        <a:schemeClr val="accent1">
                          <a:lumMod val="40000"/>
                          <a:lumOff val="60000"/>
                        </a:schemeClr>
                      </a:solidFill>
                      <a:prstDash val="solid"/>
                      <a:round/>
                      <a:headEnd type="none" w="med" len="med"/>
                      <a:tailEnd type="none" w="med" len="med"/>
                    </a:lnL>
                    <a:lnR w="12700" cap="flat" cmpd="sng" algn="ctr">
                      <a:solidFill>
                        <a:schemeClr val="accent1">
                          <a:lumMod val="40000"/>
                          <a:lumOff val="60000"/>
                        </a:schemeClr>
                      </a:solidFill>
                      <a:prstDash val="solid"/>
                      <a:round/>
                      <a:headEnd type="none" w="med" len="med"/>
                      <a:tailEnd type="none" w="med" len="med"/>
                    </a:lnR>
                    <a:lnT w="12700" cap="flat" cmpd="sng" algn="ctr">
                      <a:solidFill>
                        <a:schemeClr val="accent1">
                          <a:lumMod val="40000"/>
                          <a:lumOff val="60000"/>
                        </a:schemeClr>
                      </a:solidFill>
                      <a:prstDash val="solid"/>
                      <a:round/>
                      <a:headEnd type="none" w="med" len="med"/>
                      <a:tailEnd type="none" w="med" len="med"/>
                    </a:lnT>
                    <a:solidFill>
                      <a:schemeClr val="bg1"/>
                    </a:solidFill>
                  </a:tcPr>
                </a:tc>
                <a:tc vMerge="1">
                  <a:txBody>
                    <a:bodyPr/>
                    <a:lstStyle/>
                    <a:p>
                      <a:endParaRPr kumimoji="1" lang="ja-JP" altLang="en-US"/>
                    </a:p>
                  </a:txBody>
                  <a:tcP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2" name="グループ化 21"/>
          <p:cNvGrpSpPr/>
          <p:nvPr/>
        </p:nvGrpSpPr>
        <p:grpSpPr>
          <a:xfrm>
            <a:off x="-14867" y="0"/>
            <a:ext cx="507831" cy="6054785"/>
            <a:chOff x="-26093" y="365125"/>
            <a:chExt cx="507831" cy="6054785"/>
          </a:xfrm>
        </p:grpSpPr>
        <p:sp>
          <p:nvSpPr>
            <p:cNvPr id="23" name="片側の 2 つの角を丸めた四角形 22"/>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558715"/>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片側の 2 つの角を丸めた四角形 26"/>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9" name="片側の 2 つの角を丸めた四角形 28"/>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1" name="片側の 2 つの角を丸めた四角形 30"/>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9" name="テキスト ボックス 4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50" name="片側の 2 つの角を丸めた四角形 49"/>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404196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まとめ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5" name="コンテンツ プレースホルダー 2"/>
          <p:cNvSpPr txBox="1">
            <a:spLocks/>
          </p:cNvSpPr>
          <p:nvPr/>
        </p:nvSpPr>
        <p:spPr>
          <a:xfrm>
            <a:off x="885587" y="1316505"/>
            <a:ext cx="6215603"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u="sng" dirty="0">
                <a:latin typeface="+mn-ea"/>
                <a:cs typeface="Meiryo UI" panose="020B0604030504040204" pitchFamily="50" charset="-128"/>
              </a:rPr>
              <a:t>マイコン</a:t>
            </a:r>
            <a:endParaRPr lang="en-US" altLang="ja-JP" sz="1800" u="sng" dirty="0">
              <a:latin typeface="+mn-ea"/>
              <a:cs typeface="Meiryo UI" panose="020B0604030504040204" pitchFamily="50" charset="-128"/>
            </a:endParaRPr>
          </a:p>
          <a:p>
            <a:pPr marL="0" indent="0">
              <a:spcBef>
                <a:spcPts val="0"/>
              </a:spcBef>
              <a:buNone/>
            </a:pPr>
            <a:r>
              <a:rPr lang="ja-JP" altLang="en-US" sz="1600" dirty="0">
                <a:latin typeface="+mn-ea"/>
                <a:cs typeface="Meiryo UI" panose="020B0604030504040204" pitchFamily="50" charset="-128"/>
              </a:rPr>
              <a:t>マイクロコントローラーの略で、周辺装置を制御するためのプログラムがあらかじめ書き込まれて</a:t>
            </a:r>
            <a:r>
              <a:rPr lang="ja-JP" altLang="en-US" sz="1600" dirty="0" smtClean="0">
                <a:latin typeface="+mn-ea"/>
                <a:cs typeface="Meiryo UI" panose="020B0604030504040204" pitchFamily="50" charset="-128"/>
              </a:rPr>
              <a:t>いる。</a:t>
            </a:r>
            <a:endParaRPr lang="en-US" altLang="ja-JP" sz="1600" dirty="0" smtClean="0">
              <a:latin typeface="+mn-ea"/>
              <a:cs typeface="Meiryo UI" panose="020B0604030504040204" pitchFamily="50" charset="-128"/>
            </a:endParaRPr>
          </a:p>
          <a:p>
            <a:pPr marL="0" indent="0">
              <a:spcBef>
                <a:spcPts val="0"/>
              </a:spcBef>
              <a:buNone/>
            </a:pPr>
            <a:r>
              <a:rPr lang="ja-JP" altLang="en-US" sz="1600" dirty="0" smtClean="0">
                <a:latin typeface="+mn-ea"/>
                <a:cs typeface="Meiryo UI" panose="020B0604030504040204" pitchFamily="50" charset="-128"/>
              </a:rPr>
              <a:t>電気</a:t>
            </a:r>
            <a:r>
              <a:rPr lang="ja-JP" altLang="en-US" sz="1600" dirty="0">
                <a:latin typeface="+mn-ea"/>
                <a:cs typeface="Meiryo UI" panose="020B0604030504040204" pitchFamily="50" charset="-128"/>
              </a:rPr>
              <a:t>製品にはほとんどのものにマイコンが使用</a:t>
            </a:r>
            <a:r>
              <a:rPr lang="ja-JP" altLang="en-US" sz="1600" dirty="0" smtClean="0">
                <a:latin typeface="+mn-ea"/>
                <a:cs typeface="Meiryo UI" panose="020B0604030504040204" pitchFamily="50" charset="-128"/>
              </a:rPr>
              <a:t>され、複雑</a:t>
            </a:r>
            <a:r>
              <a:rPr lang="ja-JP" altLang="en-US" sz="1600" dirty="0">
                <a:latin typeface="+mn-ea"/>
                <a:cs typeface="Meiryo UI" panose="020B0604030504040204" pitchFamily="50" charset="-128"/>
              </a:rPr>
              <a:t>な手順の作業を間違えることなく、常に同じレベルで行うことが</a:t>
            </a:r>
            <a:r>
              <a:rPr lang="ja-JP" altLang="en-US" sz="1600" dirty="0" smtClean="0">
                <a:latin typeface="+mn-ea"/>
                <a:cs typeface="Meiryo UI" panose="020B0604030504040204" pitchFamily="50" charset="-128"/>
              </a:rPr>
              <a:t>できる。</a:t>
            </a:r>
            <a:endParaRPr lang="en-US" altLang="ja-JP" sz="1600" dirty="0" smtClean="0">
              <a:latin typeface="+mn-ea"/>
              <a:cs typeface="Meiryo UI" panose="020B0604030504040204" pitchFamily="50" charset="-128"/>
            </a:endParaRPr>
          </a:p>
        </p:txBody>
      </p:sp>
      <p:sp>
        <p:nvSpPr>
          <p:cNvPr id="6" name="コンテンツ プレースホルダー 2"/>
          <p:cNvSpPr txBox="1">
            <a:spLocks/>
          </p:cNvSpPr>
          <p:nvPr/>
        </p:nvSpPr>
        <p:spPr>
          <a:xfrm>
            <a:off x="885586" y="5848698"/>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n-ea"/>
                <a:cs typeface="Meiryo UI" panose="020B0604030504040204" pitchFamily="50" charset="-128"/>
              </a:rPr>
              <a:t>スイッチ</a:t>
            </a:r>
            <a:endParaRPr lang="en-US" altLang="ja-JP" sz="1800" b="1"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スイッチは主に「操作」「検出」「設定」の目的に使われている。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目的に合わせて、いろんな形や構造のスイッチがある。</a:t>
            </a:r>
            <a:endParaRPr lang="en-US" altLang="ja-JP" sz="1600" dirty="0" smtClean="0">
              <a:latin typeface="+mn-ea"/>
              <a:cs typeface="Meiryo UI" panose="020B0604030504040204" pitchFamily="50" charset="-128"/>
            </a:endParaRPr>
          </a:p>
        </p:txBody>
      </p:sp>
      <p:sp>
        <p:nvSpPr>
          <p:cNvPr id="7" name="コンテンツ プレースホルダー 2"/>
          <p:cNvSpPr txBox="1">
            <a:spLocks/>
          </p:cNvSpPr>
          <p:nvPr/>
        </p:nvSpPr>
        <p:spPr>
          <a:xfrm>
            <a:off x="885588" y="4573936"/>
            <a:ext cx="6215602"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n-ea"/>
                <a:cs typeface="Meiryo UI" panose="020B0604030504040204" pitchFamily="50" charset="-128"/>
              </a:rPr>
              <a:t>スピーカ</a:t>
            </a:r>
            <a:endParaRPr lang="en-US" altLang="ja-JP" sz="1800" b="1"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コイルに電気信号を流すことでコーン紙が振動することで音が出る。つまり電気エネルギーが音のエネルギーに変換される。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コイルを振動させるためには大きな絵なルギーが必要なので、電気信号をパワーアンプで増幅する必要がある。</a:t>
            </a:r>
            <a:endParaRPr lang="en-US" altLang="ja-JP" sz="1600" dirty="0" smtClean="0">
              <a:latin typeface="+mn-ea"/>
              <a:cs typeface="Meiryo UI" panose="020B0604030504040204" pitchFamily="50" charset="-128"/>
            </a:endParaRPr>
          </a:p>
        </p:txBody>
      </p:sp>
      <p:sp>
        <p:nvSpPr>
          <p:cNvPr id="10" name="コンテンツ プレースホルダー 2"/>
          <p:cNvSpPr txBox="1">
            <a:spLocks/>
          </p:cNvSpPr>
          <p:nvPr/>
        </p:nvSpPr>
        <p:spPr>
          <a:xfrm>
            <a:off x="7256022" y="1533824"/>
            <a:ext cx="4252611" cy="196566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solidFill>
                  <a:srgbClr val="F73535"/>
                </a:solidFill>
                <a:latin typeface="+mn-ea"/>
                <a:cs typeface="メイリオ" panose="020B0604030504040204" pitchFamily="50" charset="-128"/>
              </a:rPr>
              <a:t>一つ一つの機能は単純でも、組み合わせることで新しい動きを作り出すことができます。</a:t>
            </a:r>
            <a:endParaRPr lang="en-US" altLang="ja-JP" sz="1800" dirty="0" smtClean="0">
              <a:solidFill>
                <a:srgbClr val="F73535"/>
              </a:solidFill>
              <a:latin typeface="+mn-ea"/>
              <a:cs typeface="メイリオ" panose="020B0604030504040204" pitchFamily="50" charset="-128"/>
            </a:endParaRPr>
          </a:p>
          <a:p>
            <a:pPr marL="0" indent="0">
              <a:buFont typeface="Arial" panose="020B0604020202020204" pitchFamily="34" charset="0"/>
              <a:buNone/>
            </a:pPr>
            <a:r>
              <a:rPr lang="ja-JP" altLang="en-US" sz="1800" dirty="0" smtClean="0">
                <a:solidFill>
                  <a:srgbClr val="F73535"/>
                </a:solidFill>
                <a:latin typeface="+mn-ea"/>
                <a:cs typeface="メイリオ" panose="020B0604030504040204" pitchFamily="50" charset="-128"/>
              </a:rPr>
              <a:t>これから増えていく複雑な機器も、機能の組み合わせだったり変形だったりします。これらの機器を技術的に観察する視点を持つことはますます大切になります。</a:t>
            </a:r>
            <a:endParaRPr lang="en-US" altLang="ja-JP" sz="1800" dirty="0">
              <a:solidFill>
                <a:srgbClr val="F73535"/>
              </a:solidFill>
              <a:latin typeface="+mn-ea"/>
              <a:cs typeface="メイリオ" panose="020B0604030504040204" pitchFamily="50" charset="-128"/>
            </a:endParaRPr>
          </a:p>
        </p:txBody>
      </p:sp>
      <p:sp>
        <p:nvSpPr>
          <p:cNvPr id="29" name="コンテンツ プレースホルダー 2"/>
          <p:cNvSpPr txBox="1">
            <a:spLocks/>
          </p:cNvSpPr>
          <p:nvPr/>
        </p:nvSpPr>
        <p:spPr>
          <a:xfrm>
            <a:off x="885587" y="3748423"/>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n-ea"/>
                <a:cs typeface="Meiryo UI" panose="020B0604030504040204" pitchFamily="50" charset="-128"/>
              </a:rPr>
              <a:t>LED</a:t>
            </a:r>
          </a:p>
          <a:p>
            <a:pPr marL="0" indent="0">
              <a:spcBef>
                <a:spcPts val="0"/>
              </a:spcBef>
              <a:buFont typeface="Arial" panose="020B0604020202020204" pitchFamily="34" charset="0"/>
              <a:buNone/>
            </a:pPr>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は電気エネルギーを効率よく光に変換している。</a:t>
            </a:r>
            <a:r>
              <a:rPr lang="en-US" altLang="ja-JP" sz="1600" dirty="0" smtClean="0">
                <a:latin typeface="+mn-ea"/>
                <a:cs typeface="Meiryo UI" panose="020B0604030504040204" pitchFamily="50" charset="-128"/>
              </a:rPr>
              <a:t>LED</a:t>
            </a:r>
            <a:r>
              <a:rPr lang="ja-JP" altLang="en-US" sz="1600" dirty="0" smtClean="0">
                <a:latin typeface="+mn-ea"/>
                <a:cs typeface="Meiryo UI" panose="020B0604030504040204" pitchFamily="50" charset="-128"/>
              </a:rPr>
              <a:t>は形状や性能の違いなどにより、表示だけでなく通信などの分野でも使用される。</a:t>
            </a:r>
            <a:endParaRPr lang="en-US" altLang="ja-JP" sz="1600" dirty="0" smtClean="0">
              <a:latin typeface="+mn-ea"/>
              <a:cs typeface="Meiryo UI" panose="020B0604030504040204" pitchFamily="50" charset="-128"/>
            </a:endParaRPr>
          </a:p>
        </p:txBody>
      </p:sp>
      <p:sp>
        <p:nvSpPr>
          <p:cNvPr id="30" name="コンテンツ プレースホルダー 2"/>
          <p:cNvSpPr txBox="1">
            <a:spLocks/>
          </p:cNvSpPr>
          <p:nvPr/>
        </p:nvSpPr>
        <p:spPr>
          <a:xfrm>
            <a:off x="885588" y="2557437"/>
            <a:ext cx="6215602"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u="sng" dirty="0" smtClean="0">
                <a:latin typeface="+mn-ea"/>
                <a:cs typeface="Meiryo UI" panose="020B0604030504040204" pitchFamily="50" charset="-128"/>
              </a:rPr>
              <a:t>メモリー</a:t>
            </a:r>
            <a:endParaRPr lang="en-US" altLang="ja-JP" sz="1800" u="sng"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n-ea"/>
                <a:cs typeface="Meiryo UI" panose="020B0604030504040204" pitchFamily="50" charset="-128"/>
              </a:rPr>
              <a:t>ミニ・グランドピアノに使用されているメモリーは</a:t>
            </a:r>
            <a:r>
              <a:rPr lang="en-US" altLang="ja-JP" sz="1600" dirty="0" smtClean="0">
                <a:latin typeface="+mn-ea"/>
                <a:cs typeface="Meiryo UI" panose="020B0604030504040204" pitchFamily="50" charset="-128"/>
              </a:rPr>
              <a:t>EEPROM</a:t>
            </a:r>
            <a:r>
              <a:rPr lang="ja-JP" altLang="en-US" sz="1600" dirty="0" smtClean="0">
                <a:latin typeface="+mn-ea"/>
                <a:cs typeface="Meiryo UI" panose="020B0604030504040204" pitchFamily="50" charset="-128"/>
              </a:rPr>
              <a:t>で、音階とタイミングのデータを記憶している。</a:t>
            </a:r>
            <a:endParaRPr lang="en-US" altLang="ja-JP" sz="1600" dirty="0" smtClean="0">
              <a:latin typeface="+mn-ea"/>
              <a:cs typeface="Meiryo UI" panose="020B0604030504040204" pitchFamily="50" charset="-128"/>
            </a:endParaRPr>
          </a:p>
          <a:p>
            <a:pPr marL="0" indent="0">
              <a:spcBef>
                <a:spcPts val="0"/>
              </a:spcBef>
              <a:buFont typeface="Arial" panose="020B0604020202020204" pitchFamily="34" charset="0"/>
              <a:buNone/>
            </a:pPr>
            <a:r>
              <a:rPr lang="ja-JP" altLang="en-US" sz="1600" dirty="0">
                <a:latin typeface="+mn-ea"/>
                <a:cs typeface="Meiryo UI" panose="020B0604030504040204" pitchFamily="50" charset="-128"/>
              </a:rPr>
              <a:t>記憶</a:t>
            </a:r>
            <a:r>
              <a:rPr lang="ja-JP" altLang="en-US" sz="1600" dirty="0" smtClean="0">
                <a:latin typeface="+mn-ea"/>
                <a:cs typeface="Meiryo UI" panose="020B0604030504040204" pitchFamily="50" charset="-128"/>
              </a:rPr>
              <a:t>するデータの大きさや使用される目的により、いろいろな記憶装置がある。</a:t>
            </a:r>
            <a:endParaRPr lang="en-US" altLang="ja-JP" sz="1600" dirty="0" smtClean="0">
              <a:latin typeface="+mn-ea"/>
              <a:cs typeface="Meiryo UI" panose="020B0604030504040204" pitchFamily="50" charset="-128"/>
            </a:endParaRPr>
          </a:p>
        </p:txBody>
      </p:sp>
      <p:grpSp>
        <p:nvGrpSpPr>
          <p:cNvPr id="26" name="グループ化 25"/>
          <p:cNvGrpSpPr/>
          <p:nvPr/>
        </p:nvGrpSpPr>
        <p:grpSpPr>
          <a:xfrm>
            <a:off x="-14867" y="0"/>
            <a:ext cx="507831" cy="6054785"/>
            <a:chOff x="-26093" y="365125"/>
            <a:chExt cx="507831" cy="6054785"/>
          </a:xfrm>
        </p:grpSpPr>
        <p:sp>
          <p:nvSpPr>
            <p:cNvPr id="27" name="片側の 2 つの角を丸めた四角形 26"/>
            <p:cNvSpPr/>
            <p:nvPr/>
          </p:nvSpPr>
          <p:spPr>
            <a:xfrm rot="5400000">
              <a:off x="-202347" y="1423688"/>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丸めた四角形 3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5" name="片側の 2 つの角を丸めた四角形 3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7" name="片側の 2 つの角を丸めた四角形 3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0" name="テキスト ボックス 3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1" name="片側の 2 つの角を丸めた四角形 40"/>
            <p:cNvSpPr/>
            <p:nvPr/>
          </p:nvSpPr>
          <p:spPr>
            <a:xfrm rot="5400000">
              <a:off x="-202347" y="5748527"/>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4" name="図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78407" y="3538127"/>
            <a:ext cx="2830624" cy="2828824"/>
          </a:xfrm>
          <a:prstGeom prst="rect">
            <a:avLst/>
          </a:prstGeom>
        </p:spPr>
      </p:pic>
      <p:sp>
        <p:nvSpPr>
          <p:cNvPr id="3" name="角丸四角形 2"/>
          <p:cNvSpPr/>
          <p:nvPr/>
        </p:nvSpPr>
        <p:spPr>
          <a:xfrm>
            <a:off x="7179013" y="1459523"/>
            <a:ext cx="4406630" cy="5024886"/>
          </a:xfrm>
          <a:prstGeom prst="roundRect">
            <a:avLst>
              <a:gd name="adj" fmla="val 4937"/>
            </a:avLst>
          </a:prstGeom>
          <a:noFill/>
          <a:ln w="38100">
            <a:solidFill>
              <a:srgbClr val="FF64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2081301" y="1714631"/>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latin typeface="+mn-ea"/>
                <a:cs typeface="Meiryo UI" panose="020B0604030504040204" pitchFamily="50" charset="-128"/>
              </a:rPr>
              <a:t>①</a:t>
            </a:r>
            <a:r>
              <a:rPr lang="ja-JP" altLang="en-US" sz="2000" dirty="0" smtClean="0"/>
              <a:t>「音」</a:t>
            </a:r>
            <a:r>
              <a:rPr lang="ja-JP" altLang="en-US" sz="2000" dirty="0"/>
              <a:t>を利用した製品を調べてみよう。</a:t>
            </a:r>
            <a:endParaRPr lang="en-US" altLang="ja-JP" sz="2000" dirty="0"/>
          </a:p>
        </p:txBody>
      </p:sp>
      <p:graphicFrame>
        <p:nvGraphicFramePr>
          <p:cNvPr id="4" name="表 3"/>
          <p:cNvGraphicFramePr>
            <a:graphicFrameLocks noGrp="1"/>
          </p:cNvGraphicFramePr>
          <p:nvPr>
            <p:extLst>
              <p:ext uri="{D42A27DB-BD31-4B8C-83A1-F6EECF244321}">
                <p14:modId xmlns:p14="http://schemas.microsoft.com/office/powerpoint/2010/main" val="1414815230"/>
              </p:ext>
            </p:extLst>
          </p:nvPr>
        </p:nvGraphicFramePr>
        <p:xfrm>
          <a:off x="2081301" y="2304536"/>
          <a:ext cx="7809204" cy="1828800"/>
        </p:xfrm>
        <a:graphic>
          <a:graphicData uri="http://schemas.openxmlformats.org/drawingml/2006/table">
            <a:tbl>
              <a:tblPr firstRow="1" bandRow="1">
                <a:tableStyleId>{2D5ABB26-0587-4C30-8999-92F81FD0307C}</a:tableStyleId>
              </a:tblPr>
              <a:tblGrid>
                <a:gridCol w="2718944"/>
                <a:gridCol w="2721525"/>
                <a:gridCol w="2368735"/>
              </a:tblGrid>
              <a:tr h="295819">
                <a:tc gridSpan="3">
                  <a:txBody>
                    <a:bodyPr/>
                    <a:lstStyle/>
                    <a:p>
                      <a:pPr algn="ctr"/>
                      <a:r>
                        <a:rPr kumimoji="1" lang="ja-JP" altLang="en-US" sz="2400" dirty="0" smtClean="0"/>
                        <a:t>考えられる答え</a:t>
                      </a:r>
                      <a:endParaRPr kumimoji="1" lang="ja-JP" altLang="en-US" sz="2400" b="1" dirty="0"/>
                    </a:p>
                  </a:txBody>
                  <a:tcPr>
                    <a:solidFill>
                      <a:srgbClr val="FF9393"/>
                    </a:solidFill>
                  </a:tcPr>
                </a:tc>
                <a:tc hMerge="1">
                  <a:txBody>
                    <a:bodyPr/>
                    <a:lstStyle/>
                    <a:p>
                      <a:endParaRPr kumimoji="1" lang="ja-JP" altLang="en-US" sz="1400" b="1" dirty="0"/>
                    </a:p>
                  </a:txBody>
                  <a:tcPr/>
                </a:tc>
                <a:tc hMerge="1">
                  <a:txBody>
                    <a:bodyPr/>
                    <a:lstStyle/>
                    <a:p>
                      <a:endParaRPr kumimoji="1" lang="ja-JP" altLang="en-US" sz="1400" b="1" dirty="0"/>
                    </a:p>
                  </a:txBody>
                  <a:tcPr/>
                </a:tc>
              </a:tr>
              <a:tr h="396240">
                <a:tc>
                  <a:txBody>
                    <a:bodyPr/>
                    <a:lstStyle/>
                    <a:p>
                      <a:r>
                        <a:rPr kumimoji="1" lang="ja-JP" altLang="en-US" sz="2400" dirty="0" smtClean="0"/>
                        <a:t>目覚まし時計</a:t>
                      </a:r>
                      <a:endParaRPr kumimoji="1" lang="en-US" altLang="ja-JP" sz="2400" dirty="0" smtClean="0"/>
                    </a:p>
                  </a:txBody>
                  <a:tcPr>
                    <a:solidFill>
                      <a:srgbClr val="FFCCCC"/>
                    </a:solidFill>
                  </a:tcPr>
                </a:tc>
                <a:tc>
                  <a:txBody>
                    <a:bodyPr/>
                    <a:lstStyle/>
                    <a:p>
                      <a:r>
                        <a:rPr kumimoji="1" lang="ja-JP" altLang="en-US" sz="2400" dirty="0" smtClean="0"/>
                        <a:t>炊飯器</a:t>
                      </a:r>
                      <a:endParaRPr kumimoji="1" lang="en-US" altLang="ja-JP" sz="2400" dirty="0" smtClean="0"/>
                    </a:p>
                  </a:txBody>
                  <a:tcPr>
                    <a:solidFill>
                      <a:srgbClr val="FFCCCC"/>
                    </a:solidFill>
                  </a:tcPr>
                </a:tc>
                <a:tc>
                  <a:txBody>
                    <a:bodyPr/>
                    <a:lstStyle/>
                    <a:p>
                      <a:r>
                        <a:rPr kumimoji="1" lang="ja-JP" altLang="en-US" sz="2400" dirty="0" smtClean="0"/>
                        <a:t>授業チャイム</a:t>
                      </a:r>
                      <a:endParaRPr kumimoji="1" lang="en-US" altLang="ja-JP" sz="2400" dirty="0" smtClean="0"/>
                    </a:p>
                  </a:txBody>
                  <a:tcPr>
                    <a:solidFill>
                      <a:srgbClr val="FFCCCC"/>
                    </a:solidFill>
                  </a:tcPr>
                </a:tc>
              </a:tr>
              <a:tr h="4300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洗濯機</a:t>
                      </a:r>
                      <a:endParaRPr kumimoji="1" lang="en-US" altLang="ja-JP" sz="2400" dirty="0" smtClean="0"/>
                    </a:p>
                  </a:txBody>
                  <a:tcP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dirty="0" smtClean="0"/>
                        <a:t>自転車のベル</a:t>
                      </a:r>
                      <a:endParaRPr kumimoji="1" lang="ja-JP" altLang="en-US" sz="2400" b="0" dirty="0"/>
                    </a:p>
                  </a:txBody>
                  <a:tcPr>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パソコン</a:t>
                      </a:r>
                      <a:endParaRPr kumimoji="1" lang="ja-JP" altLang="en-US" sz="2400" b="0" dirty="0" smtClean="0"/>
                    </a:p>
                  </a:txBody>
                  <a:tcPr>
                    <a:solidFill>
                      <a:srgbClr val="FFE1E1"/>
                    </a:solidFill>
                  </a:tcPr>
                </a:tc>
              </a:tr>
              <a:tr h="396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スマートホン</a:t>
                      </a:r>
                      <a:endParaRPr kumimoji="1" lang="en-US" altLang="ja-JP" sz="2400" dirty="0" smtClean="0"/>
                    </a:p>
                  </a:txBody>
                  <a:tcPr>
                    <a:solidFill>
                      <a:srgbClr val="FFCC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dirty="0" smtClean="0"/>
                        <a:t>盲人用信号機</a:t>
                      </a:r>
                      <a:endParaRPr kumimoji="1" lang="ja-JP" altLang="en-US" sz="2400" b="0" dirty="0"/>
                    </a:p>
                  </a:txBody>
                  <a:tcPr>
                    <a:solidFill>
                      <a:srgbClr val="FFCCC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400" b="0" dirty="0" smtClean="0"/>
                        <a:t>ATM</a:t>
                      </a:r>
                      <a:endParaRPr kumimoji="1" lang="ja-JP" altLang="en-US" sz="2400" b="0" dirty="0" smtClean="0"/>
                    </a:p>
                  </a:txBody>
                  <a:tcPr>
                    <a:solidFill>
                      <a:srgbClr val="FFCCCC"/>
                    </a:solidFill>
                  </a:tcPr>
                </a:tc>
              </a:tr>
            </a:tbl>
          </a:graphicData>
        </a:graphic>
      </p:graphicFrame>
      <p:sp>
        <p:nvSpPr>
          <p:cNvPr id="26" name="コンテンツ プレースホルダー 2"/>
          <p:cNvSpPr txBox="1">
            <a:spLocks/>
          </p:cNvSpPr>
          <p:nvPr/>
        </p:nvSpPr>
        <p:spPr>
          <a:xfrm>
            <a:off x="2081301" y="4681041"/>
            <a:ext cx="8155557" cy="70961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これらの製品や生活シーンで「音」をプラスすることで何が便利になるのかを考えてみる。</a:t>
            </a:r>
            <a:endParaRPr lang="en-US" altLang="ja-JP" sz="2000" dirty="0" smtClean="0">
              <a:latin typeface="+mn-ea"/>
              <a:cs typeface="Meiryo UI" panose="020B0604030504040204" pitchFamily="50" charset="-128"/>
            </a:endParaRPr>
          </a:p>
        </p:txBody>
      </p:sp>
      <p:sp>
        <p:nvSpPr>
          <p:cNvPr id="3" name="正方形/長方形 2"/>
          <p:cNvSpPr/>
          <p:nvPr/>
        </p:nvSpPr>
        <p:spPr>
          <a:xfrm>
            <a:off x="3951921" y="263825"/>
            <a:ext cx="7433445" cy="369332"/>
          </a:xfrm>
          <a:prstGeom prst="rect">
            <a:avLst/>
          </a:prstGeom>
        </p:spPr>
        <p:txBody>
          <a:bodyPr wrap="none">
            <a:spAutoFit/>
          </a:bodyPr>
          <a:lstStyle/>
          <a:p>
            <a:r>
              <a:rPr lang="ja-JP" altLang="en-US" dirty="0" smtClean="0"/>
              <a:t>「</a:t>
            </a:r>
            <a:r>
              <a:rPr lang="ja-JP" altLang="en-US" dirty="0"/>
              <a:t>音」をプラスすることにより、生活の利便性向上に寄与していることを知る。</a:t>
            </a:r>
            <a:endParaRPr lang="en-US" altLang="ja-JP" dirty="0"/>
          </a:p>
        </p:txBody>
      </p:sp>
      <p:sp>
        <p:nvSpPr>
          <p:cNvPr id="5" name="正方形/長方形 4"/>
          <p:cNvSpPr/>
          <p:nvPr/>
        </p:nvSpPr>
        <p:spPr>
          <a:xfrm>
            <a:off x="3968533" y="551519"/>
            <a:ext cx="8031366" cy="369332"/>
          </a:xfrm>
          <a:prstGeom prst="rect">
            <a:avLst/>
          </a:prstGeom>
        </p:spPr>
        <p:txBody>
          <a:bodyPr wrap="none">
            <a:spAutoFit/>
          </a:bodyPr>
          <a:lstStyle/>
          <a:p>
            <a:r>
              <a:rPr lang="ja-JP" altLang="en-US" dirty="0">
                <a:solidFill>
                  <a:schemeClr val="bg1">
                    <a:lumMod val="85000"/>
                  </a:schemeClr>
                </a:solidFill>
              </a:rPr>
              <a:t>「音」と「音楽」のそれぞれが適した場合があり、使い分けがされていることを知る。</a:t>
            </a:r>
            <a:endParaRPr lang="en-US" altLang="ja-JP" dirty="0">
              <a:solidFill>
                <a:schemeClr val="bg1">
                  <a:lumMod val="85000"/>
                </a:schemeClr>
              </a:solidFill>
            </a:endParaRPr>
          </a:p>
        </p:txBody>
      </p:sp>
      <p:sp>
        <p:nvSpPr>
          <p:cNvPr id="7" name="正方形/長方形 6"/>
          <p:cNvSpPr/>
          <p:nvPr/>
        </p:nvSpPr>
        <p:spPr>
          <a:xfrm>
            <a:off x="3974363" y="850360"/>
            <a:ext cx="7183377" cy="369332"/>
          </a:xfrm>
          <a:prstGeom prst="rect">
            <a:avLst/>
          </a:prstGeom>
        </p:spPr>
        <p:txBody>
          <a:bodyPr wrap="none">
            <a:spAutoFit/>
          </a:bodyPr>
          <a:lstStyle/>
          <a:p>
            <a:r>
              <a:rPr lang="ja-JP" altLang="en-US" dirty="0">
                <a:solidFill>
                  <a:schemeClr val="bg1">
                    <a:lumMod val="85000"/>
                  </a:schemeClr>
                </a:solidFill>
              </a:rPr>
              <a:t>「音</a:t>
            </a:r>
            <a:r>
              <a:rPr lang="ja-JP" altLang="en-US" dirty="0" smtClean="0">
                <a:solidFill>
                  <a:schemeClr val="bg1">
                    <a:lumMod val="85000"/>
                  </a:schemeClr>
                </a:solidFill>
              </a:rPr>
              <a:t>」の三要素の様子を、電気</a:t>
            </a:r>
            <a:r>
              <a:rPr lang="ja-JP" altLang="en-US" dirty="0">
                <a:solidFill>
                  <a:schemeClr val="bg1">
                    <a:lumMod val="85000"/>
                  </a:schemeClr>
                </a:solidFill>
              </a:rPr>
              <a:t>信号の波形</a:t>
            </a:r>
            <a:r>
              <a:rPr lang="ja-JP" altLang="en-US" dirty="0" smtClean="0">
                <a:solidFill>
                  <a:schemeClr val="bg1">
                    <a:lumMod val="85000"/>
                  </a:schemeClr>
                </a:solidFill>
              </a:rPr>
              <a:t>を観察する</a:t>
            </a:r>
            <a:r>
              <a:rPr lang="ja-JP" altLang="en-US" dirty="0">
                <a:solidFill>
                  <a:schemeClr val="bg1">
                    <a:lumMod val="85000"/>
                  </a:schemeClr>
                </a:solidFill>
              </a:rPr>
              <a:t>ことで違いを知る。</a:t>
            </a:r>
          </a:p>
        </p:txBody>
      </p:sp>
      <p:pic>
        <p:nvPicPr>
          <p:cNvPr id="28" name="図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7" name="グループ化 26"/>
          <p:cNvGrpSpPr/>
          <p:nvPr/>
        </p:nvGrpSpPr>
        <p:grpSpPr>
          <a:xfrm>
            <a:off x="-14867" y="0"/>
            <a:ext cx="507831" cy="6054785"/>
            <a:chOff x="-26093" y="365125"/>
            <a:chExt cx="507831" cy="6054785"/>
          </a:xfrm>
        </p:grpSpPr>
        <p:sp>
          <p:nvSpPr>
            <p:cNvPr id="29" name="片側の 2 つの角を丸めた四角形 28"/>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片側の 2 つの角を丸めた四角形 30"/>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片側の 2 つの角を丸めた四角形 32"/>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5" name="片側の 2 つの角を丸めた四角形 34"/>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7" name="片側の 2 つの角を丸めた四角形 36"/>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片側の 2 つの角を丸めた四角形 37"/>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テキスト ボックス 38"/>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0" name="テキスト ボックス 3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1" name="片側の 2 つの角を丸めた四角形 40"/>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303493378"/>
              </p:ext>
            </p:extLst>
          </p:nvPr>
        </p:nvGraphicFramePr>
        <p:xfrm>
          <a:off x="2086227" y="1445155"/>
          <a:ext cx="8183188" cy="3579103"/>
        </p:xfrm>
        <a:graphic>
          <a:graphicData uri="http://schemas.openxmlformats.org/drawingml/2006/table">
            <a:tbl>
              <a:tblPr firstRow="1" bandRow="1">
                <a:tableStyleId>{5C22544A-7EE6-4342-B048-85BDC9FD1C3A}</a:tableStyleId>
              </a:tblPr>
              <a:tblGrid>
                <a:gridCol w="3303458"/>
                <a:gridCol w="4879730"/>
              </a:tblGrid>
              <a:tr h="378703">
                <a:tc>
                  <a:txBody>
                    <a:bodyPr/>
                    <a:lstStyle/>
                    <a:p>
                      <a:pPr algn="ctr"/>
                      <a:r>
                        <a:rPr kumimoji="1" lang="ja-JP" altLang="en-US" dirty="0" smtClean="0">
                          <a:solidFill>
                            <a:schemeClr val="tx1"/>
                          </a:solidFill>
                        </a:rPr>
                        <a:t>使われている場所、製品</a:t>
                      </a:r>
                      <a:endParaRPr kumimoji="1" lang="ja-JP" altLang="en-US" dirty="0">
                        <a:solidFill>
                          <a:schemeClr val="tx1"/>
                        </a:solidFill>
                      </a:endParaRPr>
                    </a:p>
                  </a:txBody>
                  <a:tcPr anchor="ctr">
                    <a:solidFill>
                      <a:srgbClr val="FF9393"/>
                    </a:solidFill>
                  </a:tcPr>
                </a:tc>
                <a:tc>
                  <a:txBody>
                    <a:bodyPr/>
                    <a:lstStyle/>
                    <a:p>
                      <a:pPr algn="ctr"/>
                      <a:r>
                        <a:rPr kumimoji="1" lang="ja-JP" altLang="en-US" dirty="0" smtClean="0">
                          <a:solidFill>
                            <a:schemeClr val="tx1"/>
                          </a:solidFill>
                        </a:rPr>
                        <a:t>「音」がすることで便利な点</a:t>
                      </a:r>
                      <a:endParaRPr kumimoji="1" lang="ja-JP" altLang="en-US" dirty="0">
                        <a:solidFill>
                          <a:schemeClr val="tx1"/>
                        </a:solidFill>
                      </a:endParaRPr>
                    </a:p>
                  </a:txBody>
                  <a:tcPr anchor="ctr">
                    <a:solidFill>
                      <a:srgbClr val="FF9393"/>
                    </a:solidFill>
                  </a:tcPr>
                </a:tc>
              </a:tr>
              <a:tr h="255371">
                <a:tc>
                  <a:txBody>
                    <a:bodyPr/>
                    <a:lstStyle/>
                    <a:p>
                      <a:r>
                        <a:rPr kumimoji="1" lang="ja-JP" altLang="en-US" dirty="0" smtClean="0"/>
                        <a:t>目覚まし時計</a:t>
                      </a:r>
                      <a:endParaRPr kumimoji="1" lang="ja-JP" altLang="en-US" dirty="0"/>
                    </a:p>
                  </a:txBody>
                  <a:tcPr anchor="ctr">
                    <a:solidFill>
                      <a:srgbClr val="FFCCCC"/>
                    </a:solidFill>
                  </a:tcPr>
                </a:tc>
                <a:tc>
                  <a:txBody>
                    <a:bodyPr/>
                    <a:lstStyle/>
                    <a:p>
                      <a:r>
                        <a:rPr kumimoji="1" lang="ja-JP" altLang="en-US" sz="1800" dirty="0" smtClean="0"/>
                        <a:t>時間になると音で知らせてくれる</a:t>
                      </a:r>
                      <a:endParaRPr kumimoji="1" lang="ja-JP" altLang="en-US" sz="1800" dirty="0"/>
                    </a:p>
                  </a:txBody>
                  <a:tcPr anchor="ctr">
                    <a:solidFill>
                      <a:srgbClr val="FFCCCC"/>
                    </a:solidFill>
                  </a:tcPr>
                </a:tc>
              </a:tr>
              <a:tr h="235601">
                <a:tc>
                  <a:txBody>
                    <a:bodyPr/>
                    <a:lstStyle/>
                    <a:p>
                      <a:r>
                        <a:rPr kumimoji="1" lang="ja-JP" altLang="en-US" dirty="0" smtClean="0"/>
                        <a:t>炊飯器</a:t>
                      </a:r>
                      <a:endParaRPr kumimoji="1" lang="ja-JP" altLang="en-US" dirty="0"/>
                    </a:p>
                  </a:txBody>
                  <a:tcPr anchor="ctr">
                    <a:solidFill>
                      <a:srgbClr val="FFE1E1"/>
                    </a:solidFill>
                  </a:tcPr>
                </a:tc>
                <a:tc>
                  <a:txBody>
                    <a:bodyPr/>
                    <a:lstStyle/>
                    <a:p>
                      <a:r>
                        <a:rPr kumimoji="1" lang="ja-JP" altLang="en-US" dirty="0" smtClean="0"/>
                        <a:t>ご飯が炊けたことを知らせてくれる</a:t>
                      </a:r>
                      <a:endParaRPr kumimoji="1" lang="ja-JP" altLang="en-US" dirty="0"/>
                    </a:p>
                  </a:txBody>
                  <a:tcPr anchor="ctr">
                    <a:solidFill>
                      <a:srgbClr val="FFE1E1"/>
                    </a:solidFill>
                  </a:tcPr>
                </a:tc>
              </a:tr>
              <a:tr h="207592">
                <a:tc>
                  <a:txBody>
                    <a:bodyPr/>
                    <a:lstStyle/>
                    <a:p>
                      <a:r>
                        <a:rPr kumimoji="1" lang="ja-JP" altLang="en-US" dirty="0" smtClean="0"/>
                        <a:t>洗濯機</a:t>
                      </a:r>
                      <a:endParaRPr kumimoji="1" lang="ja-JP" altLang="en-US" dirty="0"/>
                    </a:p>
                  </a:txBody>
                  <a:tcPr anchor="ctr">
                    <a:solidFill>
                      <a:srgbClr val="FFCCCC"/>
                    </a:solidFill>
                  </a:tcPr>
                </a:tc>
                <a:tc>
                  <a:txBody>
                    <a:bodyPr/>
                    <a:lstStyle/>
                    <a:p>
                      <a:r>
                        <a:rPr kumimoji="1" lang="ja-JP" altLang="en-US" dirty="0" smtClean="0"/>
                        <a:t>洗濯の終了などを知らせてくれる</a:t>
                      </a:r>
                      <a:endParaRPr kumimoji="1" lang="ja-JP" altLang="en-US" dirty="0"/>
                    </a:p>
                  </a:txBody>
                  <a:tcPr anchor="ctr">
                    <a:solidFill>
                      <a:srgbClr val="FFCCCC"/>
                    </a:solidFill>
                  </a:tcPr>
                </a:tc>
              </a:tr>
              <a:tr h="171346">
                <a:tc>
                  <a:txBody>
                    <a:bodyPr/>
                    <a:lstStyle/>
                    <a:p>
                      <a:r>
                        <a:rPr kumimoji="1" lang="ja-JP" altLang="en-US" dirty="0" smtClean="0"/>
                        <a:t>自転車のベル</a:t>
                      </a:r>
                      <a:endParaRPr kumimoji="1" lang="ja-JP" altLang="en-US" dirty="0"/>
                    </a:p>
                  </a:txBody>
                  <a:tcPr anchor="ctr">
                    <a:solidFill>
                      <a:srgbClr val="FFE1E1"/>
                    </a:solidFill>
                  </a:tcPr>
                </a:tc>
                <a:tc>
                  <a:txBody>
                    <a:bodyPr/>
                    <a:lstStyle/>
                    <a:p>
                      <a:r>
                        <a:rPr kumimoji="1" lang="ja-JP" altLang="en-US" dirty="0" smtClean="0"/>
                        <a:t>周囲に注意をうながすことが出来る</a:t>
                      </a:r>
                      <a:endParaRPr kumimoji="1" lang="ja-JP" altLang="en-US" dirty="0"/>
                    </a:p>
                  </a:txBody>
                  <a:tcPr anchor="ctr">
                    <a:solidFill>
                      <a:srgbClr val="FFE1E1"/>
                    </a:solidFill>
                  </a:tcPr>
                </a:tc>
              </a:tr>
              <a:tr h="209240">
                <a:tc>
                  <a:txBody>
                    <a:bodyPr/>
                    <a:lstStyle/>
                    <a:p>
                      <a:r>
                        <a:rPr kumimoji="1" lang="ja-JP" altLang="en-US" dirty="0" smtClean="0"/>
                        <a:t>パソコン</a:t>
                      </a:r>
                      <a:endParaRPr kumimoji="1" lang="ja-JP" altLang="en-US" dirty="0"/>
                    </a:p>
                  </a:txBody>
                  <a:tcPr anchor="ctr">
                    <a:solidFill>
                      <a:srgbClr val="FFCCCC"/>
                    </a:solidFill>
                  </a:tcPr>
                </a:tc>
                <a:tc>
                  <a:txBody>
                    <a:bodyPr/>
                    <a:lstStyle/>
                    <a:p>
                      <a:r>
                        <a:rPr kumimoji="1" lang="ja-JP" altLang="en-US" dirty="0" smtClean="0"/>
                        <a:t>起動やエラーなどの情報を知らせてくれる</a:t>
                      </a:r>
                      <a:endParaRPr kumimoji="1" lang="ja-JP" altLang="en-US" dirty="0"/>
                    </a:p>
                  </a:txBody>
                  <a:tcPr anchor="ctr">
                    <a:solidFill>
                      <a:srgbClr val="FFCCCC"/>
                    </a:solidFill>
                  </a:tcPr>
                </a:tc>
              </a:tr>
              <a:tr h="222420">
                <a:tc>
                  <a:txBody>
                    <a:bodyPr/>
                    <a:lstStyle/>
                    <a:p>
                      <a:r>
                        <a:rPr kumimoji="1" lang="ja-JP" altLang="en-US" dirty="0" smtClean="0"/>
                        <a:t>スマートホン</a:t>
                      </a:r>
                      <a:endParaRPr kumimoji="1" lang="ja-JP" altLang="en-US" dirty="0"/>
                    </a:p>
                  </a:txBody>
                  <a:tcPr anchor="ctr">
                    <a:solidFill>
                      <a:srgbClr val="FFE1E1"/>
                    </a:solidFill>
                  </a:tcPr>
                </a:tc>
                <a:tc>
                  <a:txBody>
                    <a:bodyPr/>
                    <a:lstStyle/>
                    <a:p>
                      <a:r>
                        <a:rPr kumimoji="1" lang="ja-JP" altLang="en-US" dirty="0" smtClean="0"/>
                        <a:t>お知らせが届いたことを知らせしてくれる</a:t>
                      </a:r>
                      <a:endParaRPr kumimoji="1" lang="ja-JP" altLang="en-US" dirty="0"/>
                    </a:p>
                  </a:txBody>
                  <a:tcPr anchor="ctr">
                    <a:solidFill>
                      <a:srgbClr val="FFE1E1"/>
                    </a:solidFill>
                  </a:tcPr>
                </a:tc>
              </a:tr>
              <a:tr h="194411">
                <a:tc>
                  <a:txBody>
                    <a:bodyPr/>
                    <a:lstStyle/>
                    <a:p>
                      <a:r>
                        <a:rPr kumimoji="1" lang="ja-JP" altLang="en-US" dirty="0" smtClean="0"/>
                        <a:t>盲人用信号機</a:t>
                      </a:r>
                      <a:endParaRPr kumimoji="1" lang="ja-JP" altLang="en-US" dirty="0"/>
                    </a:p>
                  </a:txBody>
                  <a:tcPr anchor="ctr">
                    <a:solidFill>
                      <a:srgbClr val="FFCCCC"/>
                    </a:solidFill>
                  </a:tcPr>
                </a:tc>
                <a:tc>
                  <a:txBody>
                    <a:bodyPr/>
                    <a:lstStyle/>
                    <a:p>
                      <a:r>
                        <a:rPr kumimoji="1" lang="ja-JP" altLang="en-US" dirty="0" smtClean="0"/>
                        <a:t>目が見えない人に信号の状態を知らせてくれる</a:t>
                      </a:r>
                      <a:endParaRPr kumimoji="1" lang="ja-JP" altLang="en-US" dirty="0"/>
                    </a:p>
                  </a:txBody>
                  <a:tcPr anchor="ctr">
                    <a:solidFill>
                      <a:srgbClr val="FFCCCC"/>
                    </a:solidFill>
                  </a:tcPr>
                </a:tc>
              </a:tr>
              <a:tr h="240543">
                <a:tc>
                  <a:txBody>
                    <a:bodyPr/>
                    <a:lstStyle/>
                    <a:p>
                      <a:r>
                        <a:rPr kumimoji="1" lang="en-US" altLang="ja-JP" dirty="0" smtClean="0"/>
                        <a:t>ATM</a:t>
                      </a:r>
                      <a:endParaRPr kumimoji="1" lang="ja-JP" altLang="en-US" dirty="0"/>
                    </a:p>
                  </a:txBody>
                  <a:tcPr anchor="ctr">
                    <a:solidFill>
                      <a:srgbClr val="FFE1E1"/>
                    </a:solidFill>
                  </a:tcPr>
                </a:tc>
                <a:tc>
                  <a:txBody>
                    <a:bodyPr/>
                    <a:lstStyle/>
                    <a:p>
                      <a:r>
                        <a:rPr kumimoji="1" lang="ja-JP" altLang="en-US" dirty="0" smtClean="0"/>
                        <a:t>画面をタッチしたときに、画面のボタンが確実に押されたことなどを知らせてくれる</a:t>
                      </a:r>
                      <a:endParaRPr kumimoji="1" lang="ja-JP" altLang="en-US" dirty="0"/>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5" name="コンテンツ プレースホルダー 2"/>
          <p:cNvSpPr txBox="1">
            <a:spLocks/>
          </p:cNvSpPr>
          <p:nvPr/>
        </p:nvSpPr>
        <p:spPr>
          <a:xfrm>
            <a:off x="2086227" y="5268057"/>
            <a:ext cx="8155557" cy="3693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音で遠くにいる人にお知らせしたり、注意をうながすことが出来る。</a:t>
            </a:r>
            <a:endParaRPr lang="en-US" altLang="ja-JP" sz="2000" dirty="0" smtClean="0">
              <a:latin typeface="+mn-ea"/>
              <a:cs typeface="Meiryo UI" panose="020B0604030504040204" pitchFamily="50" charset="-128"/>
            </a:endParaRPr>
          </a:p>
        </p:txBody>
      </p:sp>
    </p:spTree>
    <p:extLst>
      <p:ext uri="{BB962C8B-B14F-4D97-AF65-F5344CB8AC3E}">
        <p14:creationId xmlns:p14="http://schemas.microsoft.com/office/powerpoint/2010/main" val="19227620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0" name="コンテンツ プレースホルダー 2"/>
          <p:cNvSpPr txBox="1">
            <a:spLocks/>
          </p:cNvSpPr>
          <p:nvPr/>
        </p:nvSpPr>
        <p:spPr>
          <a:xfrm>
            <a:off x="2033083" y="1582656"/>
            <a:ext cx="7029193" cy="707886"/>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None/>
            </a:pPr>
            <a:r>
              <a:rPr lang="ja-JP" altLang="en-US" sz="2000" dirty="0" smtClean="0">
                <a:latin typeface="+mn-ea"/>
                <a:cs typeface="Meiryo UI" panose="020B0604030504040204" pitchFamily="50" charset="-128"/>
              </a:rPr>
              <a:t>②</a:t>
            </a:r>
            <a:r>
              <a:rPr lang="ja-JP" altLang="en-US" sz="2000" dirty="0" smtClean="0"/>
              <a:t>「音」と「音楽」が使われている場合を比較し、どのように使い分けられているのか考えてみよう。</a:t>
            </a:r>
            <a:endParaRPr lang="en-US" altLang="ja-JP" sz="2000" dirty="0"/>
          </a:p>
        </p:txBody>
      </p:sp>
      <p:graphicFrame>
        <p:nvGraphicFramePr>
          <p:cNvPr id="27" name="表 26"/>
          <p:cNvGraphicFramePr>
            <a:graphicFrameLocks noGrp="1"/>
          </p:cNvGraphicFramePr>
          <p:nvPr>
            <p:extLst>
              <p:ext uri="{D42A27DB-BD31-4B8C-83A1-F6EECF244321}">
                <p14:modId xmlns:p14="http://schemas.microsoft.com/office/powerpoint/2010/main" val="3526823436"/>
              </p:ext>
            </p:extLst>
          </p:nvPr>
        </p:nvGraphicFramePr>
        <p:xfrm>
          <a:off x="2033083" y="2439553"/>
          <a:ext cx="8628432" cy="2217420"/>
        </p:xfrm>
        <a:graphic>
          <a:graphicData uri="http://schemas.openxmlformats.org/drawingml/2006/table">
            <a:tbl>
              <a:tblPr firstRow="1" bandRow="1">
                <a:tableStyleId>{2D5ABB26-0587-4C30-8999-92F81FD0307C}</a:tableStyleId>
              </a:tblPr>
              <a:tblGrid>
                <a:gridCol w="4052329"/>
                <a:gridCol w="4576103"/>
              </a:tblGrid>
              <a:tr h="295819">
                <a:tc>
                  <a:txBody>
                    <a:bodyPr/>
                    <a:lstStyle/>
                    <a:p>
                      <a:pPr algn="ctr"/>
                      <a:r>
                        <a:rPr kumimoji="1" lang="ja-JP" altLang="en-US" sz="2400" b="1" dirty="0" smtClean="0"/>
                        <a:t>音</a:t>
                      </a:r>
                      <a:endParaRPr kumimoji="1" lang="ja-JP" altLang="en-US" sz="2400" b="1" dirty="0"/>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2400" b="1" dirty="0" smtClean="0"/>
                        <a:t>音楽</a:t>
                      </a:r>
                      <a:endParaRPr kumimoji="1" lang="ja-JP" altLang="en-US" sz="2400" b="1"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r>
              <a:tr h="480060">
                <a:tc>
                  <a:txBody>
                    <a:bodyPr/>
                    <a:lstStyle/>
                    <a:p>
                      <a:r>
                        <a:rPr kumimoji="1" lang="en-US" altLang="ja-JP" sz="2400" dirty="0" smtClean="0"/>
                        <a:t>ATM</a:t>
                      </a:r>
                      <a:r>
                        <a:rPr kumimoji="1" lang="ja-JP" altLang="en-US" sz="2400" dirty="0" smtClean="0"/>
                        <a:t>のタッチ音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r>
                        <a:rPr kumimoji="1" lang="ja-JP" altLang="en-US" sz="2400" b="0" dirty="0" smtClean="0"/>
                        <a:t>新幹線の到着合図</a:t>
                      </a:r>
                      <a:endParaRPr kumimoji="1" lang="en-US" altLang="ja-JP" sz="24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463560">
                <a:tc>
                  <a:txBody>
                    <a:bodyPr/>
                    <a:lstStyle/>
                    <a:p>
                      <a:r>
                        <a:rPr kumimoji="1" lang="ja-JP" altLang="en-US" sz="2400" dirty="0" smtClean="0"/>
                        <a:t>自動改札のタッチ音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空港などのアナウンス前に鳴るチャイム</a:t>
                      </a:r>
                      <a:endParaRPr kumimoji="1" lang="en-US" altLang="ja-JP" sz="240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4280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dirty="0" smtClean="0"/>
                        <a:t>クルマがバックする時の音</a:t>
                      </a:r>
                      <a:endParaRPr kumimoji="1" lang="en-US" altLang="ja-JP" sz="24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r>
                        <a:rPr kumimoji="1" lang="ja-JP" altLang="en-US" sz="2400" b="0" dirty="0" smtClean="0"/>
                        <a:t>盲人用信号機</a:t>
                      </a:r>
                      <a:endParaRPr kumimoji="1" lang="en-US" altLang="ja-JP" sz="24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bl>
          </a:graphicData>
        </a:graphic>
      </p:graphicFrame>
      <p:sp>
        <p:nvSpPr>
          <p:cNvPr id="28" name="コンテンツ プレースホルダー 2"/>
          <p:cNvSpPr txBox="1">
            <a:spLocks/>
          </p:cNvSpPr>
          <p:nvPr/>
        </p:nvSpPr>
        <p:spPr>
          <a:xfrm>
            <a:off x="1945648" y="4966012"/>
            <a:ext cx="9212092" cy="3693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n-ea"/>
                <a:cs typeface="Meiryo UI" panose="020B0604030504040204" pitchFamily="50" charset="-128"/>
              </a:rPr>
              <a:t>「音」と「音楽」で使い分けされている理由を考えてみる。</a:t>
            </a:r>
            <a:endParaRPr lang="en-US" altLang="ja-JP" sz="2000" dirty="0" smtClean="0">
              <a:latin typeface="+mn-ea"/>
              <a:cs typeface="Meiryo UI" panose="020B0604030504040204" pitchFamily="50" charset="-128"/>
            </a:endParaRPr>
          </a:p>
        </p:txBody>
      </p:sp>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44" name="グループ化 43"/>
          <p:cNvGrpSpPr/>
          <p:nvPr/>
        </p:nvGrpSpPr>
        <p:grpSpPr>
          <a:xfrm>
            <a:off x="-14867" y="0"/>
            <a:ext cx="507831" cy="6054785"/>
            <a:chOff x="-26093" y="365125"/>
            <a:chExt cx="507831" cy="6054785"/>
          </a:xfrm>
        </p:grpSpPr>
        <p:sp>
          <p:nvSpPr>
            <p:cNvPr id="45" name="片側の 2 つの角を丸めた四角形 44"/>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片側の 2 つの角を丸めた四角形 46"/>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52" name="片側の 2 つの角を丸めた四角形 51"/>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54" name="片側の 2 つの角を丸めた四角形 53"/>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片側の 2 つの角を丸めた四角形 54"/>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テキスト ボックス 6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71" name="テキスト ボックス 7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72" name="片側の 2 つの角を丸めた四角形 7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テキスト ボックス 7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4" name="正方形/長方形 73"/>
          <p:cNvSpPr/>
          <p:nvPr/>
        </p:nvSpPr>
        <p:spPr>
          <a:xfrm>
            <a:off x="3951921" y="263825"/>
            <a:ext cx="7433445" cy="369332"/>
          </a:xfrm>
          <a:prstGeom prst="rect">
            <a:avLst/>
          </a:prstGeom>
        </p:spPr>
        <p:txBody>
          <a:bodyPr wrap="none">
            <a:spAutoFit/>
          </a:bodyPr>
          <a:lstStyle/>
          <a:p>
            <a:r>
              <a:rPr lang="ja-JP" altLang="en-US" dirty="0">
                <a:solidFill>
                  <a:schemeClr val="bg1">
                    <a:lumMod val="85000"/>
                  </a:schemeClr>
                </a:solidFill>
              </a:rPr>
              <a:t>「音」をプラスすることにより、生活の利便性向上に寄与していることを知る。</a:t>
            </a:r>
            <a:endParaRPr lang="en-US" altLang="ja-JP" dirty="0">
              <a:solidFill>
                <a:schemeClr val="bg1">
                  <a:lumMod val="85000"/>
                </a:schemeClr>
              </a:solidFill>
            </a:endParaRPr>
          </a:p>
        </p:txBody>
      </p:sp>
      <p:sp>
        <p:nvSpPr>
          <p:cNvPr id="75" name="正方形/長方形 74"/>
          <p:cNvSpPr/>
          <p:nvPr/>
        </p:nvSpPr>
        <p:spPr>
          <a:xfrm>
            <a:off x="3968533" y="551519"/>
            <a:ext cx="8031366" cy="369332"/>
          </a:xfrm>
          <a:prstGeom prst="rect">
            <a:avLst/>
          </a:prstGeom>
        </p:spPr>
        <p:txBody>
          <a:bodyPr wrap="none">
            <a:spAutoFit/>
          </a:bodyPr>
          <a:lstStyle/>
          <a:p>
            <a:r>
              <a:rPr lang="ja-JP" altLang="en-US" dirty="0"/>
              <a:t>「音」と「音楽</a:t>
            </a:r>
            <a:r>
              <a:rPr lang="ja-JP" altLang="en-US" dirty="0" smtClean="0"/>
              <a:t>」それぞれ</a:t>
            </a:r>
            <a:r>
              <a:rPr lang="ja-JP" altLang="en-US" dirty="0"/>
              <a:t>が適した場合があり、使い分けがされていることを知る。</a:t>
            </a:r>
            <a:endParaRPr lang="en-US" altLang="ja-JP" dirty="0"/>
          </a:p>
        </p:txBody>
      </p:sp>
      <p:sp>
        <p:nvSpPr>
          <p:cNvPr id="76" name="正方形/長方形 75"/>
          <p:cNvSpPr/>
          <p:nvPr/>
        </p:nvSpPr>
        <p:spPr>
          <a:xfrm>
            <a:off x="3974363" y="850360"/>
            <a:ext cx="7183377" cy="369332"/>
          </a:xfrm>
          <a:prstGeom prst="rect">
            <a:avLst/>
          </a:prstGeom>
        </p:spPr>
        <p:txBody>
          <a:bodyPr wrap="none">
            <a:spAutoFit/>
          </a:bodyPr>
          <a:lstStyle/>
          <a:p>
            <a:r>
              <a:rPr lang="ja-JP" altLang="en-US" dirty="0">
                <a:solidFill>
                  <a:schemeClr val="bg1">
                    <a:lumMod val="85000"/>
                  </a:schemeClr>
                </a:solidFill>
              </a:rPr>
              <a:t>「音</a:t>
            </a:r>
            <a:r>
              <a:rPr lang="ja-JP" altLang="en-US" dirty="0" smtClean="0">
                <a:solidFill>
                  <a:schemeClr val="bg1">
                    <a:lumMod val="85000"/>
                  </a:schemeClr>
                </a:solidFill>
              </a:rPr>
              <a:t>」の三要素の様子を、電気</a:t>
            </a:r>
            <a:r>
              <a:rPr lang="ja-JP" altLang="en-US" dirty="0">
                <a:solidFill>
                  <a:schemeClr val="bg1">
                    <a:lumMod val="85000"/>
                  </a:schemeClr>
                </a:solidFill>
              </a:rPr>
              <a:t>信号の波形</a:t>
            </a:r>
            <a:r>
              <a:rPr lang="ja-JP" altLang="en-US" dirty="0" smtClean="0">
                <a:solidFill>
                  <a:schemeClr val="bg1">
                    <a:lumMod val="85000"/>
                  </a:schemeClr>
                </a:solidFill>
              </a:rPr>
              <a:t>を観察する</a:t>
            </a:r>
            <a:r>
              <a:rPr lang="ja-JP" altLang="en-US" dirty="0">
                <a:solidFill>
                  <a:schemeClr val="bg1">
                    <a:lumMod val="85000"/>
                  </a:schemeClr>
                </a:solidFill>
              </a:rPr>
              <a:t>ことで違いを知る。</a:t>
            </a:r>
          </a:p>
        </p:txBody>
      </p:sp>
      <p:sp>
        <p:nvSpPr>
          <p:cNvPr id="29" name="コンテンツ プレースホルダー 2"/>
          <p:cNvSpPr txBox="1">
            <a:spLocks/>
          </p:cNvSpPr>
          <p:nvPr/>
        </p:nvSpPr>
        <p:spPr>
          <a:xfrm>
            <a:off x="1945648" y="5519255"/>
            <a:ext cx="9212092" cy="5355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n-ea"/>
                <a:cs typeface="Meiryo UI" panose="020B0604030504040204" pitchFamily="50" charset="-128"/>
              </a:rPr>
              <a:t>※</a:t>
            </a:r>
            <a:r>
              <a:rPr lang="ja-JP" altLang="en-US" sz="1600" dirty="0" smtClean="0">
                <a:latin typeface="+mn-ea"/>
                <a:cs typeface="Meiryo UI" panose="020B0604030504040204" pitchFamily="50" charset="-128"/>
              </a:rPr>
              <a:t>この例では「音」は「ピッ」などの単音を、「音楽」は複数の音で構成され何らかのメロディーが付いているものとしています。</a:t>
            </a:r>
            <a:endParaRPr lang="en-US" altLang="ja-JP" sz="1600" dirty="0" smtClean="0">
              <a:latin typeface="+mn-ea"/>
              <a:cs typeface="Meiryo UI" panose="020B0604030504040204" pitchFamily="50" charset="-128"/>
            </a:endParaRPr>
          </a:p>
        </p:txBody>
      </p:sp>
    </p:spTree>
    <p:extLst>
      <p:ext uri="{BB962C8B-B14F-4D97-AF65-F5344CB8AC3E}">
        <p14:creationId xmlns:p14="http://schemas.microsoft.com/office/powerpoint/2010/main" val="3636818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3274846542"/>
              </p:ext>
            </p:extLst>
          </p:nvPr>
        </p:nvGraphicFramePr>
        <p:xfrm>
          <a:off x="1099038" y="1662583"/>
          <a:ext cx="10107226" cy="2423034"/>
        </p:xfrm>
        <a:graphic>
          <a:graphicData uri="http://schemas.openxmlformats.org/drawingml/2006/table">
            <a:tbl>
              <a:tblPr firstRow="1" bandRow="1">
                <a:tableStyleId>{5C22544A-7EE6-4342-B048-85BDC9FD1C3A}</a:tableStyleId>
              </a:tblPr>
              <a:tblGrid>
                <a:gridCol w="5053613"/>
                <a:gridCol w="5053613"/>
              </a:tblGrid>
              <a:tr h="692295">
                <a:tc>
                  <a:txBody>
                    <a:bodyPr/>
                    <a:lstStyle/>
                    <a:p>
                      <a:pPr algn="ctr"/>
                      <a:r>
                        <a:rPr kumimoji="1" lang="ja-JP" altLang="en-US" sz="2400" dirty="0" smtClean="0">
                          <a:solidFill>
                            <a:schemeClr val="tx1"/>
                          </a:solidFill>
                        </a:rPr>
                        <a:t>音</a:t>
                      </a:r>
                      <a:endParaRPr kumimoji="1" lang="ja-JP" altLang="en-US" sz="2400" dirty="0">
                        <a:solidFill>
                          <a:schemeClr val="tx1"/>
                        </a:solidFill>
                      </a:endParaRPr>
                    </a:p>
                  </a:txBody>
                  <a:tcPr anchor="ctr">
                    <a:solidFill>
                      <a:srgbClr val="FF9393"/>
                    </a:solidFill>
                  </a:tcPr>
                </a:tc>
                <a:tc>
                  <a:txBody>
                    <a:bodyPr/>
                    <a:lstStyle/>
                    <a:p>
                      <a:pPr algn="ctr"/>
                      <a:r>
                        <a:rPr kumimoji="1" lang="ja-JP" altLang="en-US" sz="2400" dirty="0" smtClean="0">
                          <a:solidFill>
                            <a:schemeClr val="tx1"/>
                          </a:solidFill>
                        </a:rPr>
                        <a:t>音楽</a:t>
                      </a:r>
                      <a:endParaRPr kumimoji="1" lang="ja-JP" altLang="en-US" sz="2400" dirty="0">
                        <a:solidFill>
                          <a:schemeClr val="tx1"/>
                        </a:solidFill>
                      </a:endParaRPr>
                    </a:p>
                  </a:txBody>
                  <a:tcPr anchor="ctr">
                    <a:solidFill>
                      <a:srgbClr val="FF9393"/>
                    </a:solidFill>
                  </a:tcPr>
                </a:tc>
              </a:tr>
              <a:tr h="1730739">
                <a:tc>
                  <a:txBody>
                    <a:bodyPr/>
                    <a:lstStyle/>
                    <a:p>
                      <a:r>
                        <a:rPr kumimoji="1" lang="ja-JP" altLang="en-US" sz="2400" dirty="0" smtClean="0"/>
                        <a:t>家庭内や個人用の製品などで、注意や操作の確認を促すために鳴らす場合が多い</a:t>
                      </a:r>
                      <a:endParaRPr kumimoji="1" lang="ja-JP" altLang="en-US" sz="2400" dirty="0"/>
                    </a:p>
                  </a:txBody>
                  <a:tcPr anchor="ctr">
                    <a:solidFill>
                      <a:srgbClr val="FFE1E1"/>
                    </a:solidFill>
                  </a:tcPr>
                </a:tc>
                <a:tc>
                  <a:txBody>
                    <a:bodyPr/>
                    <a:lstStyle/>
                    <a:p>
                      <a:r>
                        <a:rPr kumimoji="1" lang="ja-JP" altLang="en-US" sz="2400" dirty="0" smtClean="0"/>
                        <a:t>人が多く集まる場所などで注意をうながすときに使用されることが多い</a:t>
                      </a:r>
                      <a:endParaRPr kumimoji="1" lang="ja-JP" altLang="en-US" sz="2400" dirty="0"/>
                    </a:p>
                  </a:txBody>
                  <a:tcPr anchor="ctr">
                    <a:solidFill>
                      <a:srgbClr val="FFE1E1"/>
                    </a:solidFill>
                  </a:tcPr>
                </a:tc>
              </a:tr>
            </a:tbl>
          </a:graphicData>
        </a:graphic>
      </p:graphicFrame>
      <p:grpSp>
        <p:nvGrpSpPr>
          <p:cNvPr id="20" name="グループ化 19"/>
          <p:cNvGrpSpPr/>
          <p:nvPr/>
        </p:nvGrpSpPr>
        <p:grpSpPr>
          <a:xfrm>
            <a:off x="-14867" y="0"/>
            <a:ext cx="507831" cy="6054785"/>
            <a:chOff x="-26093" y="365125"/>
            <a:chExt cx="507831" cy="6054785"/>
          </a:xfrm>
        </p:grpSpPr>
        <p:sp>
          <p:nvSpPr>
            <p:cNvPr id="21" name="片側の 2 つの角を丸めた四角形 20"/>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27" name="片側の 2 つの角を丸めた四角形 26"/>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29" name="片側の 2 つの角を丸めた四角形 28"/>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32" name="テキスト ボックス 3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33" name="片側の 2 つの角を丸めた四角形 32"/>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13635833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2420566"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学習</a:t>
            </a:r>
            <a:r>
              <a:rPr lang="ja-JP" altLang="en-US" dirty="0">
                <a:latin typeface="+mj-ea"/>
                <a:cs typeface="Meiryo UI" panose="020B0604030504040204" pitchFamily="50" charset="-128"/>
              </a:rPr>
              <a:t>内容</a:t>
            </a:r>
          </a:p>
        </p:txBody>
      </p:sp>
      <p:cxnSp>
        <p:nvCxnSpPr>
          <p:cNvPr id="9" name="直線コネクタ 8"/>
          <p:cNvCxnSpPr/>
          <p:nvPr/>
        </p:nvCxnSpPr>
        <p:spPr>
          <a:xfrm>
            <a:off x="838200" y="1244386"/>
            <a:ext cx="10515600" cy="0"/>
          </a:xfrm>
          <a:prstGeom prst="line">
            <a:avLst/>
          </a:prstGeom>
          <a:ln w="120650" cmpd="thickThin">
            <a:solidFill>
              <a:srgbClr val="FF6464"/>
            </a:solidFill>
          </a:ln>
        </p:spPr>
        <p:style>
          <a:lnRef idx="3">
            <a:schemeClr val="accent5"/>
          </a:lnRef>
          <a:fillRef idx="0">
            <a:schemeClr val="accent5"/>
          </a:fillRef>
          <a:effectRef idx="2">
            <a:schemeClr val="accent5"/>
          </a:effectRef>
          <a:fontRef idx="minor">
            <a:schemeClr val="tx1"/>
          </a:fontRef>
        </p:style>
      </p:cxnSp>
      <p:sp>
        <p:nvSpPr>
          <p:cNvPr id="20" name="コンテンツ プレースホルダー 2"/>
          <p:cNvSpPr txBox="1">
            <a:spLocks/>
          </p:cNvSpPr>
          <p:nvPr/>
        </p:nvSpPr>
        <p:spPr>
          <a:xfrm>
            <a:off x="2257148" y="1400946"/>
            <a:ext cx="7818837" cy="6463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t>③「音」の「大きさ」、「高さ」、「音色」の三要素と音の聞こえ方の関係について、その電気信号波形を観察してみる。</a:t>
            </a:r>
            <a:endParaRPr lang="ja-JP" altLang="en-US" sz="2000" dirty="0"/>
          </a:p>
        </p:txBody>
      </p:sp>
      <p:graphicFrame>
        <p:nvGraphicFramePr>
          <p:cNvPr id="27" name="表 26"/>
          <p:cNvGraphicFramePr>
            <a:graphicFrameLocks noGrp="1"/>
          </p:cNvGraphicFramePr>
          <p:nvPr>
            <p:extLst>
              <p:ext uri="{D42A27DB-BD31-4B8C-83A1-F6EECF244321}">
                <p14:modId xmlns:p14="http://schemas.microsoft.com/office/powerpoint/2010/main" val="1872762394"/>
              </p:ext>
            </p:extLst>
          </p:nvPr>
        </p:nvGraphicFramePr>
        <p:xfrm>
          <a:off x="963037" y="2191737"/>
          <a:ext cx="10856070" cy="3899723"/>
        </p:xfrm>
        <a:graphic>
          <a:graphicData uri="http://schemas.openxmlformats.org/drawingml/2006/table">
            <a:tbl>
              <a:tblPr firstRow="1" bandRow="1">
                <a:tableStyleId>{2D5ABB26-0587-4C30-8999-92F81FD0307C}</a:tableStyleId>
              </a:tblPr>
              <a:tblGrid>
                <a:gridCol w="3618690"/>
                <a:gridCol w="3618690"/>
                <a:gridCol w="3618690"/>
              </a:tblGrid>
              <a:tr h="265217">
                <a:tc>
                  <a:txBody>
                    <a:bodyPr/>
                    <a:lstStyle/>
                    <a:p>
                      <a:pPr algn="ctr"/>
                      <a:r>
                        <a:rPr kumimoji="1" lang="ja-JP" altLang="en-US" sz="1800" b="1" dirty="0" smtClean="0"/>
                        <a:t>大きさ</a:t>
                      </a:r>
                      <a:endParaRPr kumimoji="1" lang="ja-JP" altLang="en-US" sz="1800" b="1" dirty="0"/>
                    </a:p>
                  </a:txBody>
                  <a:tcPr anchor="ctr">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1800" b="1" dirty="0" smtClean="0"/>
                        <a:t>高さ</a:t>
                      </a:r>
                      <a:endParaRPr kumimoji="1" lang="ja-JP" altLang="en-US" sz="1800" b="1" dirty="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FF9393"/>
                    </a:solidFill>
                  </a:tcPr>
                </a:tc>
                <a:tc>
                  <a:txBody>
                    <a:bodyPr/>
                    <a:lstStyle/>
                    <a:p>
                      <a:pPr algn="ctr"/>
                      <a:r>
                        <a:rPr kumimoji="1" lang="ja-JP" altLang="en-US" sz="1800" b="1" dirty="0" smtClean="0"/>
                        <a:t>音色</a:t>
                      </a:r>
                      <a:endParaRPr kumimoji="1" lang="ja-JP" altLang="en-US" sz="1800" b="1" dirty="0"/>
                    </a:p>
                  </a:txBody>
                  <a:tcPr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rgbClr val="FF9393"/>
                    </a:solidFill>
                  </a:tcPr>
                </a:tc>
              </a:tr>
              <a:tr h="2345243">
                <a:tc>
                  <a:txBody>
                    <a:bodyPr/>
                    <a:lstStyle/>
                    <a:p>
                      <a:pPr algn="l"/>
                      <a:endParaRPr kumimoji="1" lang="en-US" altLang="ja-JP" sz="18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dirty="0" smtClean="0"/>
                    </a:p>
                  </a:txBody>
                  <a:tcPr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FFE1E1"/>
                    </a:solidFill>
                  </a:tcPr>
                </a:tc>
              </a:tr>
              <a:tr h="617734">
                <a:tc>
                  <a:txBody>
                    <a:bodyPr/>
                    <a:lstStyle/>
                    <a:p>
                      <a:pPr algn="l"/>
                      <a:r>
                        <a:rPr kumimoji="1" lang="ja-JP" altLang="en-US" sz="1800" dirty="0" smtClean="0"/>
                        <a:t>音の大きさは信号の高さ</a:t>
                      </a:r>
                      <a:r>
                        <a:rPr kumimoji="1" lang="en-US" altLang="ja-JP" sz="1800" dirty="0" smtClean="0"/>
                        <a:t>(</a:t>
                      </a:r>
                      <a:r>
                        <a:rPr kumimoji="1" lang="ja-JP" altLang="en-US" sz="1800" dirty="0" smtClean="0"/>
                        <a:t>振幅</a:t>
                      </a:r>
                      <a:r>
                        <a:rPr kumimoji="1" lang="en-US" altLang="ja-JP" sz="1800" dirty="0" smtClean="0"/>
                        <a:t>)</a:t>
                      </a:r>
                      <a:r>
                        <a:rPr kumimoji="1" lang="ja-JP" altLang="en-US" sz="1800" dirty="0" smtClean="0"/>
                        <a:t>で決まる</a:t>
                      </a:r>
                      <a:endParaRPr kumimoji="1" lang="en-US" altLang="ja-JP" sz="1800" dirty="0" smtClean="0"/>
                    </a:p>
                    <a:p>
                      <a:pPr algn="l"/>
                      <a:r>
                        <a:rPr kumimoji="1" lang="ja-JP" altLang="en-US" sz="1800" dirty="0" smtClean="0"/>
                        <a:t>振幅：小・・・小さな音</a:t>
                      </a:r>
                      <a:endParaRPr kumimoji="1" lang="en-US" altLang="ja-JP" sz="1800" dirty="0" smtClean="0"/>
                    </a:p>
                    <a:p>
                      <a:pPr algn="l"/>
                      <a:r>
                        <a:rPr kumimoji="1" lang="ja-JP" altLang="en-US" sz="1800" dirty="0" smtClean="0"/>
                        <a:t>振幅：大・・・大きな音</a:t>
                      </a:r>
                      <a:endParaRPr kumimoji="1" lang="en-US" altLang="ja-JP" sz="1800" dirty="0" smtClean="0"/>
                    </a:p>
                  </a:txBody>
                  <a:tcPr anchor="ctr">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rgbClr val="FFCC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音の高さは信号の密度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で決まる</a:t>
                      </a:r>
                      <a:endParaRPr kumimoji="1" lang="en-US" altLang="ja-JP" sz="18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：低い・・・低音</a:t>
                      </a:r>
                      <a:endParaRPr kumimoji="1" lang="en-US" altLang="ja-JP" sz="1800" b="0"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密度</a:t>
                      </a:r>
                      <a:r>
                        <a:rPr kumimoji="1" lang="en-US" altLang="ja-JP" sz="1800" b="0" dirty="0" smtClean="0"/>
                        <a:t>(</a:t>
                      </a:r>
                      <a:r>
                        <a:rPr kumimoji="1" lang="ja-JP" altLang="en-US" sz="1800" b="0" dirty="0" smtClean="0"/>
                        <a:t>周波数</a:t>
                      </a:r>
                      <a:r>
                        <a:rPr kumimoji="1" lang="en-US" altLang="ja-JP" sz="1800" b="0" dirty="0" smtClean="0"/>
                        <a:t>)</a:t>
                      </a:r>
                      <a:r>
                        <a:rPr kumimoji="1" lang="ja-JP" altLang="en-US" sz="1800" b="0" dirty="0" smtClean="0"/>
                        <a:t>：高い・・・高音</a:t>
                      </a: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solidFill>
                      <a:srgbClr val="FFCCCC"/>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t>音の音色は信号の形</a:t>
                      </a:r>
                      <a:r>
                        <a:rPr kumimoji="1" lang="en-US" altLang="ja-JP" sz="1800" b="0" dirty="0" smtClean="0"/>
                        <a:t>(</a:t>
                      </a:r>
                      <a:r>
                        <a:rPr kumimoji="1" lang="ja-JP" altLang="en-US" sz="1800" b="0" dirty="0" smtClean="0"/>
                        <a:t>波形</a:t>
                      </a:r>
                      <a:r>
                        <a:rPr kumimoji="1" lang="en-US" altLang="ja-JP" sz="1800" b="0" dirty="0" smtClean="0"/>
                        <a:t>)</a:t>
                      </a:r>
                      <a:r>
                        <a:rPr kumimoji="1" lang="ja-JP" altLang="en-US" sz="1800" b="0" dirty="0" smtClean="0"/>
                        <a:t>で決まる</a:t>
                      </a:r>
                    </a:p>
                  </a:txBody>
                  <a:tcPr anchor="ct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solidFill>
                      <a:srgbClr val="FFCCCC"/>
                    </a:solidFill>
                  </a:tcPr>
                </a:tc>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74" y="6133019"/>
            <a:ext cx="430919" cy="588370"/>
          </a:xfrm>
          <a:prstGeom prst="rect">
            <a:avLst/>
          </a:prstGeom>
        </p:spPr>
      </p:pic>
      <p:grpSp>
        <p:nvGrpSpPr>
          <p:cNvPr id="29" name="グループ化 28"/>
          <p:cNvGrpSpPr/>
          <p:nvPr/>
        </p:nvGrpSpPr>
        <p:grpSpPr>
          <a:xfrm>
            <a:off x="-14867" y="0"/>
            <a:ext cx="507831" cy="6054785"/>
            <a:chOff x="-26093" y="365125"/>
            <a:chExt cx="507831" cy="6054785"/>
          </a:xfrm>
        </p:grpSpPr>
        <p:sp>
          <p:nvSpPr>
            <p:cNvPr id="30" name="片側の 2 つの角を丸めた四角形 29"/>
            <p:cNvSpPr/>
            <p:nvPr/>
          </p:nvSpPr>
          <p:spPr>
            <a:xfrm rot="5400000">
              <a:off x="-202347" y="1423688"/>
              <a:ext cx="864973" cy="477794"/>
            </a:xfrm>
            <a:prstGeom prst="round2SameRect">
              <a:avLst/>
            </a:prstGeom>
            <a:solidFill>
              <a:srgbClr val="FF9393"/>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片側の 2 つの角を丸めた四角形 31"/>
            <p:cNvSpPr/>
            <p:nvPr/>
          </p:nvSpPr>
          <p:spPr>
            <a:xfrm rot="5400000">
              <a:off x="-202347" y="55871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片側の 2 つの角を丸めた四角形 33"/>
            <p:cNvSpPr/>
            <p:nvPr/>
          </p:nvSpPr>
          <p:spPr>
            <a:xfrm rot="5400000">
              <a:off x="-202347" y="228865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テキスト ボックス 3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組み立て</a:t>
              </a:r>
            </a:p>
          </p:txBody>
        </p:sp>
        <p:sp>
          <p:nvSpPr>
            <p:cNvPr id="36" name="片側の 2 つの角を丸めた四角形 35"/>
            <p:cNvSpPr/>
            <p:nvPr/>
          </p:nvSpPr>
          <p:spPr>
            <a:xfrm rot="5400000">
              <a:off x="-202347" y="3153630"/>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57871" y="3196407"/>
              <a:ext cx="786714"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動作チェック</a:t>
              </a:r>
            </a:p>
          </p:txBody>
        </p:sp>
        <p:sp>
          <p:nvSpPr>
            <p:cNvPr id="38" name="片側の 2 つの角を丸めた四角形 37"/>
            <p:cNvSpPr/>
            <p:nvPr/>
          </p:nvSpPr>
          <p:spPr>
            <a:xfrm rot="5400000">
              <a:off x="-202347" y="4018599"/>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4883565"/>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65528" y="4868537"/>
              <a:ext cx="786701" cy="507831"/>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トラブル</a:t>
              </a:r>
              <a:endParaRPr kumimoji="1" lang="en-US" altLang="ja-JP" sz="9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シューティング</a:t>
              </a:r>
            </a:p>
          </p:txBody>
        </p:sp>
        <p:sp>
          <p:nvSpPr>
            <p:cNvPr id="41" name="テキスト ボックス 4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rPr>
                <a:t>使い方</a:t>
              </a:r>
            </a:p>
          </p:txBody>
        </p:sp>
        <p:sp>
          <p:nvSpPr>
            <p:cNvPr id="42" name="片側の 2 つの角を丸めた四角形 41"/>
            <p:cNvSpPr/>
            <p:nvPr/>
          </p:nvSpPr>
          <p:spPr>
            <a:xfrm rot="5400000">
              <a:off x="-202347" y="5748527"/>
              <a:ext cx="864973" cy="477794"/>
            </a:xfrm>
            <a:prstGeom prst="round2SameRect">
              <a:avLst/>
            </a:prstGeom>
            <a:solidFill>
              <a:srgbClr val="FFE1E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4" y="5802744"/>
              <a:ext cx="708455" cy="369332"/>
            </a:xfrm>
            <a:prstGeom prst="rect">
              <a:avLst/>
            </a:prstGeom>
            <a:noFill/>
          </p:spPr>
          <p:txBody>
            <a:bodyPr wrap="square" rtlCol="0">
              <a:spAutoFit/>
            </a:bodyPr>
            <a:lstStyle/>
            <a:p>
              <a:pPr algn="ctr"/>
              <a:r>
                <a:rPr lang="en-US" altLang="ja-JP" sz="900" dirty="0" smtClean="0">
                  <a:latin typeface="Meiryo UI" panose="020B0604030504040204" pitchFamily="50" charset="-128"/>
                  <a:ea typeface="Meiryo UI" panose="020B0604030504040204" pitchFamily="50" charset="-128"/>
                  <a:cs typeface="Meiryo UI" panose="020B0604030504040204" pitchFamily="50" charset="-128"/>
                </a:rPr>
                <a:t>08</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44" name="正方形/長方形 43"/>
          <p:cNvSpPr/>
          <p:nvPr/>
        </p:nvSpPr>
        <p:spPr>
          <a:xfrm>
            <a:off x="3951921" y="263825"/>
            <a:ext cx="7433445" cy="369332"/>
          </a:xfrm>
          <a:prstGeom prst="rect">
            <a:avLst/>
          </a:prstGeom>
        </p:spPr>
        <p:txBody>
          <a:bodyPr wrap="none">
            <a:spAutoFit/>
          </a:bodyPr>
          <a:lstStyle/>
          <a:p>
            <a:r>
              <a:rPr lang="ja-JP" altLang="en-US" dirty="0">
                <a:solidFill>
                  <a:schemeClr val="bg1">
                    <a:lumMod val="85000"/>
                  </a:schemeClr>
                </a:solidFill>
              </a:rPr>
              <a:t>「音」をプラスすることにより、生活の利便性向上に寄与していることを知る。</a:t>
            </a:r>
            <a:endParaRPr lang="en-US" altLang="ja-JP" dirty="0">
              <a:solidFill>
                <a:schemeClr val="bg1">
                  <a:lumMod val="85000"/>
                </a:schemeClr>
              </a:solidFill>
            </a:endParaRPr>
          </a:p>
        </p:txBody>
      </p:sp>
      <p:sp>
        <p:nvSpPr>
          <p:cNvPr id="45" name="正方形/長方形 44"/>
          <p:cNvSpPr/>
          <p:nvPr/>
        </p:nvSpPr>
        <p:spPr>
          <a:xfrm>
            <a:off x="3968533" y="551519"/>
            <a:ext cx="8031366" cy="369332"/>
          </a:xfrm>
          <a:prstGeom prst="rect">
            <a:avLst/>
          </a:prstGeom>
        </p:spPr>
        <p:txBody>
          <a:bodyPr wrap="none">
            <a:spAutoFit/>
          </a:bodyPr>
          <a:lstStyle/>
          <a:p>
            <a:r>
              <a:rPr lang="ja-JP" altLang="en-US" dirty="0">
                <a:solidFill>
                  <a:schemeClr val="bg1">
                    <a:lumMod val="85000"/>
                  </a:schemeClr>
                </a:solidFill>
              </a:rPr>
              <a:t>「音」と「音楽」それぞれが適した場合があり、使い分けがされていることを知る。</a:t>
            </a:r>
            <a:endParaRPr lang="en-US" altLang="ja-JP" dirty="0">
              <a:solidFill>
                <a:schemeClr val="bg1">
                  <a:lumMod val="85000"/>
                </a:schemeClr>
              </a:solidFill>
            </a:endParaRPr>
          </a:p>
        </p:txBody>
      </p:sp>
      <p:sp>
        <p:nvSpPr>
          <p:cNvPr id="46" name="正方形/長方形 45"/>
          <p:cNvSpPr/>
          <p:nvPr/>
        </p:nvSpPr>
        <p:spPr>
          <a:xfrm>
            <a:off x="3974363" y="850360"/>
            <a:ext cx="7183377" cy="369332"/>
          </a:xfrm>
          <a:prstGeom prst="rect">
            <a:avLst/>
          </a:prstGeom>
        </p:spPr>
        <p:txBody>
          <a:bodyPr wrap="none">
            <a:spAutoFit/>
          </a:bodyPr>
          <a:lstStyle/>
          <a:p>
            <a:r>
              <a:rPr lang="ja-JP" altLang="en-US" dirty="0"/>
              <a:t>「音</a:t>
            </a:r>
            <a:r>
              <a:rPr lang="ja-JP" altLang="en-US" dirty="0" smtClean="0"/>
              <a:t>」の三要素の様子を、電気</a:t>
            </a:r>
            <a:r>
              <a:rPr lang="ja-JP" altLang="en-US" dirty="0"/>
              <a:t>信号の波形</a:t>
            </a:r>
            <a:r>
              <a:rPr lang="ja-JP" altLang="en-US" dirty="0" smtClean="0"/>
              <a:t>を観察する</a:t>
            </a:r>
            <a:r>
              <a:rPr lang="ja-JP" altLang="en-US" dirty="0"/>
              <a:t>ことで違いを知る。</a:t>
            </a:r>
          </a:p>
        </p:txBody>
      </p: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09987" y="2652763"/>
            <a:ext cx="2422479" cy="2072640"/>
          </a:xfrm>
          <a:prstGeom prst="rect">
            <a:avLst/>
          </a:prstGeom>
        </p:spPr>
      </p:pic>
      <p:pic>
        <p:nvPicPr>
          <p:cNvPr id="6" name="図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153590" y="2755065"/>
            <a:ext cx="2461099" cy="1868035"/>
          </a:xfrm>
          <a:prstGeom prst="rect">
            <a:avLst/>
          </a:prstGeom>
        </p:spPr>
      </p:pic>
      <p:pic>
        <p:nvPicPr>
          <p:cNvPr id="8" name="図 7"/>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8776496" y="2852192"/>
            <a:ext cx="2435449" cy="685935"/>
          </a:xfrm>
          <a:prstGeom prst="rect">
            <a:avLst/>
          </a:prstGeom>
        </p:spPr>
      </p:pic>
      <p:sp>
        <p:nvSpPr>
          <p:cNvPr id="47" name="コンテンツ プレースホルダー 2"/>
          <p:cNvSpPr txBox="1">
            <a:spLocks/>
          </p:cNvSpPr>
          <p:nvPr/>
        </p:nvSpPr>
        <p:spPr>
          <a:xfrm>
            <a:off x="2257148" y="6183154"/>
            <a:ext cx="7818837" cy="3693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dirty="0" smtClean="0"/>
              <a:t>ミニ・グランドピアノができあがったら、実際に波形を観察してみましょう。</a:t>
            </a:r>
            <a:endParaRPr lang="ja-JP" altLang="en-US" sz="2000" dirty="0"/>
          </a:p>
        </p:txBody>
      </p:sp>
      <p:pic>
        <p:nvPicPr>
          <p:cNvPr id="48" name="図 47"/>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776496" y="3863983"/>
            <a:ext cx="2435449" cy="685935"/>
          </a:xfrm>
          <a:prstGeom prst="rect">
            <a:avLst/>
          </a:prstGeom>
        </p:spPr>
      </p:pic>
    </p:spTree>
    <p:extLst>
      <p:ext uri="{BB962C8B-B14F-4D97-AF65-F5344CB8AC3E}">
        <p14:creationId xmlns:p14="http://schemas.microsoft.com/office/powerpoint/2010/main" val="91353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5225</Words>
  <Application>Microsoft Office PowerPoint</Application>
  <PresentationFormat>ワイド画面</PresentationFormat>
  <Paragraphs>1226</Paragraphs>
  <Slides>40</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40</vt:i4>
      </vt:variant>
    </vt:vector>
  </HeadingPairs>
  <TitlesOfParts>
    <vt:vector size="50" baseType="lpstr">
      <vt:lpstr>Meiryo UI</vt:lpstr>
      <vt:lpstr>ＭＳ Ｐゴシック</vt:lpstr>
      <vt:lpstr>MS Mincho</vt:lpstr>
      <vt:lpstr>メイリオ</vt:lpstr>
      <vt:lpstr>Arial</vt:lpstr>
      <vt:lpstr>Calibri</vt:lpstr>
      <vt:lpstr>Calibri Light</vt:lpstr>
      <vt:lpstr>Times New Roman</vt:lpstr>
      <vt:lpstr>Wingdings</vt:lpstr>
      <vt:lpstr>Office テーマ</vt:lpstr>
      <vt:lpstr>ミニ・グランドピアノ　 組み立てガイド</vt:lpstr>
      <vt:lpstr>学習の狙い</vt:lpstr>
      <vt:lpstr>ミニ・グランドピアノの特徴</vt:lpstr>
      <vt:lpstr>タイムテーブル例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必要な工具と電源</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2016-12-01T01:23:50Z</dcterms:modified>
</cp:coreProperties>
</file>