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handoutMasterIdLst>
    <p:handoutMasterId r:id="rId37"/>
  </p:handoutMasterIdLst>
  <p:sldIdLst>
    <p:sldId id="256" r:id="rId2"/>
    <p:sldId id="257" r:id="rId3"/>
    <p:sldId id="285" r:id="rId4"/>
    <p:sldId id="258" r:id="rId5"/>
    <p:sldId id="261" r:id="rId6"/>
    <p:sldId id="292" r:id="rId7"/>
    <p:sldId id="293" r:id="rId8"/>
    <p:sldId id="260" r:id="rId9"/>
    <p:sldId id="314" r:id="rId10"/>
    <p:sldId id="301" r:id="rId11"/>
    <p:sldId id="322" r:id="rId12"/>
    <p:sldId id="323" r:id="rId13"/>
    <p:sldId id="324" r:id="rId14"/>
    <p:sldId id="286" r:id="rId15"/>
    <p:sldId id="302" r:id="rId16"/>
    <p:sldId id="303" r:id="rId17"/>
    <p:sldId id="265" r:id="rId18"/>
    <p:sldId id="304" r:id="rId19"/>
    <p:sldId id="318" r:id="rId20"/>
    <p:sldId id="305" r:id="rId21"/>
    <p:sldId id="306" r:id="rId22"/>
    <p:sldId id="317" r:id="rId23"/>
    <p:sldId id="307" r:id="rId24"/>
    <p:sldId id="308" r:id="rId25"/>
    <p:sldId id="321" r:id="rId26"/>
    <p:sldId id="309" r:id="rId27"/>
    <p:sldId id="311" r:id="rId28"/>
    <p:sldId id="272" r:id="rId29"/>
    <p:sldId id="273" r:id="rId30"/>
    <p:sldId id="320" r:id="rId31"/>
    <p:sldId id="290" r:id="rId32"/>
    <p:sldId id="313" r:id="rId33"/>
    <p:sldId id="266" r:id="rId34"/>
    <p:sldId id="284" r:id="rId35"/>
    <p:sldId id="280" r:id="rId36"/>
  </p:sldIdLst>
  <p:sldSz cx="12192000" cy="6858000"/>
  <p:notesSz cx="6797675" cy="9926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464"/>
    <a:srgbClr val="FFCCCC"/>
    <a:srgbClr val="FF99FF"/>
    <a:srgbClr val="FFCCFF"/>
    <a:srgbClr val="C9B5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D7B26C5-4107-4FEC-AEDC-1716B250A1EF}" styleName="スタイル (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3" d="100"/>
          <a:sy n="113" d="100"/>
        </p:scale>
        <p:origin x="37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9F50902A-39BA-4456-B9AF-B20881C231C3}" type="datetimeFigureOut">
              <a:rPr kumimoji="1" lang="ja-JP" altLang="en-US" smtClean="0"/>
              <a:t>2018/12/27</a:t>
            </a:fld>
            <a:endParaRPr kumimoji="1" lang="ja-JP" altLang="en-US" dirty="0"/>
          </a:p>
        </p:txBody>
      </p:sp>
      <p:sp>
        <p:nvSpPr>
          <p:cNvPr id="4" name="フッター プレースホルダー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kumimoji="1" lang="ja-JP" altLang="en-US" dirty="0"/>
          </a:p>
        </p:txBody>
      </p:sp>
      <p:sp>
        <p:nvSpPr>
          <p:cNvPr id="5" name="スライド番号プレースホルダー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76E12B27-7C4A-4254-BA54-AA36AA472FFF}" type="slidenum">
              <a:rPr kumimoji="1" lang="ja-JP" altLang="en-US" smtClean="0"/>
              <a:t>‹#›</a:t>
            </a:fld>
            <a:endParaRPr kumimoji="1" lang="ja-JP" altLang="en-US" dirty="0"/>
          </a:p>
        </p:txBody>
      </p:sp>
    </p:spTree>
    <p:extLst>
      <p:ext uri="{BB962C8B-B14F-4D97-AF65-F5344CB8AC3E}">
        <p14:creationId xmlns:p14="http://schemas.microsoft.com/office/powerpoint/2010/main" val="411078823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2018/12/27</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3592345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2018/12/27</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1782399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2018/12/27</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88023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2018/12/27</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332866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2018/12/27</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276400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2018/12/27</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651534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3C9CC3B0-DD1F-485F-B703-6107046B5CCC}" type="datetimeFigureOut">
              <a:rPr kumimoji="1" lang="ja-JP" altLang="en-US" smtClean="0"/>
              <a:t>2018/12/27</a:t>
            </a:fld>
            <a:endParaRPr kumimoji="1" lang="ja-JP" altLang="en-US" dirty="0"/>
          </a:p>
        </p:txBody>
      </p:sp>
      <p:sp>
        <p:nvSpPr>
          <p:cNvPr id="8" name="フッター プレースホルダー 7"/>
          <p:cNvSpPr>
            <a:spLocks noGrp="1"/>
          </p:cNvSpPr>
          <p:nvPr>
            <p:ph type="ftr" sz="quarter" idx="11"/>
          </p:nvPr>
        </p:nvSpPr>
        <p:spPr/>
        <p:txBody>
          <a:bodyPr/>
          <a:lstStyle/>
          <a:p>
            <a:endParaRPr kumimoji="1" lang="ja-JP" altLang="en-US" dirty="0"/>
          </a:p>
        </p:txBody>
      </p:sp>
      <p:sp>
        <p:nvSpPr>
          <p:cNvPr id="9" name="スライド番号プレースホルダー 8"/>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693525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3C9CC3B0-DD1F-485F-B703-6107046B5CCC}" type="datetimeFigureOut">
              <a:rPr kumimoji="1" lang="ja-JP" altLang="en-US" smtClean="0"/>
              <a:t>2018/12/27</a:t>
            </a:fld>
            <a:endParaRPr kumimoji="1" lang="ja-JP" altLang="en-US" dirty="0"/>
          </a:p>
        </p:txBody>
      </p:sp>
      <p:sp>
        <p:nvSpPr>
          <p:cNvPr id="4" name="フッター プレースホルダー 3"/>
          <p:cNvSpPr>
            <a:spLocks noGrp="1"/>
          </p:cNvSpPr>
          <p:nvPr>
            <p:ph type="ftr" sz="quarter" idx="11"/>
          </p:nvPr>
        </p:nvSpPr>
        <p:spPr/>
        <p:txBody>
          <a:bodyPr/>
          <a:lstStyle/>
          <a:p>
            <a:endParaRPr kumimoji="1" lang="ja-JP" altLang="en-US" dirty="0"/>
          </a:p>
        </p:txBody>
      </p:sp>
      <p:sp>
        <p:nvSpPr>
          <p:cNvPr id="5" name="スライド番号プレースホルダー 4"/>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516861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C9CC3B0-DD1F-485F-B703-6107046B5CCC}" type="datetimeFigureOut">
              <a:rPr kumimoji="1" lang="ja-JP" altLang="en-US" smtClean="0"/>
              <a:t>2018/12/27</a:t>
            </a:fld>
            <a:endParaRPr kumimoji="1" lang="ja-JP" altLang="en-US" dirty="0"/>
          </a:p>
        </p:txBody>
      </p:sp>
      <p:sp>
        <p:nvSpPr>
          <p:cNvPr id="3" name="フッター プレースホルダー 2"/>
          <p:cNvSpPr>
            <a:spLocks noGrp="1"/>
          </p:cNvSpPr>
          <p:nvPr>
            <p:ph type="ftr" sz="quarter" idx="11"/>
          </p:nvPr>
        </p:nvSpPr>
        <p:spPr/>
        <p:txBody>
          <a:bodyPr/>
          <a:lstStyle/>
          <a:p>
            <a:endParaRPr kumimoji="1" lang="ja-JP" altLang="en-US" dirty="0"/>
          </a:p>
        </p:txBody>
      </p:sp>
      <p:sp>
        <p:nvSpPr>
          <p:cNvPr id="4" name="スライド番号プレースホルダー 3"/>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28300" y="6581775"/>
            <a:ext cx="1445733" cy="139700"/>
          </a:xfrm>
          <a:prstGeom prst="rect">
            <a:avLst/>
          </a:prstGeom>
        </p:spPr>
      </p:pic>
    </p:spTree>
    <p:extLst>
      <p:ext uri="{BB962C8B-B14F-4D97-AF65-F5344CB8AC3E}">
        <p14:creationId xmlns:p14="http://schemas.microsoft.com/office/powerpoint/2010/main" val="31888690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2018/12/27</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4128428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dirty="0"/>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2018/12/27</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3470539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9CC3B0-DD1F-485F-B703-6107046B5CCC}" type="datetimeFigureOut">
              <a:rPr kumimoji="1" lang="ja-JP" altLang="en-US" smtClean="0"/>
              <a:t>2018/12/27</a:t>
            </a:fld>
            <a:endParaRPr kumimoji="1" lang="ja-JP" altLang="en-US" dirty="0"/>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dirty="0"/>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1244776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8" Type="http://schemas.openxmlformats.org/officeDocument/2006/relationships/image" Target="../media/image29.emf"/><Relationship Id="rId3" Type="http://schemas.openxmlformats.org/officeDocument/2006/relationships/image" Target="../media/image24.emf"/><Relationship Id="rId7" Type="http://schemas.openxmlformats.org/officeDocument/2006/relationships/image" Target="../media/image28.emf"/><Relationship Id="rId2" Type="http://schemas.openxmlformats.org/officeDocument/2006/relationships/image" Target="../media/image23.emf"/><Relationship Id="rId1" Type="http://schemas.openxmlformats.org/officeDocument/2006/relationships/slideLayout" Target="../slideLayouts/slideLayout7.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 Id="rId9" Type="http://schemas.openxmlformats.org/officeDocument/2006/relationships/image" Target="../media/image30.emf"/></Relationships>
</file>

<file path=ppt/slides/_rels/slide1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33.emf"/></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35.jpg"/><Relationship Id="rId4" Type="http://schemas.openxmlformats.org/officeDocument/2006/relationships/image" Target="../media/image34.jp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5.png"/><Relationship Id="rId7" Type="http://schemas.openxmlformats.org/officeDocument/2006/relationships/image" Target="../media/image39.jp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15.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41.jpg"/></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image" Target="../media/image5.png"/><Relationship Id="rId7" Type="http://schemas.openxmlformats.org/officeDocument/2006/relationships/image" Target="../media/image40.jpeg"/><Relationship Id="rId2" Type="http://schemas.openxmlformats.org/officeDocument/2006/relationships/image" Target="../media/image42.jp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54.jp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55.png"/><Relationship Id="rId1" Type="http://schemas.openxmlformats.org/officeDocument/2006/relationships/slideLayout" Target="../slideLayouts/slideLayout7.xml"/><Relationship Id="rId5" Type="http://schemas.openxmlformats.org/officeDocument/2006/relationships/image" Target="../media/image15.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6.png"/><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8.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65.png"/><Relationship Id="rId4" Type="http://schemas.openxmlformats.org/officeDocument/2006/relationships/image" Target="../media/image64.png"/></Relationships>
</file>

<file path=ppt/slides/_rels/slide3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787900" y="3491432"/>
            <a:ext cx="2616200" cy="3175001"/>
          </a:xfrm>
          <a:prstGeom prst="rect">
            <a:avLst/>
          </a:prstGeom>
        </p:spPr>
      </p:pic>
      <p:sp>
        <p:nvSpPr>
          <p:cNvPr id="2" name="タイトル 1"/>
          <p:cNvSpPr>
            <a:spLocks noGrp="1"/>
          </p:cNvSpPr>
          <p:nvPr>
            <p:ph type="ctrTitle"/>
          </p:nvPr>
        </p:nvSpPr>
        <p:spPr>
          <a:xfrm>
            <a:off x="1524000" y="462068"/>
            <a:ext cx="9144000" cy="2387600"/>
          </a:xfrm>
        </p:spPr>
        <p:txBody>
          <a:bodyPr>
            <a:norm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メロディー時計２</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
            </a:r>
            <a:b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て</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ガイド</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サブタイトル 2"/>
          <p:cNvSpPr>
            <a:spLocks noGrp="1"/>
          </p:cNvSpPr>
          <p:nvPr>
            <p:ph type="subTitle" idx="1"/>
          </p:nvPr>
        </p:nvSpPr>
        <p:spPr>
          <a:xfrm>
            <a:off x="2100105" y="2957031"/>
            <a:ext cx="8395387" cy="427037"/>
          </a:xfrm>
        </p:spPr>
        <p:txBody>
          <a:bodyPr>
            <a:no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自分で作曲したメロディーを鳴らそう！</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dirty="0" smtClean="0">
                <a:latin typeface="Meiryo UI" panose="020B0604030504040204" pitchFamily="50" charset="-128"/>
                <a:ea typeface="Meiryo UI" panose="020B0604030504040204" pitchFamily="50" charset="-128"/>
                <a:cs typeface="Meiryo UI" panose="020B0604030504040204" pitchFamily="50" charset="-128"/>
              </a:rPr>
              <a:t>AW-866</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2" name="直線コネクタ 11"/>
          <p:cNvCxnSpPr/>
          <p:nvPr/>
        </p:nvCxnSpPr>
        <p:spPr>
          <a:xfrm>
            <a:off x="0" y="2830618"/>
            <a:ext cx="12192000" cy="0"/>
          </a:xfrm>
          <a:prstGeom prst="line">
            <a:avLst/>
          </a:prstGeom>
          <a:ln w="63500" cmpd="thickThi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8811" y="6564225"/>
            <a:ext cx="2115482" cy="204417"/>
          </a:xfrm>
          <a:prstGeom prst="rect">
            <a:avLst/>
          </a:prstGeom>
        </p:spPr>
      </p:pic>
    </p:spTree>
    <p:extLst>
      <p:ext uri="{BB962C8B-B14F-4D97-AF65-F5344CB8AC3E}">
        <p14:creationId xmlns:p14="http://schemas.microsoft.com/office/powerpoint/2010/main" val="28770885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線コネクタ 2"/>
          <p:cNvCxnSpPr/>
          <p:nvPr/>
        </p:nvCxnSpPr>
        <p:spPr>
          <a:xfrm>
            <a:off x="838200" y="1244386"/>
            <a:ext cx="10515600" cy="0"/>
          </a:xfrm>
          <a:prstGeom prst="line">
            <a:avLst/>
          </a:prstGeom>
          <a:ln w="120650" cmpd="thickThin">
            <a:solidFill>
              <a:schemeClr val="accent6"/>
            </a:solidFill>
          </a:ln>
        </p:spPr>
        <p:style>
          <a:lnRef idx="3">
            <a:schemeClr val="accent5"/>
          </a:lnRef>
          <a:fillRef idx="0">
            <a:schemeClr val="accent5"/>
          </a:fillRef>
          <a:effectRef idx="2">
            <a:schemeClr val="accent5"/>
          </a:effectRef>
          <a:fontRef idx="minor">
            <a:schemeClr val="tx1"/>
          </a:fontRef>
        </p:style>
      </p:cxnSp>
      <p:grpSp>
        <p:nvGrpSpPr>
          <p:cNvPr id="4" name="グループ化 3"/>
          <p:cNvGrpSpPr/>
          <p:nvPr/>
        </p:nvGrpSpPr>
        <p:grpSpPr>
          <a:xfrm>
            <a:off x="-8757" y="365125"/>
            <a:ext cx="477794" cy="5189823"/>
            <a:chOff x="-8757" y="365125"/>
            <a:chExt cx="477794" cy="5189823"/>
          </a:xfrm>
        </p:grpSpPr>
        <p:sp>
          <p:nvSpPr>
            <p:cNvPr id="5" name="片側の 2 つの角を丸めた四角形 4"/>
            <p:cNvSpPr/>
            <p:nvPr/>
          </p:nvSpPr>
          <p:spPr>
            <a:xfrm rot="5400000">
              <a:off x="-202347" y="1423688"/>
              <a:ext cx="864973" cy="477794"/>
            </a:xfrm>
            <a:prstGeom prst="round2SameRect">
              <a:avLst/>
            </a:prstGeom>
            <a:solidFill>
              <a:schemeClr val="accent6"/>
            </a:solidFill>
            <a:ln>
              <a:solidFill>
                <a:schemeClr val="accent6"/>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rot="16200000">
              <a:off x="-124086" y="1470223"/>
              <a:ext cx="708455" cy="384721"/>
            </a:xfrm>
            <a:prstGeom prst="rect">
              <a:avLst/>
            </a:prstGeom>
            <a:solidFill>
              <a:schemeClr val="accent6"/>
            </a:solidFill>
            <a:ln>
              <a:solidFill>
                <a:schemeClr val="accent6"/>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片側の 2 つの角を丸めた四角形 6"/>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片側の 2 つの角を丸めた四角形 8"/>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1" name="片側の 2 つの角を丸めた四角形 1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片側の 2 つの角を丸めた四角形 1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片側の 2 つの角を丸めた四角形 13"/>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4" name="コンテンツ プレースホルダー 2"/>
          <p:cNvSpPr txBox="1">
            <a:spLocks/>
          </p:cNvSpPr>
          <p:nvPr/>
        </p:nvSpPr>
        <p:spPr>
          <a:xfrm>
            <a:off x="838200" y="1416665"/>
            <a:ext cx="6477000"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クロックムーブメントの中身を知ろう。</a:t>
            </a:r>
            <a:endParaRPr lang="en-US" altLang="ja-JP" sz="2000"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26" name="図 25"/>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rot="5400000">
            <a:off x="3930665" y="1743204"/>
            <a:ext cx="2359575" cy="3571954"/>
          </a:xfrm>
          <a:prstGeom prst="rect">
            <a:avLst/>
          </a:prstGeom>
        </p:spPr>
      </p:pic>
      <p:pic>
        <p:nvPicPr>
          <p:cNvPr id="27" name="図 2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5400000">
            <a:off x="7387737" y="1479280"/>
            <a:ext cx="1965761" cy="2110835"/>
          </a:xfrm>
          <a:prstGeom prst="rect">
            <a:avLst/>
          </a:prstGeom>
          <a:ln>
            <a:noFill/>
          </a:ln>
          <a:effectLst>
            <a:softEdge rad="112500"/>
          </a:effectLst>
        </p:spPr>
      </p:pic>
      <p:pic>
        <p:nvPicPr>
          <p:cNvPr id="31" name="図 30"/>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1285228" y="3833137"/>
            <a:ext cx="1351128" cy="1491359"/>
          </a:xfrm>
          <a:prstGeom prst="rect">
            <a:avLst/>
          </a:prstGeom>
        </p:spPr>
      </p:pic>
      <p:sp>
        <p:nvSpPr>
          <p:cNvPr id="32" name="コンテンツ プレースホルダー 2"/>
          <p:cNvSpPr txBox="1">
            <a:spLocks/>
          </p:cNvSpPr>
          <p:nvPr/>
        </p:nvSpPr>
        <p:spPr>
          <a:xfrm>
            <a:off x="1215112" y="3198979"/>
            <a:ext cx="1144865" cy="4801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水晶振動子</a:t>
            </a:r>
            <a:r>
              <a:rPr lang="en-US" altLang="ja-JP" sz="1400" b="1"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b="1" dirty="0">
                <a:latin typeface="Meiryo UI" panose="020B0604030504040204" pitchFamily="50" charset="-128"/>
                <a:ea typeface="Meiryo UI" panose="020B0604030504040204" pitchFamily="50" charset="-128"/>
                <a:cs typeface="Meiryo UI" panose="020B0604030504040204" pitchFamily="50" charset="-128"/>
              </a:rPr>
            </a:b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クォーツ</a:t>
            </a: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コンテンツ プレースホルダー 2"/>
          <p:cNvSpPr txBox="1">
            <a:spLocks/>
          </p:cNvSpPr>
          <p:nvPr/>
        </p:nvSpPr>
        <p:spPr>
          <a:xfrm>
            <a:off x="9795065" y="1711099"/>
            <a:ext cx="1144865"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磁石</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コンテンツ プレースホルダー 2"/>
          <p:cNvSpPr txBox="1">
            <a:spLocks/>
          </p:cNvSpPr>
          <p:nvPr/>
        </p:nvSpPr>
        <p:spPr>
          <a:xfrm>
            <a:off x="9795065" y="2830673"/>
            <a:ext cx="1414492" cy="60837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電磁石</a:t>
            </a:r>
            <a:endParaRPr lang="en-US" altLang="ja-JP" sz="1400" b="1"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鉄心＋コイル</a:t>
            </a: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コンテンツ プレースホルダー 2"/>
          <p:cNvSpPr txBox="1">
            <a:spLocks/>
          </p:cNvSpPr>
          <p:nvPr/>
        </p:nvSpPr>
        <p:spPr>
          <a:xfrm>
            <a:off x="5617473" y="5332540"/>
            <a:ext cx="1144865"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ギア</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線吹き出し 2 (枠付き) 35"/>
          <p:cNvSpPr/>
          <p:nvPr/>
        </p:nvSpPr>
        <p:spPr>
          <a:xfrm>
            <a:off x="7197350" y="1473561"/>
            <a:ext cx="4457370" cy="2273192"/>
          </a:xfrm>
          <a:prstGeom prst="borderCallout2">
            <a:avLst>
              <a:gd name="adj1" fmla="val 18751"/>
              <a:gd name="adj2" fmla="val 396"/>
              <a:gd name="adj3" fmla="val 18750"/>
              <a:gd name="adj4" fmla="val -16667"/>
              <a:gd name="adj5" fmla="val 64572"/>
              <a:gd name="adj6" fmla="val -44048"/>
            </a:avLst>
          </a:prstGeom>
          <a:noFill/>
          <a:ln w="28575">
            <a:solidFill>
              <a:srgbClr val="C00000"/>
            </a:solidFill>
            <a:headEnd type="none"/>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線吹き出し 2 (枠付き) 36"/>
          <p:cNvSpPr/>
          <p:nvPr/>
        </p:nvSpPr>
        <p:spPr>
          <a:xfrm>
            <a:off x="1036865" y="3120884"/>
            <a:ext cx="1842447" cy="2273192"/>
          </a:xfrm>
          <a:prstGeom prst="borderCallout2">
            <a:avLst>
              <a:gd name="adj1" fmla="val 11047"/>
              <a:gd name="adj2" fmla="val 99181"/>
              <a:gd name="adj3" fmla="val 11475"/>
              <a:gd name="adj4" fmla="val 113743"/>
              <a:gd name="adj5" fmla="val 32905"/>
              <a:gd name="adj6" fmla="val 156582"/>
            </a:avLst>
          </a:prstGeom>
          <a:noFill/>
          <a:ln w="28575">
            <a:solidFill>
              <a:srgbClr val="C00000"/>
            </a:solidFill>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9" name="直線矢印コネクタ 38"/>
          <p:cNvCxnSpPr/>
          <p:nvPr/>
        </p:nvCxnSpPr>
        <p:spPr>
          <a:xfrm flipH="1" flipV="1">
            <a:off x="5734751" y="4124528"/>
            <a:ext cx="74206" cy="1129853"/>
          </a:xfrm>
          <a:prstGeom prst="straightConnector1">
            <a:avLst/>
          </a:prstGeom>
          <a:ln w="28575">
            <a:solidFill>
              <a:srgbClr val="C00000"/>
            </a:solidFill>
            <a:tailEnd type="oval" w="lg" len="lg"/>
          </a:ln>
        </p:spPr>
        <p:style>
          <a:lnRef idx="1">
            <a:schemeClr val="accent1"/>
          </a:lnRef>
          <a:fillRef idx="0">
            <a:schemeClr val="accent1"/>
          </a:fillRef>
          <a:effectRef idx="0">
            <a:schemeClr val="accent1"/>
          </a:effectRef>
          <a:fontRef idx="minor">
            <a:schemeClr val="tx1"/>
          </a:fontRef>
        </p:style>
      </p:cxnSp>
      <p:cxnSp>
        <p:nvCxnSpPr>
          <p:cNvPr id="43" name="直線矢印コネクタ 42"/>
          <p:cNvCxnSpPr/>
          <p:nvPr/>
        </p:nvCxnSpPr>
        <p:spPr>
          <a:xfrm flipH="1" flipV="1">
            <a:off x="5050378" y="4176012"/>
            <a:ext cx="758579" cy="1078369"/>
          </a:xfrm>
          <a:prstGeom prst="straightConnector1">
            <a:avLst/>
          </a:prstGeom>
          <a:ln w="28575">
            <a:solidFill>
              <a:srgbClr val="C00000"/>
            </a:solidFill>
            <a:tailEnd type="oval" w="lg" len="lg"/>
          </a:ln>
        </p:spPr>
        <p:style>
          <a:lnRef idx="1">
            <a:schemeClr val="accent1"/>
          </a:lnRef>
          <a:fillRef idx="0">
            <a:schemeClr val="accent1"/>
          </a:fillRef>
          <a:effectRef idx="0">
            <a:schemeClr val="accent1"/>
          </a:effectRef>
          <a:fontRef idx="minor">
            <a:schemeClr val="tx1"/>
          </a:fontRef>
        </p:style>
      </p:cxnSp>
      <p:cxnSp>
        <p:nvCxnSpPr>
          <p:cNvPr id="45" name="直線矢印コネクタ 44"/>
          <p:cNvCxnSpPr/>
          <p:nvPr/>
        </p:nvCxnSpPr>
        <p:spPr>
          <a:xfrm flipH="1" flipV="1">
            <a:off x="4487269" y="3903253"/>
            <a:ext cx="1321688" cy="1351128"/>
          </a:xfrm>
          <a:prstGeom prst="straightConnector1">
            <a:avLst/>
          </a:prstGeom>
          <a:ln w="28575">
            <a:solidFill>
              <a:srgbClr val="C00000"/>
            </a:solidFill>
            <a:tailEnd type="oval" w="lg" len="lg"/>
          </a:ln>
        </p:spPr>
        <p:style>
          <a:lnRef idx="1">
            <a:schemeClr val="accent1"/>
          </a:lnRef>
          <a:fillRef idx="0">
            <a:schemeClr val="accent1"/>
          </a:fillRef>
          <a:effectRef idx="0">
            <a:schemeClr val="accent1"/>
          </a:effectRef>
          <a:fontRef idx="minor">
            <a:schemeClr val="tx1"/>
          </a:fontRef>
        </p:style>
      </p:cxnSp>
      <p:cxnSp>
        <p:nvCxnSpPr>
          <p:cNvPr id="50" name="直線矢印コネクタ 49"/>
          <p:cNvCxnSpPr>
            <a:stCxn id="33" idx="1"/>
          </p:cNvCxnSpPr>
          <p:nvPr/>
        </p:nvCxnSpPr>
        <p:spPr>
          <a:xfrm flipH="1">
            <a:off x="7743217" y="1854215"/>
            <a:ext cx="2051848" cy="319113"/>
          </a:xfrm>
          <a:prstGeom prst="straightConnector1">
            <a:avLst/>
          </a:prstGeom>
          <a:ln w="28575">
            <a:solidFill>
              <a:srgbClr val="C00000"/>
            </a:solidFill>
            <a:tailEnd type="oval" w="lg" len="lg"/>
          </a:ln>
        </p:spPr>
        <p:style>
          <a:lnRef idx="1">
            <a:schemeClr val="accent1"/>
          </a:lnRef>
          <a:fillRef idx="0">
            <a:schemeClr val="accent1"/>
          </a:fillRef>
          <a:effectRef idx="0">
            <a:schemeClr val="accent1"/>
          </a:effectRef>
          <a:fontRef idx="minor">
            <a:schemeClr val="tx1"/>
          </a:fontRef>
        </p:style>
      </p:cxnSp>
      <p:cxnSp>
        <p:nvCxnSpPr>
          <p:cNvPr id="53" name="直線矢印コネクタ 52"/>
          <p:cNvCxnSpPr/>
          <p:nvPr/>
        </p:nvCxnSpPr>
        <p:spPr>
          <a:xfrm flipH="1">
            <a:off x="9182911" y="2960040"/>
            <a:ext cx="671142" cy="78258"/>
          </a:xfrm>
          <a:prstGeom prst="straightConnector1">
            <a:avLst/>
          </a:prstGeom>
          <a:ln w="28575">
            <a:solidFill>
              <a:srgbClr val="C00000"/>
            </a:solidFill>
            <a:tailEnd type="oval" w="lg" len="lg"/>
          </a:ln>
        </p:spPr>
        <p:style>
          <a:lnRef idx="1">
            <a:schemeClr val="accent1"/>
          </a:lnRef>
          <a:fillRef idx="0">
            <a:schemeClr val="accent1"/>
          </a:fillRef>
          <a:effectRef idx="0">
            <a:schemeClr val="accent1"/>
          </a:effectRef>
          <a:fontRef idx="minor">
            <a:schemeClr val="tx1"/>
          </a:fontRef>
        </p:style>
      </p:cxnSp>
      <p:sp>
        <p:nvSpPr>
          <p:cNvPr id="56" name="線吹き出し 2 (枠付き) 55"/>
          <p:cNvSpPr/>
          <p:nvPr/>
        </p:nvSpPr>
        <p:spPr>
          <a:xfrm>
            <a:off x="1045456" y="1997331"/>
            <a:ext cx="1842447" cy="975334"/>
          </a:xfrm>
          <a:prstGeom prst="borderCallout2">
            <a:avLst>
              <a:gd name="adj1" fmla="val 11047"/>
              <a:gd name="adj2" fmla="val 99181"/>
              <a:gd name="adj3" fmla="val 11475"/>
              <a:gd name="adj4" fmla="val 113743"/>
              <a:gd name="adj5" fmla="val 156579"/>
              <a:gd name="adj6" fmla="val 161862"/>
            </a:avLst>
          </a:prstGeom>
          <a:noFill/>
          <a:ln w="28575">
            <a:solidFill>
              <a:srgbClr val="C00000"/>
            </a:solidFill>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コンテンツ プレースホルダー 2"/>
          <p:cNvSpPr txBox="1">
            <a:spLocks/>
          </p:cNvSpPr>
          <p:nvPr/>
        </p:nvSpPr>
        <p:spPr>
          <a:xfrm>
            <a:off x="1215112" y="2205765"/>
            <a:ext cx="1144865"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分周回路</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タイトル 1"/>
          <p:cNvSpPr txBox="1">
            <a:spLocks/>
          </p:cNvSpPr>
          <p:nvPr/>
        </p:nvSpPr>
        <p:spPr>
          <a:xfrm>
            <a:off x="990599" y="517526"/>
            <a:ext cx="3580501"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sp>
        <p:nvSpPr>
          <p:cNvPr id="40" name="コンテンツ プレースホルダー 2"/>
          <p:cNvSpPr txBox="1">
            <a:spLocks/>
          </p:cNvSpPr>
          <p:nvPr/>
        </p:nvSpPr>
        <p:spPr>
          <a:xfrm>
            <a:off x="7276805" y="4874690"/>
            <a:ext cx="3932752" cy="85065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クロックムーブメントの蓋を開けて</a:t>
            </a:r>
            <a:endParaRPr lang="en-US" altLang="ja-JP" sz="2000" b="1"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中をのぞいたところです。</a:t>
            </a:r>
            <a:endParaRPr lang="en-US" altLang="ja-JP" sz="20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665213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199" y="365126"/>
            <a:ext cx="3580501"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endParaRPr lang="ja-JP" altLang="en-US" dirty="0">
              <a:latin typeface="+mj-ea"/>
              <a:cs typeface="Meiryo UI" panose="020B0604030504040204" pitchFamily="50" charset="-128"/>
            </a:endParaRPr>
          </a:p>
        </p:txBody>
      </p:sp>
      <p:cxnSp>
        <p:nvCxnSpPr>
          <p:cNvPr id="3" name="直線コネクタ 2"/>
          <p:cNvCxnSpPr/>
          <p:nvPr/>
        </p:nvCxnSpPr>
        <p:spPr>
          <a:xfrm>
            <a:off x="838200" y="1244386"/>
            <a:ext cx="10515600" cy="0"/>
          </a:xfrm>
          <a:prstGeom prst="line">
            <a:avLst/>
          </a:prstGeom>
          <a:ln w="120650" cmpd="thickThin">
            <a:solidFill>
              <a:schemeClr val="accent6"/>
            </a:solidFill>
          </a:ln>
        </p:spPr>
        <p:style>
          <a:lnRef idx="3">
            <a:schemeClr val="accent5"/>
          </a:lnRef>
          <a:fillRef idx="0">
            <a:schemeClr val="accent5"/>
          </a:fillRef>
          <a:effectRef idx="2">
            <a:schemeClr val="accent5"/>
          </a:effectRef>
          <a:fontRef idx="minor">
            <a:schemeClr val="tx1"/>
          </a:fontRef>
        </p:style>
      </p:cxnSp>
      <p:grpSp>
        <p:nvGrpSpPr>
          <p:cNvPr id="4" name="グループ化 3"/>
          <p:cNvGrpSpPr/>
          <p:nvPr/>
        </p:nvGrpSpPr>
        <p:grpSpPr>
          <a:xfrm>
            <a:off x="-8757" y="365125"/>
            <a:ext cx="477794" cy="5189823"/>
            <a:chOff x="-8757" y="365125"/>
            <a:chExt cx="477794" cy="5189823"/>
          </a:xfrm>
        </p:grpSpPr>
        <p:sp>
          <p:nvSpPr>
            <p:cNvPr id="5" name="片側の 2 つの角を丸めた四角形 4"/>
            <p:cNvSpPr/>
            <p:nvPr/>
          </p:nvSpPr>
          <p:spPr>
            <a:xfrm rot="5400000">
              <a:off x="-202347" y="1423688"/>
              <a:ext cx="864973" cy="477794"/>
            </a:xfrm>
            <a:prstGeom prst="round2SameRect">
              <a:avLst/>
            </a:prstGeom>
            <a:solidFill>
              <a:schemeClr val="accent6"/>
            </a:solidFill>
            <a:ln>
              <a:solidFill>
                <a:schemeClr val="accent6"/>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rot="16200000">
              <a:off x="-124086" y="1470223"/>
              <a:ext cx="708455" cy="384721"/>
            </a:xfrm>
            <a:prstGeom prst="rect">
              <a:avLst/>
            </a:prstGeom>
            <a:solidFill>
              <a:schemeClr val="accent6"/>
            </a:solidFill>
            <a:ln>
              <a:solidFill>
                <a:schemeClr val="accent6"/>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片側の 2 つの角を丸めた四角形 6"/>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片側の 2 つの角を丸めた四角形 8"/>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1" name="片側の 2 つの角を丸めた四角形 1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片側の 2 つの角を丸めた四角形 1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片側の 2 つの角を丸めた四角形 13"/>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4" name="コンテンツ プレースホルダー 2"/>
          <p:cNvSpPr txBox="1">
            <a:spLocks/>
          </p:cNvSpPr>
          <p:nvPr/>
        </p:nvSpPr>
        <p:spPr>
          <a:xfrm>
            <a:off x="838199" y="1416664"/>
            <a:ext cx="10591801"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時計」の内部で「時」を作り出しているものが水晶振動子です。水晶振動子はクォーツとも呼ばれます。そのため、水晶振動子を使った時計のことをクォーツ時計ということがあります。ここでは水晶振動子から時間を作り出すしくみを知りましょう。</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コンテンツ プレースホルダー 2"/>
          <p:cNvSpPr txBox="1">
            <a:spLocks/>
          </p:cNvSpPr>
          <p:nvPr/>
        </p:nvSpPr>
        <p:spPr>
          <a:xfrm>
            <a:off x="882572" y="2047710"/>
            <a:ext cx="3733617" cy="216674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水晶振動子</a:t>
            </a:r>
            <a:endParaRPr lang="en-US" altLang="ja-JP" sz="1400" b="1"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水晶振動子の中には「水晶」が入っています。</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a:latin typeface="Meiryo UI" panose="020B0604030504040204" pitchFamily="50" charset="-128"/>
                <a:ea typeface="Meiryo UI" panose="020B0604030504040204" pitchFamily="50" charset="-128"/>
                <a:cs typeface="Meiryo UI" panose="020B0604030504040204" pitchFamily="50" charset="-128"/>
              </a:rPr>
            </a:b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水晶は電圧を加えると、とても正確な一定の振動を始めます。この</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振動を電気信号としてとりだせるようにしたもの</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が水晶</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振動子と呼ばれるものです。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水晶の形や厚みを変えると振動する速さが</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変わりますが、</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振動</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の速さがあまりにも遅くなると、安定して振動できなくなるので数十</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kHz</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よりも</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遅い</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振動子は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あまり作られません。</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時計</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に使われる水晶振動子は、</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32.768kHz</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で振動するものが多く使われます</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正方形/長方形 37"/>
          <p:cNvSpPr/>
          <p:nvPr/>
        </p:nvSpPr>
        <p:spPr>
          <a:xfrm>
            <a:off x="8043577" y="800549"/>
            <a:ext cx="3518912" cy="369332"/>
          </a:xfrm>
          <a:prstGeom prst="rect">
            <a:avLst/>
          </a:prstGeom>
        </p:spPr>
        <p:txBody>
          <a:bodyPr wrap="none">
            <a:sp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時計が正確に時を刻むしくみを知る。</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7" name="図 16"/>
          <p:cNvPicPr>
            <a:picLocks noChangeAspect="1"/>
          </p:cNvPicPr>
          <p:nvPr/>
        </p:nvPicPr>
        <p:blipFill rotWithShape="1">
          <a:blip r:embed="rId2" cstate="print">
            <a:extLst>
              <a:ext uri="{28A0092B-C50C-407E-A947-70E740481C1C}">
                <a14:useLocalDpi xmlns:a14="http://schemas.microsoft.com/office/drawing/2010/main" val="0"/>
              </a:ext>
            </a:extLst>
          </a:blip>
          <a:srcRect l="42907" t="56312" r="44220" b="34894"/>
          <a:stretch/>
        </p:blipFill>
        <p:spPr>
          <a:xfrm rot="5400000">
            <a:off x="4394344" y="2890393"/>
            <a:ext cx="2276274" cy="1166357"/>
          </a:xfrm>
          <a:prstGeom prst="rect">
            <a:avLst/>
          </a:prstGeom>
        </p:spPr>
      </p:pic>
      <p:sp>
        <p:nvSpPr>
          <p:cNvPr id="40" name="コンテンツ プレースホルダー 2"/>
          <p:cNvSpPr txBox="1">
            <a:spLocks/>
          </p:cNvSpPr>
          <p:nvPr/>
        </p:nvSpPr>
        <p:spPr>
          <a:xfrm>
            <a:off x="824780" y="4561095"/>
            <a:ext cx="3589830" cy="91307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15</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分周回路</a:t>
            </a:r>
            <a:endParaRPr lang="en-US" altLang="ja-JP" sz="1400" b="1"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「分周回路」は、振動する回数を２分の１にする回路のことです。この黒い塊の中には、分周回路が</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15</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個入っています。つまり</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15</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分周します。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タイトル 1"/>
          <p:cNvSpPr txBox="1">
            <a:spLocks/>
          </p:cNvSpPr>
          <p:nvPr/>
        </p:nvSpPr>
        <p:spPr>
          <a:xfrm>
            <a:off x="990599" y="517526"/>
            <a:ext cx="3580501"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sp>
        <p:nvSpPr>
          <p:cNvPr id="41" name="コンテンツ プレースホルダー 2"/>
          <p:cNvSpPr txBox="1">
            <a:spLocks/>
          </p:cNvSpPr>
          <p:nvPr/>
        </p:nvSpPr>
        <p:spPr>
          <a:xfrm>
            <a:off x="6634601" y="2165933"/>
            <a:ext cx="4259100"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32.768kHz</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と</a:t>
            </a: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15</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分周</a:t>
            </a:r>
            <a:endParaRPr lang="en-US" altLang="ja-JP" sz="14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コンテンツ プレースホルダー 2"/>
          <p:cNvSpPr txBox="1">
            <a:spLocks/>
          </p:cNvSpPr>
          <p:nvPr/>
        </p:nvSpPr>
        <p:spPr>
          <a:xfrm>
            <a:off x="6612281" y="2495448"/>
            <a:ext cx="4611727" cy="18969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32.768kHz</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15</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分周つまり</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2</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で</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15</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回割るとどうなるか計算してみましょう</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32.768kHz=32768Hz</a:t>
            </a:r>
            <a:r>
              <a:rPr lang="ja-JP" altLang="en-US" sz="1200" dirty="0" err="1" smtClean="0">
                <a:latin typeface="Meiryo UI" panose="020B0604030504040204" pitchFamily="50" charset="-128"/>
                <a:ea typeface="Meiryo UI" panose="020B0604030504040204" pitchFamily="50" charset="-128"/>
                <a:cs typeface="Meiryo UI" panose="020B0604030504040204" pitchFamily="50" charset="-128"/>
              </a:rPr>
              <a:t>なの</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で</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32768÷2÷2÷2</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　・・・　</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2÷2÷2</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　＝１</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つまり１</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Hz</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　となります。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１</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Hz</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とは、１秒に１回振動する信号のことです。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このようにして、１秒に一回振動する、つまり１秒間に１回（＋）と（－）が入れ替わる電気信号を作り出しています</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角丸四角形吹き出し 28"/>
          <p:cNvSpPr/>
          <p:nvPr/>
        </p:nvSpPr>
        <p:spPr>
          <a:xfrm>
            <a:off x="3783524" y="5488793"/>
            <a:ext cx="1570498" cy="708221"/>
          </a:xfrm>
          <a:prstGeom prst="wedgeRoundRectCallout">
            <a:avLst>
              <a:gd name="adj1" fmla="val -81053"/>
              <a:gd name="adj2" fmla="val 30108"/>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latin typeface="MS UI Gothic" panose="020B0600070205080204" pitchFamily="50" charset="-128"/>
                <a:ea typeface="MS UI Gothic" panose="020B0600070205080204" pitchFamily="50" charset="-128"/>
              </a:rPr>
              <a:t>分</a:t>
            </a:r>
            <a:r>
              <a:rPr lang="ja-JP" altLang="en-US" sz="1200" dirty="0" smtClean="0">
                <a:solidFill>
                  <a:schemeClr val="tx1"/>
                </a:solidFill>
                <a:latin typeface="MS UI Gothic" panose="020B0600070205080204" pitchFamily="50" charset="-128"/>
                <a:ea typeface="MS UI Gothic" panose="020B0600070205080204" pitchFamily="50" charset="-128"/>
              </a:rPr>
              <a:t>周回路を通ると、振動の数が半分になります。</a:t>
            </a:r>
            <a:endParaRPr kumimoji="1" lang="ja-JP" altLang="en-US" sz="1200" dirty="0">
              <a:solidFill>
                <a:schemeClr val="tx1"/>
              </a:solidFill>
              <a:latin typeface="MS UI Gothic" panose="020B0600070205080204" pitchFamily="50" charset="-128"/>
              <a:ea typeface="MS UI Gothic" panose="020B0600070205080204" pitchFamily="50" charset="-128"/>
            </a:endParaRPr>
          </a:p>
        </p:txBody>
      </p:sp>
      <p:cxnSp>
        <p:nvCxnSpPr>
          <p:cNvPr id="50" name="直線矢印コネクタ 49"/>
          <p:cNvCxnSpPr/>
          <p:nvPr/>
        </p:nvCxnSpPr>
        <p:spPr>
          <a:xfrm>
            <a:off x="4616189" y="2198535"/>
            <a:ext cx="507980" cy="1539746"/>
          </a:xfrm>
          <a:prstGeom prst="straightConnector1">
            <a:avLst/>
          </a:prstGeom>
          <a:ln w="28575">
            <a:solidFill>
              <a:srgbClr val="C00000"/>
            </a:solidFill>
            <a:tailEnd type="oval" w="lg" len="lg"/>
          </a:ln>
        </p:spPr>
        <p:style>
          <a:lnRef idx="1">
            <a:schemeClr val="accent1"/>
          </a:lnRef>
          <a:fillRef idx="0">
            <a:schemeClr val="accent1"/>
          </a:fillRef>
          <a:effectRef idx="0">
            <a:schemeClr val="accent1"/>
          </a:effectRef>
          <a:fontRef idx="minor">
            <a:schemeClr val="tx1"/>
          </a:fontRef>
        </p:style>
      </p:cxnSp>
      <p:cxnSp>
        <p:nvCxnSpPr>
          <p:cNvPr id="65" name="直線矢印コネクタ 64"/>
          <p:cNvCxnSpPr/>
          <p:nvPr/>
        </p:nvCxnSpPr>
        <p:spPr>
          <a:xfrm flipH="1" flipV="1">
            <a:off x="5643110" y="3290971"/>
            <a:ext cx="540845" cy="321620"/>
          </a:xfrm>
          <a:prstGeom prst="straightConnector1">
            <a:avLst/>
          </a:prstGeom>
          <a:ln w="28575">
            <a:solidFill>
              <a:srgbClr val="C00000"/>
            </a:solidFill>
            <a:tailEnd type="oval" w="lg" len="lg"/>
          </a:ln>
        </p:spPr>
        <p:style>
          <a:lnRef idx="1">
            <a:schemeClr val="accent1"/>
          </a:lnRef>
          <a:fillRef idx="0">
            <a:schemeClr val="accent1"/>
          </a:fillRef>
          <a:effectRef idx="0">
            <a:schemeClr val="accent1"/>
          </a:effectRef>
          <a:fontRef idx="minor">
            <a:schemeClr val="tx1"/>
          </a:fontRef>
        </p:style>
      </p:cxnSp>
      <p:cxnSp>
        <p:nvCxnSpPr>
          <p:cNvPr id="68" name="直線矢印コネクタ 67"/>
          <p:cNvCxnSpPr/>
          <p:nvPr/>
        </p:nvCxnSpPr>
        <p:spPr>
          <a:xfrm flipV="1">
            <a:off x="6183955" y="3612592"/>
            <a:ext cx="1" cy="1105314"/>
          </a:xfrm>
          <a:prstGeom prst="straightConnector1">
            <a:avLst/>
          </a:prstGeom>
          <a:ln w="28575">
            <a:solidFill>
              <a:srgbClr val="C00000"/>
            </a:solidFill>
            <a:tailEnd type="none" w="lg" len="lg"/>
          </a:ln>
        </p:spPr>
        <p:style>
          <a:lnRef idx="1">
            <a:schemeClr val="accent1"/>
          </a:lnRef>
          <a:fillRef idx="0">
            <a:schemeClr val="accent1"/>
          </a:fillRef>
          <a:effectRef idx="0">
            <a:schemeClr val="accent1"/>
          </a:effectRef>
          <a:fontRef idx="minor">
            <a:schemeClr val="tx1"/>
          </a:fontRef>
        </p:style>
      </p:cxnSp>
      <p:cxnSp>
        <p:nvCxnSpPr>
          <p:cNvPr id="71" name="直線矢印コネクタ 70"/>
          <p:cNvCxnSpPr/>
          <p:nvPr/>
        </p:nvCxnSpPr>
        <p:spPr>
          <a:xfrm>
            <a:off x="1979124" y="2185438"/>
            <a:ext cx="2637065" cy="20814"/>
          </a:xfrm>
          <a:prstGeom prst="straightConnector1">
            <a:avLst/>
          </a:prstGeom>
          <a:ln w="28575">
            <a:solidFill>
              <a:srgbClr val="C00000"/>
            </a:solidFill>
            <a:tailEnd type="none" w="lg" len="lg"/>
          </a:ln>
        </p:spPr>
        <p:style>
          <a:lnRef idx="1">
            <a:schemeClr val="accent1"/>
          </a:lnRef>
          <a:fillRef idx="0">
            <a:schemeClr val="accent1"/>
          </a:fillRef>
          <a:effectRef idx="0">
            <a:schemeClr val="accent1"/>
          </a:effectRef>
          <a:fontRef idx="minor">
            <a:schemeClr val="tx1"/>
          </a:fontRef>
        </p:style>
      </p:cxnSp>
      <p:cxnSp>
        <p:nvCxnSpPr>
          <p:cNvPr id="75" name="直線矢印コネクタ 74"/>
          <p:cNvCxnSpPr/>
          <p:nvPr/>
        </p:nvCxnSpPr>
        <p:spPr>
          <a:xfrm>
            <a:off x="1916891" y="4689976"/>
            <a:ext cx="4267064" cy="27930"/>
          </a:xfrm>
          <a:prstGeom prst="straightConnector1">
            <a:avLst/>
          </a:prstGeom>
          <a:ln w="28575">
            <a:solidFill>
              <a:srgbClr val="C00000"/>
            </a:solidFill>
            <a:tailEnd type="none" w="lg" len="lg"/>
          </a:ln>
        </p:spPr>
        <p:style>
          <a:lnRef idx="1">
            <a:schemeClr val="accent1"/>
          </a:lnRef>
          <a:fillRef idx="0">
            <a:schemeClr val="accent1"/>
          </a:fillRef>
          <a:effectRef idx="0">
            <a:schemeClr val="accent1"/>
          </a:effectRef>
          <a:fontRef idx="minor">
            <a:schemeClr val="tx1"/>
          </a:fontRef>
        </p:style>
      </p:cxnSp>
      <p:grpSp>
        <p:nvGrpSpPr>
          <p:cNvPr id="99" name="グループ化 98"/>
          <p:cNvGrpSpPr/>
          <p:nvPr/>
        </p:nvGrpSpPr>
        <p:grpSpPr>
          <a:xfrm>
            <a:off x="1321759" y="5481674"/>
            <a:ext cx="1902266" cy="427301"/>
            <a:chOff x="7626445" y="5115811"/>
            <a:chExt cx="2543839" cy="836348"/>
          </a:xfrm>
        </p:grpSpPr>
        <p:grpSp>
          <p:nvGrpSpPr>
            <p:cNvPr id="83" name="グループ化 82"/>
            <p:cNvGrpSpPr/>
            <p:nvPr/>
          </p:nvGrpSpPr>
          <p:grpSpPr>
            <a:xfrm rot="16200000" flipH="1">
              <a:off x="7549637" y="5192619"/>
              <a:ext cx="800290" cy="646674"/>
              <a:chOff x="8715499" y="5231612"/>
              <a:chExt cx="800290" cy="646674"/>
            </a:xfrm>
          </p:grpSpPr>
          <p:sp>
            <p:nvSpPr>
              <p:cNvPr id="79" name="円弧 78"/>
              <p:cNvSpPr/>
              <p:nvPr/>
            </p:nvSpPr>
            <p:spPr>
              <a:xfrm>
                <a:off x="8715499" y="5554949"/>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0" name="円弧 79"/>
              <p:cNvSpPr/>
              <p:nvPr/>
            </p:nvSpPr>
            <p:spPr>
              <a:xfrm flipV="1">
                <a:off x="8715499" y="5546625"/>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1" name="円弧 80"/>
              <p:cNvSpPr/>
              <p:nvPr/>
            </p:nvSpPr>
            <p:spPr>
              <a:xfrm flipH="1">
                <a:off x="8715499" y="5239936"/>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2" name="円弧 81"/>
              <p:cNvSpPr/>
              <p:nvPr/>
            </p:nvSpPr>
            <p:spPr>
              <a:xfrm flipH="1" flipV="1">
                <a:off x="8715499" y="5231612"/>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nvGrpSpPr>
            <p:cNvPr id="84" name="グループ化 83"/>
            <p:cNvGrpSpPr/>
            <p:nvPr/>
          </p:nvGrpSpPr>
          <p:grpSpPr>
            <a:xfrm rot="16200000" flipH="1">
              <a:off x="8183820" y="5206116"/>
              <a:ext cx="800290" cy="646674"/>
              <a:chOff x="8715499" y="5231612"/>
              <a:chExt cx="800290" cy="646674"/>
            </a:xfrm>
          </p:grpSpPr>
          <p:sp>
            <p:nvSpPr>
              <p:cNvPr id="85" name="円弧 84"/>
              <p:cNvSpPr/>
              <p:nvPr/>
            </p:nvSpPr>
            <p:spPr>
              <a:xfrm>
                <a:off x="8715499" y="5554949"/>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6" name="円弧 85"/>
              <p:cNvSpPr/>
              <p:nvPr/>
            </p:nvSpPr>
            <p:spPr>
              <a:xfrm flipV="1">
                <a:off x="8715499" y="5546625"/>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7" name="円弧 86"/>
              <p:cNvSpPr/>
              <p:nvPr/>
            </p:nvSpPr>
            <p:spPr>
              <a:xfrm flipH="1">
                <a:off x="8715499" y="5239936"/>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8" name="円弧 87"/>
              <p:cNvSpPr/>
              <p:nvPr/>
            </p:nvSpPr>
            <p:spPr>
              <a:xfrm flipH="1" flipV="1">
                <a:off x="8715499" y="5231612"/>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nvGrpSpPr>
            <p:cNvPr id="89" name="グループ化 88"/>
            <p:cNvGrpSpPr/>
            <p:nvPr/>
          </p:nvGrpSpPr>
          <p:grpSpPr>
            <a:xfrm rot="16200000" flipH="1">
              <a:off x="8818003" y="5215217"/>
              <a:ext cx="800290" cy="646674"/>
              <a:chOff x="8715499" y="5231612"/>
              <a:chExt cx="800290" cy="646674"/>
            </a:xfrm>
          </p:grpSpPr>
          <p:sp>
            <p:nvSpPr>
              <p:cNvPr id="90" name="円弧 89"/>
              <p:cNvSpPr/>
              <p:nvPr/>
            </p:nvSpPr>
            <p:spPr>
              <a:xfrm>
                <a:off x="8715499" y="5554949"/>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1" name="円弧 90"/>
              <p:cNvSpPr/>
              <p:nvPr/>
            </p:nvSpPr>
            <p:spPr>
              <a:xfrm flipV="1">
                <a:off x="8715499" y="5546625"/>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2" name="円弧 91"/>
              <p:cNvSpPr/>
              <p:nvPr/>
            </p:nvSpPr>
            <p:spPr>
              <a:xfrm flipH="1">
                <a:off x="8715499" y="5239936"/>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3" name="円弧 92"/>
              <p:cNvSpPr/>
              <p:nvPr/>
            </p:nvSpPr>
            <p:spPr>
              <a:xfrm flipH="1" flipV="1">
                <a:off x="8715499" y="5231612"/>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nvGrpSpPr>
            <p:cNvPr id="94" name="グループ化 93"/>
            <p:cNvGrpSpPr/>
            <p:nvPr/>
          </p:nvGrpSpPr>
          <p:grpSpPr>
            <a:xfrm rot="16200000" flipH="1">
              <a:off x="9446802" y="5228677"/>
              <a:ext cx="800290" cy="646674"/>
              <a:chOff x="8715499" y="5231612"/>
              <a:chExt cx="800290" cy="646674"/>
            </a:xfrm>
          </p:grpSpPr>
          <p:sp>
            <p:nvSpPr>
              <p:cNvPr id="95" name="円弧 94"/>
              <p:cNvSpPr/>
              <p:nvPr/>
            </p:nvSpPr>
            <p:spPr>
              <a:xfrm>
                <a:off x="8715499" y="5554949"/>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6" name="円弧 95"/>
              <p:cNvSpPr/>
              <p:nvPr/>
            </p:nvSpPr>
            <p:spPr>
              <a:xfrm flipV="1">
                <a:off x="8715499" y="5546625"/>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7" name="円弧 96"/>
              <p:cNvSpPr/>
              <p:nvPr/>
            </p:nvSpPr>
            <p:spPr>
              <a:xfrm flipH="1">
                <a:off x="8715499" y="5239936"/>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8" name="円弧 97"/>
              <p:cNvSpPr/>
              <p:nvPr/>
            </p:nvSpPr>
            <p:spPr>
              <a:xfrm flipH="1" flipV="1">
                <a:off x="8715499" y="5231612"/>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grpSp>
        <p:nvGrpSpPr>
          <p:cNvPr id="121" name="グループ化 120"/>
          <p:cNvGrpSpPr/>
          <p:nvPr/>
        </p:nvGrpSpPr>
        <p:grpSpPr>
          <a:xfrm>
            <a:off x="1335810" y="5992575"/>
            <a:ext cx="1892622" cy="415774"/>
            <a:chOff x="1331456" y="5846524"/>
            <a:chExt cx="2408910" cy="529193"/>
          </a:xfrm>
        </p:grpSpPr>
        <p:grpSp>
          <p:nvGrpSpPr>
            <p:cNvPr id="101" name="グループ化 100"/>
            <p:cNvGrpSpPr/>
            <p:nvPr/>
          </p:nvGrpSpPr>
          <p:grpSpPr>
            <a:xfrm rot="16200000" flipH="1">
              <a:off x="1679349" y="5498631"/>
              <a:ext cx="520416" cy="1216201"/>
              <a:chOff x="8715499" y="5231612"/>
              <a:chExt cx="800290" cy="646674"/>
            </a:xfrm>
          </p:grpSpPr>
          <p:sp>
            <p:nvSpPr>
              <p:cNvPr id="117" name="円弧 116"/>
              <p:cNvSpPr/>
              <p:nvPr/>
            </p:nvSpPr>
            <p:spPr>
              <a:xfrm>
                <a:off x="8715499" y="5554949"/>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8" name="円弧 117"/>
              <p:cNvSpPr/>
              <p:nvPr/>
            </p:nvSpPr>
            <p:spPr>
              <a:xfrm flipV="1">
                <a:off x="8715499" y="5546625"/>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9" name="円弧 118"/>
              <p:cNvSpPr/>
              <p:nvPr/>
            </p:nvSpPr>
            <p:spPr>
              <a:xfrm flipH="1">
                <a:off x="8715499" y="5239936"/>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20" name="円弧 119"/>
              <p:cNvSpPr/>
              <p:nvPr/>
            </p:nvSpPr>
            <p:spPr>
              <a:xfrm flipH="1" flipV="1">
                <a:off x="8715499" y="5231612"/>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nvGrpSpPr>
            <p:cNvPr id="102" name="グループ化 101"/>
            <p:cNvGrpSpPr/>
            <p:nvPr/>
          </p:nvGrpSpPr>
          <p:grpSpPr>
            <a:xfrm rot="16200000" flipH="1">
              <a:off x="2872058" y="5507408"/>
              <a:ext cx="520416" cy="1216201"/>
              <a:chOff x="8715499" y="5231612"/>
              <a:chExt cx="800290" cy="646674"/>
            </a:xfrm>
          </p:grpSpPr>
          <p:sp>
            <p:nvSpPr>
              <p:cNvPr id="113" name="円弧 112"/>
              <p:cNvSpPr/>
              <p:nvPr/>
            </p:nvSpPr>
            <p:spPr>
              <a:xfrm>
                <a:off x="8715499" y="5554949"/>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4" name="円弧 113"/>
              <p:cNvSpPr/>
              <p:nvPr/>
            </p:nvSpPr>
            <p:spPr>
              <a:xfrm flipV="1">
                <a:off x="8715499" y="5546625"/>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5" name="円弧 114"/>
              <p:cNvSpPr/>
              <p:nvPr/>
            </p:nvSpPr>
            <p:spPr>
              <a:xfrm flipH="1">
                <a:off x="8715499" y="5239936"/>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6" name="円弧 115"/>
              <p:cNvSpPr/>
              <p:nvPr/>
            </p:nvSpPr>
            <p:spPr>
              <a:xfrm flipH="1" flipV="1">
                <a:off x="8715499" y="5231612"/>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grpSp>
        <p:nvGrpSpPr>
          <p:cNvPr id="122" name="グループ化 121"/>
          <p:cNvGrpSpPr/>
          <p:nvPr/>
        </p:nvGrpSpPr>
        <p:grpSpPr>
          <a:xfrm>
            <a:off x="7394122" y="5332146"/>
            <a:ext cx="2408910" cy="529193"/>
            <a:chOff x="1331456" y="5846524"/>
            <a:chExt cx="2408910" cy="529193"/>
          </a:xfrm>
        </p:grpSpPr>
        <p:grpSp>
          <p:nvGrpSpPr>
            <p:cNvPr id="123" name="グループ化 122"/>
            <p:cNvGrpSpPr/>
            <p:nvPr/>
          </p:nvGrpSpPr>
          <p:grpSpPr>
            <a:xfrm rot="16200000" flipH="1">
              <a:off x="1679349" y="5498631"/>
              <a:ext cx="520416" cy="1216201"/>
              <a:chOff x="8715499" y="5231612"/>
              <a:chExt cx="800290" cy="646674"/>
            </a:xfrm>
          </p:grpSpPr>
          <p:sp>
            <p:nvSpPr>
              <p:cNvPr id="129" name="円弧 128"/>
              <p:cNvSpPr/>
              <p:nvPr/>
            </p:nvSpPr>
            <p:spPr>
              <a:xfrm>
                <a:off x="8715499" y="5554949"/>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0" name="円弧 129"/>
              <p:cNvSpPr/>
              <p:nvPr/>
            </p:nvSpPr>
            <p:spPr>
              <a:xfrm flipV="1">
                <a:off x="8715499" y="5546625"/>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1" name="円弧 130"/>
              <p:cNvSpPr/>
              <p:nvPr/>
            </p:nvSpPr>
            <p:spPr>
              <a:xfrm flipH="1">
                <a:off x="8715499" y="5239936"/>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2" name="円弧 131"/>
              <p:cNvSpPr/>
              <p:nvPr/>
            </p:nvSpPr>
            <p:spPr>
              <a:xfrm flipH="1" flipV="1">
                <a:off x="8715499" y="5231612"/>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nvGrpSpPr>
            <p:cNvPr id="124" name="グループ化 123"/>
            <p:cNvGrpSpPr/>
            <p:nvPr/>
          </p:nvGrpSpPr>
          <p:grpSpPr>
            <a:xfrm rot="16200000" flipH="1">
              <a:off x="2872058" y="5507408"/>
              <a:ext cx="520416" cy="1216201"/>
              <a:chOff x="8715499" y="5231612"/>
              <a:chExt cx="800290" cy="646674"/>
            </a:xfrm>
          </p:grpSpPr>
          <p:sp>
            <p:nvSpPr>
              <p:cNvPr id="125" name="円弧 124"/>
              <p:cNvSpPr/>
              <p:nvPr/>
            </p:nvSpPr>
            <p:spPr>
              <a:xfrm>
                <a:off x="8715499" y="5554949"/>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26" name="円弧 125"/>
              <p:cNvSpPr/>
              <p:nvPr/>
            </p:nvSpPr>
            <p:spPr>
              <a:xfrm flipV="1">
                <a:off x="8715499" y="5546625"/>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27" name="円弧 126"/>
              <p:cNvSpPr/>
              <p:nvPr/>
            </p:nvSpPr>
            <p:spPr>
              <a:xfrm flipH="1">
                <a:off x="8715499" y="5239936"/>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28" name="円弧 127"/>
              <p:cNvSpPr/>
              <p:nvPr/>
            </p:nvSpPr>
            <p:spPr>
              <a:xfrm flipH="1" flipV="1">
                <a:off x="8715499" y="5231612"/>
                <a:ext cx="800290" cy="32333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grpSp>
        <p:nvGrpSpPr>
          <p:cNvPr id="135" name="グループ化 134"/>
          <p:cNvGrpSpPr/>
          <p:nvPr/>
        </p:nvGrpSpPr>
        <p:grpSpPr>
          <a:xfrm>
            <a:off x="7492190" y="4960953"/>
            <a:ext cx="372435" cy="369290"/>
            <a:chOff x="6662261" y="5385393"/>
            <a:chExt cx="372435" cy="369290"/>
          </a:xfrm>
        </p:grpSpPr>
        <p:sp>
          <p:nvSpPr>
            <p:cNvPr id="133" name="円/楕円 132"/>
            <p:cNvSpPr/>
            <p:nvPr/>
          </p:nvSpPr>
          <p:spPr>
            <a:xfrm>
              <a:off x="6732396" y="5471027"/>
              <a:ext cx="251432" cy="2514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4" name="テキスト ボックス 133"/>
            <p:cNvSpPr txBox="1"/>
            <p:nvPr/>
          </p:nvSpPr>
          <p:spPr>
            <a:xfrm>
              <a:off x="6662261" y="5385393"/>
              <a:ext cx="372435" cy="369290"/>
            </a:xfrm>
            <a:prstGeom prst="rect">
              <a:avLst/>
            </a:prstGeom>
          </p:spPr>
          <p:txBody>
            <a:bodyPr wrap="none" rtlCol="0">
              <a:noAutofit/>
            </a:bodyPr>
            <a:lstStyle/>
            <a:p>
              <a:pPr marL="0" indent="0">
                <a:buFont typeface="Arial" panose="020B0604020202020204" pitchFamily="34" charset="0"/>
                <a:buNone/>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136" name="グループ化 135"/>
          <p:cNvGrpSpPr/>
          <p:nvPr/>
        </p:nvGrpSpPr>
        <p:grpSpPr>
          <a:xfrm>
            <a:off x="8108309" y="5852562"/>
            <a:ext cx="372435" cy="369290"/>
            <a:chOff x="6662261" y="5385393"/>
            <a:chExt cx="372435" cy="369290"/>
          </a:xfrm>
        </p:grpSpPr>
        <p:sp>
          <p:nvSpPr>
            <p:cNvPr id="137" name="円/楕円 136"/>
            <p:cNvSpPr/>
            <p:nvPr/>
          </p:nvSpPr>
          <p:spPr>
            <a:xfrm>
              <a:off x="6732396" y="5471027"/>
              <a:ext cx="251432" cy="2514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8" name="テキスト ボックス 137"/>
            <p:cNvSpPr txBox="1"/>
            <p:nvPr/>
          </p:nvSpPr>
          <p:spPr>
            <a:xfrm>
              <a:off x="6662261" y="5385393"/>
              <a:ext cx="372435" cy="369290"/>
            </a:xfrm>
            <a:prstGeom prst="rect">
              <a:avLst/>
            </a:prstGeom>
          </p:spPr>
          <p:txBody>
            <a:bodyPr wrap="none" rtlCol="0">
              <a:noAutofit/>
            </a:bodyPr>
            <a:lstStyle/>
            <a:p>
              <a:pPr marL="0" indent="0">
                <a:buFont typeface="Arial" panose="020B0604020202020204" pitchFamily="34" charset="0"/>
                <a:buNone/>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139" name="グループ化 138"/>
          <p:cNvGrpSpPr/>
          <p:nvPr/>
        </p:nvGrpSpPr>
        <p:grpSpPr>
          <a:xfrm>
            <a:off x="8677261" y="4971632"/>
            <a:ext cx="372435" cy="369290"/>
            <a:chOff x="6662261" y="5385393"/>
            <a:chExt cx="372435" cy="369290"/>
          </a:xfrm>
        </p:grpSpPr>
        <p:sp>
          <p:nvSpPr>
            <p:cNvPr id="140" name="円/楕円 139"/>
            <p:cNvSpPr/>
            <p:nvPr/>
          </p:nvSpPr>
          <p:spPr>
            <a:xfrm>
              <a:off x="6732396" y="5471027"/>
              <a:ext cx="251432" cy="2514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1" name="テキスト ボックス 140"/>
            <p:cNvSpPr txBox="1"/>
            <p:nvPr/>
          </p:nvSpPr>
          <p:spPr>
            <a:xfrm>
              <a:off x="6662261" y="5385393"/>
              <a:ext cx="372435" cy="369290"/>
            </a:xfrm>
            <a:prstGeom prst="rect">
              <a:avLst/>
            </a:prstGeom>
          </p:spPr>
          <p:txBody>
            <a:bodyPr wrap="none" rtlCol="0">
              <a:noAutofit/>
            </a:bodyPr>
            <a:lstStyle/>
            <a:p>
              <a:pPr marL="0" indent="0">
                <a:buFont typeface="Arial" panose="020B0604020202020204" pitchFamily="34" charset="0"/>
                <a:buNone/>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142" name="グループ化 141"/>
          <p:cNvGrpSpPr/>
          <p:nvPr/>
        </p:nvGrpSpPr>
        <p:grpSpPr>
          <a:xfrm>
            <a:off x="9293380" y="5863241"/>
            <a:ext cx="372435" cy="369290"/>
            <a:chOff x="6662261" y="5385393"/>
            <a:chExt cx="372435" cy="369290"/>
          </a:xfrm>
        </p:grpSpPr>
        <p:sp>
          <p:nvSpPr>
            <p:cNvPr id="143" name="円/楕円 142"/>
            <p:cNvSpPr/>
            <p:nvPr/>
          </p:nvSpPr>
          <p:spPr>
            <a:xfrm>
              <a:off x="6732396" y="5471027"/>
              <a:ext cx="251432" cy="2514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4" name="テキスト ボックス 143"/>
            <p:cNvSpPr txBox="1"/>
            <p:nvPr/>
          </p:nvSpPr>
          <p:spPr>
            <a:xfrm>
              <a:off x="6662261" y="5385393"/>
              <a:ext cx="372435" cy="369290"/>
            </a:xfrm>
            <a:prstGeom prst="rect">
              <a:avLst/>
            </a:prstGeom>
          </p:spPr>
          <p:txBody>
            <a:bodyPr wrap="none" rtlCol="0">
              <a:noAutofit/>
            </a:bodyPr>
            <a:lstStyle/>
            <a:p>
              <a:pPr marL="0" indent="0">
                <a:buFont typeface="Arial" panose="020B0604020202020204" pitchFamily="34" charset="0"/>
                <a:buNone/>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a:t>
              </a:r>
            </a:p>
          </p:txBody>
        </p:sp>
      </p:grpSp>
      <p:cxnSp>
        <p:nvCxnSpPr>
          <p:cNvPr id="146" name="直線コネクタ 145"/>
          <p:cNvCxnSpPr/>
          <p:nvPr/>
        </p:nvCxnSpPr>
        <p:spPr>
          <a:xfrm>
            <a:off x="7409777" y="5046587"/>
            <a:ext cx="0" cy="118594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8" name="直線コネクタ 147"/>
          <p:cNvCxnSpPr/>
          <p:nvPr/>
        </p:nvCxnSpPr>
        <p:spPr>
          <a:xfrm>
            <a:off x="8572902" y="5035908"/>
            <a:ext cx="0" cy="118594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9" name="直線コネクタ 148"/>
          <p:cNvCxnSpPr/>
          <p:nvPr/>
        </p:nvCxnSpPr>
        <p:spPr>
          <a:xfrm>
            <a:off x="9787378" y="5035908"/>
            <a:ext cx="0" cy="118594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50" name="テキスト ボックス 149"/>
          <p:cNvSpPr txBox="1"/>
          <p:nvPr/>
        </p:nvSpPr>
        <p:spPr>
          <a:xfrm>
            <a:off x="7797560" y="6221852"/>
            <a:ext cx="460099" cy="209436"/>
          </a:xfrm>
          <a:prstGeom prst="rect">
            <a:avLst/>
          </a:prstGeom>
        </p:spPr>
        <p:txBody>
          <a:bodyPr wrap="none" rtlCol="0">
            <a:noAutofit/>
          </a:bodyPr>
          <a:lstStyle/>
          <a:p>
            <a:pPr marL="0" indent="0">
              <a:buFont typeface="Arial" panose="020B0604020202020204" pitchFamily="34" charset="0"/>
              <a:buNone/>
            </a:pP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秒</a:t>
            </a:r>
          </a:p>
        </p:txBody>
      </p:sp>
      <p:sp>
        <p:nvSpPr>
          <p:cNvPr id="151" name="テキスト ボックス 150"/>
          <p:cNvSpPr txBox="1"/>
          <p:nvPr/>
        </p:nvSpPr>
        <p:spPr>
          <a:xfrm>
            <a:off x="8965936" y="6221852"/>
            <a:ext cx="460099" cy="209436"/>
          </a:xfrm>
          <a:prstGeom prst="rect">
            <a:avLst/>
          </a:prstGeom>
        </p:spPr>
        <p:txBody>
          <a:bodyPr wrap="none" rtlCol="0">
            <a:noAutofit/>
          </a:bodyPr>
          <a:lstStyle/>
          <a:p>
            <a:pPr marL="0" indent="0">
              <a:buFont typeface="Arial" panose="020B0604020202020204" pitchFamily="34" charset="0"/>
              <a:buNone/>
            </a:pP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秒</a:t>
            </a:r>
          </a:p>
        </p:txBody>
      </p:sp>
    </p:spTree>
    <p:extLst>
      <p:ext uri="{BB962C8B-B14F-4D97-AF65-F5344CB8AC3E}">
        <p14:creationId xmlns:p14="http://schemas.microsoft.com/office/powerpoint/2010/main" val="8780446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199" y="365126"/>
            <a:ext cx="3580501"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endParaRPr lang="ja-JP" altLang="en-US" dirty="0">
              <a:latin typeface="+mj-ea"/>
              <a:cs typeface="Meiryo UI" panose="020B0604030504040204" pitchFamily="50" charset="-128"/>
            </a:endParaRPr>
          </a:p>
        </p:txBody>
      </p:sp>
      <p:cxnSp>
        <p:nvCxnSpPr>
          <p:cNvPr id="3" name="直線コネクタ 2"/>
          <p:cNvCxnSpPr/>
          <p:nvPr/>
        </p:nvCxnSpPr>
        <p:spPr>
          <a:xfrm>
            <a:off x="838200" y="1244386"/>
            <a:ext cx="10515600" cy="0"/>
          </a:xfrm>
          <a:prstGeom prst="line">
            <a:avLst/>
          </a:prstGeom>
          <a:ln w="120650" cmpd="thickThin">
            <a:solidFill>
              <a:schemeClr val="accent6"/>
            </a:solidFill>
          </a:ln>
        </p:spPr>
        <p:style>
          <a:lnRef idx="3">
            <a:schemeClr val="accent5"/>
          </a:lnRef>
          <a:fillRef idx="0">
            <a:schemeClr val="accent5"/>
          </a:fillRef>
          <a:effectRef idx="2">
            <a:schemeClr val="accent5"/>
          </a:effectRef>
          <a:fontRef idx="minor">
            <a:schemeClr val="tx1"/>
          </a:fontRef>
        </p:style>
      </p:cxnSp>
      <p:grpSp>
        <p:nvGrpSpPr>
          <p:cNvPr id="4" name="グループ化 3"/>
          <p:cNvGrpSpPr/>
          <p:nvPr/>
        </p:nvGrpSpPr>
        <p:grpSpPr>
          <a:xfrm>
            <a:off x="-8757" y="365125"/>
            <a:ext cx="477794" cy="5189823"/>
            <a:chOff x="-8757" y="365125"/>
            <a:chExt cx="477794" cy="5189823"/>
          </a:xfrm>
        </p:grpSpPr>
        <p:sp>
          <p:nvSpPr>
            <p:cNvPr id="5" name="片側の 2 つの角を丸めた四角形 4"/>
            <p:cNvSpPr/>
            <p:nvPr/>
          </p:nvSpPr>
          <p:spPr>
            <a:xfrm rot="5400000">
              <a:off x="-202347" y="1423688"/>
              <a:ext cx="864973" cy="477794"/>
            </a:xfrm>
            <a:prstGeom prst="round2SameRect">
              <a:avLst/>
            </a:prstGeom>
            <a:solidFill>
              <a:schemeClr val="accent6"/>
            </a:solidFill>
            <a:ln>
              <a:solidFill>
                <a:schemeClr val="accent6"/>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rot="16200000">
              <a:off x="-124086" y="1470223"/>
              <a:ext cx="708455" cy="384721"/>
            </a:xfrm>
            <a:prstGeom prst="rect">
              <a:avLst/>
            </a:prstGeom>
            <a:solidFill>
              <a:schemeClr val="accent6"/>
            </a:solidFill>
            <a:ln>
              <a:solidFill>
                <a:schemeClr val="accent6"/>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片側の 2 つの角を丸めた四角形 6"/>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片側の 2 つの角を丸めた四角形 8"/>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1" name="片側の 2 つの角を丸めた四角形 1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片側の 2 つの角を丸めた四角形 1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片側の 2 つの角を丸めた四角形 13"/>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7" name="コンテンツ プレースホルダー 2"/>
          <p:cNvSpPr txBox="1">
            <a:spLocks/>
          </p:cNvSpPr>
          <p:nvPr/>
        </p:nvSpPr>
        <p:spPr>
          <a:xfrm>
            <a:off x="838199" y="1416664"/>
            <a:ext cx="10591801"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水晶振動子が出す１秒に</a:t>
            </a: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回振動する電気信号を歯車に伝えるしくみを知りましょう。</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コンテンツ プレースホルダー 2"/>
          <p:cNvSpPr txBox="1">
            <a:spLocks/>
          </p:cNvSpPr>
          <p:nvPr/>
        </p:nvSpPr>
        <p:spPr>
          <a:xfrm>
            <a:off x="9526744" y="2236519"/>
            <a:ext cx="1880591" cy="7571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永久磁石には歯車が取りつけられているので、磁石が回ることで歯車の回転が次の歯車に伝えられていきます。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正方形/長方形 29"/>
          <p:cNvSpPr/>
          <p:nvPr/>
        </p:nvSpPr>
        <p:spPr>
          <a:xfrm>
            <a:off x="8247703" y="727904"/>
            <a:ext cx="3276859" cy="369332"/>
          </a:xfrm>
          <a:prstGeom prst="rect">
            <a:avLst/>
          </a:prstGeom>
        </p:spPr>
        <p:txBody>
          <a:bodyPr wrap="none">
            <a:sp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信号を歯車に伝えるしくみを知る。</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コンテンツ プレースホルダー 2"/>
          <p:cNvSpPr txBox="1">
            <a:spLocks/>
          </p:cNvSpPr>
          <p:nvPr/>
        </p:nvSpPr>
        <p:spPr>
          <a:xfrm>
            <a:off x="5073234" y="1837209"/>
            <a:ext cx="1464969" cy="2585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モーターが回るしくみ</a:t>
            </a:r>
            <a:endParaRPr lang="en-US" altLang="ja-JP" sz="12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タイトル 1"/>
          <p:cNvSpPr txBox="1">
            <a:spLocks/>
          </p:cNvSpPr>
          <p:nvPr/>
        </p:nvSpPr>
        <p:spPr>
          <a:xfrm>
            <a:off x="990599" y="517526"/>
            <a:ext cx="3580501"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sp>
        <p:nvSpPr>
          <p:cNvPr id="43" name="コンテンツ プレースホルダー 2"/>
          <p:cNvSpPr txBox="1">
            <a:spLocks/>
          </p:cNvSpPr>
          <p:nvPr/>
        </p:nvSpPr>
        <p:spPr>
          <a:xfrm>
            <a:off x="891344" y="3312460"/>
            <a:ext cx="4336793" cy="2585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1Hz</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の電気信号</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コイルにつながっています。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コンテンツ プレースホルダー 2"/>
          <p:cNvSpPr txBox="1">
            <a:spLocks/>
          </p:cNvSpPr>
          <p:nvPr/>
        </p:nvSpPr>
        <p:spPr>
          <a:xfrm>
            <a:off x="851696" y="4738554"/>
            <a:ext cx="4012885" cy="4247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コイルは鉄心と組み合わせられていて電磁石を作っています。</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a:latin typeface="Meiryo UI" panose="020B0604030504040204" pitchFamily="50" charset="-128"/>
                <a:ea typeface="Meiryo UI" panose="020B0604030504040204" pitchFamily="50" charset="-128"/>
                <a:cs typeface="Meiryo UI" panose="020B0604030504040204" pitchFamily="50" charset="-128"/>
              </a:rPr>
            </a:b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さらに電磁石と永久磁石を組み合わせてモーターを作っています。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コンテンツ プレースホルダー 2"/>
          <p:cNvSpPr txBox="1">
            <a:spLocks/>
          </p:cNvSpPr>
          <p:nvPr/>
        </p:nvSpPr>
        <p:spPr>
          <a:xfrm>
            <a:off x="851284" y="2265065"/>
            <a:ext cx="3822883" cy="4247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クロックムーブメントには、</a:t>
            </a:r>
            <a:r>
              <a:rPr lang="ja-JP" altLang="en-US" sz="1200" b="1" dirty="0" smtClean="0">
                <a:solidFill>
                  <a:schemeClr val="bg2">
                    <a:lumMod val="25000"/>
                  </a:schemeClr>
                </a:solidFill>
                <a:latin typeface="Meiryo UI" panose="020B0604030504040204" pitchFamily="50" charset="-128"/>
                <a:ea typeface="Meiryo UI" panose="020B0604030504040204" pitchFamily="50" charset="-128"/>
                <a:cs typeface="Meiryo UI" panose="020B0604030504040204" pitchFamily="50" charset="-128"/>
              </a:rPr>
              <a:t>単相ステッピングモーター</a:t>
            </a:r>
            <a:r>
              <a:rPr lang="en-US" altLang="ja-JP" sz="1200" b="1" dirty="0">
                <a:solidFill>
                  <a:schemeClr val="bg2">
                    <a:lumMod val="25000"/>
                  </a:schemeClr>
                </a:solidFill>
                <a:latin typeface="Meiryo UI" panose="020B0604030504040204" pitchFamily="50" charset="-128"/>
                <a:ea typeface="Meiryo UI" panose="020B0604030504040204" pitchFamily="50" charset="-128"/>
                <a:cs typeface="Meiryo UI" panose="020B0604030504040204" pitchFamily="50" charset="-128"/>
              </a:rPr>
              <a:t/>
            </a:r>
            <a:br>
              <a:rPr lang="en-US" altLang="ja-JP" sz="1200" b="1" dirty="0">
                <a:solidFill>
                  <a:schemeClr val="bg2">
                    <a:lumMod val="25000"/>
                  </a:schemeClr>
                </a:solidFill>
                <a:latin typeface="Meiryo UI" panose="020B0604030504040204" pitchFamily="50" charset="-128"/>
                <a:ea typeface="Meiryo UI" panose="020B0604030504040204" pitchFamily="50" charset="-128"/>
                <a:cs typeface="Meiryo UI" panose="020B0604030504040204" pitchFamily="50" charset="-128"/>
              </a:rPr>
            </a:b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という一方向にしか回らないモーターが使われています。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コンテンツ プレースホルダー 2"/>
          <p:cNvSpPr txBox="1">
            <a:spLocks/>
          </p:cNvSpPr>
          <p:nvPr/>
        </p:nvSpPr>
        <p:spPr>
          <a:xfrm>
            <a:off x="5083368" y="2152879"/>
            <a:ext cx="1093386" cy="2585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最初の状態</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コンテンツ プレースホルダー 2"/>
          <p:cNvSpPr txBox="1">
            <a:spLocks/>
          </p:cNvSpPr>
          <p:nvPr/>
        </p:nvSpPr>
        <p:spPr>
          <a:xfrm>
            <a:off x="5096474" y="3185736"/>
            <a:ext cx="1795926" cy="4247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電気信号の</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と</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b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が入れ替わる</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39" name="グループ化 138"/>
          <p:cNvGrpSpPr/>
          <p:nvPr/>
        </p:nvGrpSpPr>
        <p:grpSpPr>
          <a:xfrm>
            <a:off x="1159062" y="3776312"/>
            <a:ext cx="3389564" cy="762043"/>
            <a:chOff x="1374003" y="2354919"/>
            <a:chExt cx="3389564" cy="762043"/>
          </a:xfrm>
        </p:grpSpPr>
        <p:cxnSp>
          <p:nvCxnSpPr>
            <p:cNvPr id="58" name="直線コネクタ 57"/>
            <p:cNvCxnSpPr/>
            <p:nvPr/>
          </p:nvCxnSpPr>
          <p:spPr>
            <a:xfrm flipV="1">
              <a:off x="2042223" y="2663941"/>
              <a:ext cx="343637" cy="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8" name="図 47"/>
            <p:cNvPicPr>
              <a:picLocks noChangeAspect="1"/>
            </p:cNvPicPr>
            <p:nvPr/>
          </p:nvPicPr>
          <p:blipFill rotWithShape="1">
            <a:blip r:embed="rId2" cstate="print">
              <a:extLst>
                <a:ext uri="{28A0092B-C50C-407E-A947-70E740481C1C}">
                  <a14:useLocalDpi xmlns:a14="http://schemas.microsoft.com/office/drawing/2010/main" val="0"/>
                </a:ext>
              </a:extLst>
            </a:blip>
            <a:srcRect l="47070" t="38390" r="44120" b="43004"/>
            <a:stretch/>
          </p:blipFill>
          <p:spPr>
            <a:xfrm rot="5400000">
              <a:off x="2798031" y="2305578"/>
              <a:ext cx="627980" cy="994787"/>
            </a:xfrm>
            <a:prstGeom prst="rect">
              <a:avLst/>
            </a:prstGeom>
          </p:spPr>
        </p:pic>
        <p:sp>
          <p:nvSpPr>
            <p:cNvPr id="31" name="円/楕円 30"/>
            <p:cNvSpPr/>
            <p:nvPr/>
          </p:nvSpPr>
          <p:spPr>
            <a:xfrm>
              <a:off x="1374003" y="2465313"/>
              <a:ext cx="898647" cy="644515"/>
            </a:xfrm>
            <a:prstGeom prst="ellipse">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smtClean="0">
                  <a:solidFill>
                    <a:schemeClr val="tx1"/>
                  </a:solidFill>
                </a:rPr>
                <a:t>1Hz</a:t>
              </a:r>
              <a:r>
                <a:rPr kumimoji="1" lang="ja-JP" altLang="en-US" sz="1400" dirty="0" smtClean="0">
                  <a:solidFill>
                    <a:schemeClr val="tx1"/>
                  </a:solidFill>
                </a:rPr>
                <a:t>の信号</a:t>
              </a:r>
              <a:endParaRPr kumimoji="1" lang="ja-JP" altLang="en-US" sz="1400" dirty="0">
                <a:solidFill>
                  <a:schemeClr val="tx1"/>
                </a:solidFill>
              </a:endParaRPr>
            </a:p>
          </p:txBody>
        </p:sp>
        <p:sp>
          <p:nvSpPr>
            <p:cNvPr id="56" name="角丸四角形吹き出し 55"/>
            <p:cNvSpPr/>
            <p:nvPr/>
          </p:nvSpPr>
          <p:spPr>
            <a:xfrm>
              <a:off x="3838183" y="2354919"/>
              <a:ext cx="925384" cy="687505"/>
            </a:xfrm>
            <a:prstGeom prst="wedgeRoundRectCallout">
              <a:avLst>
                <a:gd name="adj1" fmla="val -66238"/>
                <a:gd name="adj2" fmla="val -47411"/>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100" dirty="0" smtClean="0">
                  <a:solidFill>
                    <a:schemeClr val="tx1"/>
                  </a:solidFill>
                  <a:latin typeface="MS UI Gothic" panose="020B0600070205080204" pitchFamily="50" charset="-128"/>
                  <a:ea typeface="MS UI Gothic" panose="020B0600070205080204" pitchFamily="50" charset="-128"/>
                </a:rPr>
                <a:t>1</a:t>
              </a:r>
              <a:r>
                <a:rPr lang="ja-JP" altLang="en-US" sz="1100" dirty="0" smtClean="0">
                  <a:solidFill>
                    <a:schemeClr val="tx1"/>
                  </a:solidFill>
                  <a:latin typeface="MS UI Gothic" panose="020B0600070205080204" pitchFamily="50" charset="-128"/>
                  <a:ea typeface="MS UI Gothic" panose="020B0600070205080204" pitchFamily="50" charset="-128"/>
                </a:rPr>
                <a:t>秒ごとに</a:t>
              </a:r>
              <a:endParaRPr lang="en-US" altLang="ja-JP" sz="1100" dirty="0" smtClean="0">
                <a:solidFill>
                  <a:schemeClr val="tx1"/>
                </a:solidFill>
                <a:latin typeface="MS UI Gothic" panose="020B0600070205080204" pitchFamily="50" charset="-128"/>
                <a:ea typeface="MS UI Gothic" panose="020B0600070205080204" pitchFamily="50" charset="-128"/>
              </a:endParaRPr>
            </a:p>
            <a:p>
              <a:r>
                <a:rPr lang="en-US" altLang="ja-JP" sz="1100" dirty="0" smtClean="0">
                  <a:solidFill>
                    <a:schemeClr val="tx1"/>
                  </a:solidFill>
                  <a:latin typeface="MS UI Gothic" panose="020B0600070205080204" pitchFamily="50" charset="-128"/>
                  <a:ea typeface="MS UI Gothic" panose="020B0600070205080204" pitchFamily="50" charset="-128"/>
                </a:rPr>
                <a:t>(+)</a:t>
              </a:r>
              <a:r>
                <a:rPr lang="ja-JP" altLang="en-US" sz="1100" dirty="0" smtClean="0">
                  <a:solidFill>
                    <a:schemeClr val="tx1"/>
                  </a:solidFill>
                  <a:latin typeface="MS UI Gothic" panose="020B0600070205080204" pitchFamily="50" charset="-128"/>
                  <a:ea typeface="MS UI Gothic" panose="020B0600070205080204" pitchFamily="50" charset="-128"/>
                </a:rPr>
                <a:t>と</a:t>
              </a:r>
              <a:r>
                <a:rPr lang="en-US" altLang="ja-JP" sz="1100" dirty="0" smtClean="0">
                  <a:solidFill>
                    <a:schemeClr val="tx1"/>
                  </a:solidFill>
                  <a:latin typeface="MS UI Gothic" panose="020B0600070205080204" pitchFamily="50" charset="-128"/>
                  <a:ea typeface="MS UI Gothic" panose="020B0600070205080204" pitchFamily="50" charset="-128"/>
                </a:rPr>
                <a:t>(-)</a:t>
              </a:r>
              <a:r>
                <a:rPr lang="ja-JP" altLang="en-US" sz="1100" dirty="0" smtClean="0">
                  <a:solidFill>
                    <a:schemeClr val="tx1"/>
                  </a:solidFill>
                  <a:latin typeface="MS UI Gothic" panose="020B0600070205080204" pitchFamily="50" charset="-128"/>
                  <a:ea typeface="MS UI Gothic" panose="020B0600070205080204" pitchFamily="50" charset="-128"/>
                </a:rPr>
                <a:t>が</a:t>
              </a:r>
              <a:endParaRPr lang="en-US" altLang="ja-JP" sz="1100" dirty="0" smtClean="0">
                <a:solidFill>
                  <a:schemeClr val="tx1"/>
                </a:solidFill>
                <a:latin typeface="MS UI Gothic" panose="020B0600070205080204" pitchFamily="50" charset="-128"/>
                <a:ea typeface="MS UI Gothic" panose="020B0600070205080204" pitchFamily="50" charset="-128"/>
              </a:endParaRPr>
            </a:p>
            <a:p>
              <a:r>
                <a:rPr lang="ja-JP" altLang="en-US" sz="1100" dirty="0" smtClean="0">
                  <a:solidFill>
                    <a:schemeClr val="tx1"/>
                  </a:solidFill>
                  <a:latin typeface="MS UI Gothic" panose="020B0600070205080204" pitchFamily="50" charset="-128"/>
                  <a:ea typeface="MS UI Gothic" panose="020B0600070205080204" pitchFamily="50" charset="-128"/>
                </a:rPr>
                <a:t>入れ替わる</a:t>
              </a:r>
              <a:endParaRPr kumimoji="1" lang="ja-JP" altLang="en-US" sz="1100" dirty="0">
                <a:solidFill>
                  <a:schemeClr val="tx1"/>
                </a:solidFill>
                <a:latin typeface="MS UI Gothic" panose="020B0600070205080204" pitchFamily="50" charset="-128"/>
                <a:ea typeface="MS UI Gothic" panose="020B0600070205080204" pitchFamily="50" charset="-128"/>
              </a:endParaRPr>
            </a:p>
          </p:txBody>
        </p:sp>
        <p:cxnSp>
          <p:nvCxnSpPr>
            <p:cNvPr id="57" name="直線コネクタ 56"/>
            <p:cNvCxnSpPr>
              <a:stCxn id="31" idx="6"/>
            </p:cNvCxnSpPr>
            <p:nvPr/>
          </p:nvCxnSpPr>
          <p:spPr>
            <a:xfrm flipV="1">
              <a:off x="2272650" y="2787570"/>
              <a:ext cx="235959" cy="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flipV="1">
              <a:off x="2381851" y="2375946"/>
              <a:ext cx="0" cy="287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flipV="1">
              <a:off x="2380512" y="2370617"/>
              <a:ext cx="1152081" cy="106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3536004" y="2365352"/>
              <a:ext cx="0" cy="2182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flipV="1">
              <a:off x="2508609" y="2465313"/>
              <a:ext cx="0" cy="3222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2510233" y="2472809"/>
              <a:ext cx="2251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p:nvPr/>
          </p:nvCxnSpPr>
          <p:spPr>
            <a:xfrm>
              <a:off x="2735367" y="2472809"/>
              <a:ext cx="0" cy="1108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0" name="グループ化 139"/>
          <p:cNvGrpSpPr/>
          <p:nvPr/>
        </p:nvGrpSpPr>
        <p:grpSpPr>
          <a:xfrm>
            <a:off x="917389" y="5147398"/>
            <a:ext cx="3841404" cy="948302"/>
            <a:chOff x="1305029" y="3840960"/>
            <a:chExt cx="3841404" cy="948302"/>
          </a:xfrm>
        </p:grpSpPr>
        <p:grpSp>
          <p:nvGrpSpPr>
            <p:cNvPr id="44" name="グループ化 43"/>
            <p:cNvGrpSpPr/>
            <p:nvPr/>
          </p:nvGrpSpPr>
          <p:grpSpPr>
            <a:xfrm>
              <a:off x="2191842" y="3927571"/>
              <a:ext cx="1684215" cy="861691"/>
              <a:chOff x="6307531" y="2206586"/>
              <a:chExt cx="2160396" cy="1105319"/>
            </a:xfrm>
          </p:grpSpPr>
          <p:pic>
            <p:nvPicPr>
              <p:cNvPr id="36" name="図 35"/>
              <p:cNvPicPr>
                <a:picLocks noChangeAspect="1"/>
              </p:cNvPicPr>
              <p:nvPr/>
            </p:nvPicPr>
            <p:blipFill rotWithShape="1">
              <a:blip r:embed="rId3" cstate="print">
                <a:extLst>
                  <a:ext uri="{28A0092B-C50C-407E-A947-70E740481C1C}">
                    <a14:useLocalDpi xmlns:a14="http://schemas.microsoft.com/office/drawing/2010/main" val="0"/>
                  </a:ext>
                </a:extLst>
              </a:blip>
              <a:srcRect l="47070" t="34432" r="40842" b="34066"/>
              <a:stretch/>
            </p:blipFill>
            <p:spPr>
              <a:xfrm rot="5400000">
                <a:off x="6835069" y="1679048"/>
                <a:ext cx="1105319" cy="2160396"/>
              </a:xfrm>
              <a:prstGeom prst="rect">
                <a:avLst/>
              </a:prstGeom>
            </p:spPr>
          </p:pic>
          <p:grpSp>
            <p:nvGrpSpPr>
              <p:cNvPr id="42" name="グループ化 41"/>
              <p:cNvGrpSpPr/>
              <p:nvPr/>
            </p:nvGrpSpPr>
            <p:grpSpPr>
              <a:xfrm>
                <a:off x="6577733" y="2700694"/>
                <a:ext cx="325142" cy="327070"/>
                <a:chOff x="5897121" y="3680698"/>
                <a:chExt cx="325142" cy="327070"/>
              </a:xfrm>
            </p:grpSpPr>
            <p:sp>
              <p:nvSpPr>
                <p:cNvPr id="37" name="円/楕円 36"/>
                <p:cNvSpPr/>
                <p:nvPr/>
              </p:nvSpPr>
              <p:spPr>
                <a:xfrm>
                  <a:off x="5897692" y="3680698"/>
                  <a:ext cx="324000" cy="324000"/>
                </a:xfrm>
                <a:prstGeom prst="ellipse">
                  <a:avLst/>
                </a:prstGeom>
                <a:solidFill>
                  <a:srgbClr val="0070C0"/>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パイ 38"/>
                <p:cNvSpPr/>
                <p:nvPr/>
              </p:nvSpPr>
              <p:spPr>
                <a:xfrm rot="5400000">
                  <a:off x="5897121" y="3682626"/>
                  <a:ext cx="325142" cy="325142"/>
                </a:xfrm>
                <a:prstGeom prst="pie">
                  <a:avLst>
                    <a:gd name="adj1" fmla="val 5369233"/>
                    <a:gd name="adj2" fmla="val 16200000"/>
                  </a:avLst>
                </a:prstGeom>
                <a:solidFill>
                  <a:srgbClr val="FF646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1" name="円/楕円 40"/>
                <p:cNvSpPr/>
                <p:nvPr/>
              </p:nvSpPr>
              <p:spPr>
                <a:xfrm>
                  <a:off x="6033246" y="3813755"/>
                  <a:ext cx="57888" cy="5788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20" name="コンテンツ プレースホルダー 2"/>
            <p:cNvSpPr txBox="1">
              <a:spLocks/>
            </p:cNvSpPr>
            <p:nvPr/>
          </p:nvSpPr>
          <p:spPr>
            <a:xfrm>
              <a:off x="3731941" y="3840960"/>
              <a:ext cx="1414492" cy="4247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pP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電磁石</a:t>
              </a:r>
              <a:r>
                <a:rPr lang="en-US" altLang="ja-JP" sz="1200" b="1" dirty="0">
                  <a:latin typeface="Meiryo UI" panose="020B0604030504040204" pitchFamily="50" charset="-128"/>
                  <a:ea typeface="Meiryo UI" panose="020B0604030504040204" pitchFamily="50" charset="-128"/>
                  <a:cs typeface="Meiryo UI" panose="020B0604030504040204" pitchFamily="50" charset="-128"/>
                </a:rPr>
                <a:t/>
              </a:r>
              <a:br>
                <a:rPr lang="en-US" altLang="ja-JP" sz="1200" b="1" dirty="0">
                  <a:latin typeface="Meiryo UI" panose="020B0604030504040204" pitchFamily="50" charset="-128"/>
                  <a:ea typeface="Meiryo UI" panose="020B0604030504040204" pitchFamily="50" charset="-128"/>
                  <a:cs typeface="Meiryo UI" panose="020B0604030504040204" pitchFamily="50" charset="-128"/>
                </a:rPr>
              </a:br>
              <a:r>
                <a:rPr lang="en-US" altLang="ja-JP" sz="1200" b="1"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コイル</a:t>
              </a:r>
              <a:r>
                <a:rPr lang="en-US" altLang="ja-JP" sz="1200" b="1"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鉄心</a:t>
              </a:r>
              <a:r>
                <a:rPr lang="en-US" altLang="ja-JP" sz="1200" b="1"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200" b="1"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23"/>
            <p:cNvCxnSpPr/>
            <p:nvPr/>
          </p:nvCxnSpPr>
          <p:spPr>
            <a:xfrm flipH="1" flipV="1">
              <a:off x="3609416" y="4720788"/>
              <a:ext cx="891563" cy="15167"/>
            </a:xfrm>
            <a:prstGeom prst="straightConnector1">
              <a:avLst/>
            </a:prstGeom>
            <a:ln w="28575">
              <a:solidFill>
                <a:srgbClr val="C00000"/>
              </a:solidFill>
              <a:tailEnd type="oval" w="lg" len="lg"/>
            </a:ln>
          </p:spPr>
          <p:style>
            <a:lnRef idx="1">
              <a:schemeClr val="accent1"/>
            </a:lnRef>
            <a:fillRef idx="0">
              <a:schemeClr val="accent1"/>
            </a:fillRef>
            <a:effectRef idx="0">
              <a:schemeClr val="accent1"/>
            </a:effectRef>
            <a:fontRef idx="minor">
              <a:schemeClr val="tx1"/>
            </a:fontRef>
          </p:style>
        </p:cxnSp>
        <p:cxnSp>
          <p:nvCxnSpPr>
            <p:cNvPr id="25" name="直線矢印コネクタ 24"/>
            <p:cNvCxnSpPr/>
            <p:nvPr/>
          </p:nvCxnSpPr>
          <p:spPr>
            <a:xfrm flipH="1" flipV="1">
              <a:off x="3616428" y="4325827"/>
              <a:ext cx="626914" cy="112563"/>
            </a:xfrm>
            <a:prstGeom prst="straightConnector1">
              <a:avLst/>
            </a:prstGeom>
            <a:ln w="28575">
              <a:solidFill>
                <a:srgbClr val="C00000"/>
              </a:solidFill>
              <a:tailEnd type="oval" w="lg" len="lg"/>
            </a:ln>
          </p:spPr>
          <p:style>
            <a:lnRef idx="1">
              <a:schemeClr val="accent1"/>
            </a:lnRef>
            <a:fillRef idx="0">
              <a:schemeClr val="accent1"/>
            </a:fillRef>
            <a:effectRef idx="0">
              <a:schemeClr val="accent1"/>
            </a:effectRef>
            <a:fontRef idx="minor">
              <a:schemeClr val="tx1"/>
            </a:fontRef>
          </p:style>
        </p:cxnSp>
        <p:cxnSp>
          <p:nvCxnSpPr>
            <p:cNvPr id="27" name="直線矢印コネクタ 26"/>
            <p:cNvCxnSpPr/>
            <p:nvPr/>
          </p:nvCxnSpPr>
          <p:spPr>
            <a:xfrm flipV="1">
              <a:off x="2086355" y="4451786"/>
              <a:ext cx="275361" cy="9843"/>
            </a:xfrm>
            <a:prstGeom prst="straightConnector1">
              <a:avLst/>
            </a:prstGeom>
            <a:ln w="28575">
              <a:solidFill>
                <a:srgbClr val="C00000"/>
              </a:solidFill>
              <a:tailEnd type="arrow" w="lg" len="lg"/>
            </a:ln>
          </p:spPr>
          <p:style>
            <a:lnRef idx="1">
              <a:schemeClr val="accent1"/>
            </a:lnRef>
            <a:fillRef idx="0">
              <a:schemeClr val="accent1"/>
            </a:fillRef>
            <a:effectRef idx="0">
              <a:schemeClr val="accent1"/>
            </a:effectRef>
            <a:fontRef idx="minor">
              <a:schemeClr val="tx1"/>
            </a:fontRef>
          </p:style>
        </p:cxnSp>
        <p:sp>
          <p:nvSpPr>
            <p:cNvPr id="29" name="コンテンツ プレースホルダー 2"/>
            <p:cNvSpPr txBox="1">
              <a:spLocks/>
            </p:cNvSpPr>
            <p:nvPr/>
          </p:nvSpPr>
          <p:spPr>
            <a:xfrm>
              <a:off x="1305029" y="4326938"/>
              <a:ext cx="1144865" cy="2585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永久磁石</a:t>
              </a:r>
              <a:endParaRPr lang="en-US" altLang="ja-JP" sz="1200" b="1"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8" name="直線矢印コネクタ 77"/>
            <p:cNvCxnSpPr/>
            <p:nvPr/>
          </p:nvCxnSpPr>
          <p:spPr>
            <a:xfrm flipV="1">
              <a:off x="4500979" y="4240396"/>
              <a:ext cx="203816" cy="497057"/>
            </a:xfrm>
            <a:prstGeom prst="straightConnector1">
              <a:avLst/>
            </a:prstGeom>
            <a:ln w="28575">
              <a:solidFill>
                <a:srgbClr val="C00000"/>
              </a:solidFill>
              <a:tailEnd type="none" w="lg" len="lg"/>
            </a:ln>
          </p:spPr>
          <p:style>
            <a:lnRef idx="1">
              <a:schemeClr val="accent1"/>
            </a:lnRef>
            <a:fillRef idx="0">
              <a:schemeClr val="accent1"/>
            </a:fillRef>
            <a:effectRef idx="0">
              <a:schemeClr val="accent1"/>
            </a:effectRef>
            <a:fontRef idx="minor">
              <a:schemeClr val="tx1"/>
            </a:fontRef>
          </p:style>
        </p:cxnSp>
        <p:cxnSp>
          <p:nvCxnSpPr>
            <p:cNvPr id="83" name="直線矢印コネクタ 82"/>
            <p:cNvCxnSpPr/>
            <p:nvPr/>
          </p:nvCxnSpPr>
          <p:spPr>
            <a:xfrm flipV="1">
              <a:off x="4243342" y="4240395"/>
              <a:ext cx="0" cy="197996"/>
            </a:xfrm>
            <a:prstGeom prst="straightConnector1">
              <a:avLst/>
            </a:prstGeom>
            <a:ln w="28575">
              <a:solidFill>
                <a:srgbClr val="C00000"/>
              </a:solidFill>
              <a:tailEnd type="none" w="lg" len="lg"/>
            </a:ln>
          </p:spPr>
          <p:style>
            <a:lnRef idx="1">
              <a:schemeClr val="accent1"/>
            </a:lnRef>
            <a:fillRef idx="0">
              <a:schemeClr val="accent1"/>
            </a:fillRef>
            <a:effectRef idx="0">
              <a:schemeClr val="accent1"/>
            </a:effectRef>
            <a:fontRef idx="minor">
              <a:schemeClr val="tx1"/>
            </a:fontRef>
          </p:style>
        </p:cxnSp>
      </p:grpSp>
      <p:pic>
        <p:nvPicPr>
          <p:cNvPr id="86" name="図 85"/>
          <p:cNvPicPr>
            <a:picLocks noChangeAspect="1"/>
          </p:cNvPicPr>
          <p:nvPr/>
        </p:nvPicPr>
        <p:blipFill rotWithShape="1">
          <a:blip r:embed="rId4" cstate="print">
            <a:extLst>
              <a:ext uri="{28A0092B-C50C-407E-A947-70E740481C1C}">
                <a14:useLocalDpi xmlns:a14="http://schemas.microsoft.com/office/drawing/2010/main" val="0"/>
              </a:ext>
            </a:extLst>
          </a:blip>
          <a:srcRect l="6273" t="69772" r="61206" b="7227"/>
          <a:stretch/>
        </p:blipFill>
        <p:spPr>
          <a:xfrm rot="5400000">
            <a:off x="9764040" y="3300464"/>
            <a:ext cx="954066" cy="724610"/>
          </a:xfrm>
          <a:prstGeom prst="rect">
            <a:avLst/>
          </a:prstGeom>
          <a:ln>
            <a:noFill/>
          </a:ln>
          <a:effectLst/>
        </p:spPr>
      </p:pic>
      <p:grpSp>
        <p:nvGrpSpPr>
          <p:cNvPr id="102" name="グループ化 101"/>
          <p:cNvGrpSpPr/>
          <p:nvPr/>
        </p:nvGrpSpPr>
        <p:grpSpPr>
          <a:xfrm>
            <a:off x="7668648" y="1866632"/>
            <a:ext cx="1285382" cy="1091222"/>
            <a:chOff x="7567306" y="1910424"/>
            <a:chExt cx="1285382" cy="1091222"/>
          </a:xfrm>
        </p:grpSpPr>
        <p:pic>
          <p:nvPicPr>
            <p:cNvPr id="88" name="図 87"/>
            <p:cNvPicPr>
              <a:picLocks noChangeAspect="1"/>
            </p:cNvPicPr>
            <p:nvPr/>
          </p:nvPicPr>
          <p:blipFill rotWithShape="1">
            <a:blip r:embed="rId5" cstate="print">
              <a:extLst>
                <a:ext uri="{28A0092B-C50C-407E-A947-70E740481C1C}">
                  <a14:useLocalDpi xmlns:a14="http://schemas.microsoft.com/office/drawing/2010/main" val="0"/>
                </a:ext>
              </a:extLst>
            </a:blip>
            <a:srcRect l="47070" t="34432" r="40842" b="34066"/>
            <a:stretch/>
          </p:blipFill>
          <p:spPr>
            <a:xfrm rot="5400000">
              <a:off x="7881178" y="2030137"/>
              <a:ext cx="657637" cy="1285382"/>
            </a:xfrm>
            <a:prstGeom prst="rect">
              <a:avLst/>
            </a:prstGeom>
          </p:spPr>
        </p:pic>
        <p:grpSp>
          <p:nvGrpSpPr>
            <p:cNvPr id="89" name="グループ化 88"/>
            <p:cNvGrpSpPr/>
            <p:nvPr/>
          </p:nvGrpSpPr>
          <p:grpSpPr>
            <a:xfrm>
              <a:off x="7728069" y="2637991"/>
              <a:ext cx="193451" cy="194598"/>
              <a:chOff x="5897121" y="3680698"/>
              <a:chExt cx="325142" cy="327070"/>
            </a:xfrm>
          </p:grpSpPr>
          <p:sp>
            <p:nvSpPr>
              <p:cNvPr id="90" name="円/楕円 89"/>
              <p:cNvSpPr/>
              <p:nvPr/>
            </p:nvSpPr>
            <p:spPr>
              <a:xfrm>
                <a:off x="5897692" y="3680698"/>
                <a:ext cx="324000" cy="324000"/>
              </a:xfrm>
              <a:prstGeom prst="ellipse">
                <a:avLst/>
              </a:prstGeom>
              <a:solidFill>
                <a:srgbClr val="0070C0"/>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パイ 90"/>
              <p:cNvSpPr/>
              <p:nvPr/>
            </p:nvSpPr>
            <p:spPr>
              <a:xfrm rot="5400000">
                <a:off x="5897121" y="3682626"/>
                <a:ext cx="325142" cy="325142"/>
              </a:xfrm>
              <a:prstGeom prst="pie">
                <a:avLst>
                  <a:gd name="adj1" fmla="val 5369233"/>
                  <a:gd name="adj2" fmla="val 16200000"/>
                </a:avLst>
              </a:prstGeom>
              <a:solidFill>
                <a:srgbClr val="FF646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2" name="円/楕円 91"/>
              <p:cNvSpPr/>
              <p:nvPr/>
            </p:nvSpPr>
            <p:spPr>
              <a:xfrm>
                <a:off x="6033246" y="3813755"/>
                <a:ext cx="57888" cy="5788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93" name="直線コネクタ 92"/>
            <p:cNvCxnSpPr/>
            <p:nvPr/>
          </p:nvCxnSpPr>
          <p:spPr>
            <a:xfrm>
              <a:off x="8006366" y="2245789"/>
              <a:ext cx="0" cy="2182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線コネクタ 93"/>
            <p:cNvCxnSpPr/>
            <p:nvPr/>
          </p:nvCxnSpPr>
          <p:spPr>
            <a:xfrm>
              <a:off x="8631289" y="2266816"/>
              <a:ext cx="0" cy="17630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5" name="グループ化 94"/>
            <p:cNvGrpSpPr/>
            <p:nvPr/>
          </p:nvGrpSpPr>
          <p:grpSpPr>
            <a:xfrm>
              <a:off x="7815614" y="1910424"/>
              <a:ext cx="372435" cy="369290"/>
              <a:chOff x="6662261" y="5385393"/>
              <a:chExt cx="372435" cy="369290"/>
            </a:xfrm>
          </p:grpSpPr>
          <p:sp>
            <p:nvSpPr>
              <p:cNvPr id="96" name="円/楕円 95"/>
              <p:cNvSpPr/>
              <p:nvPr/>
            </p:nvSpPr>
            <p:spPr>
              <a:xfrm>
                <a:off x="6732396" y="5471027"/>
                <a:ext cx="251432" cy="2514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テキスト ボックス 96"/>
              <p:cNvSpPr txBox="1"/>
              <p:nvPr/>
            </p:nvSpPr>
            <p:spPr>
              <a:xfrm>
                <a:off x="6662261" y="5385393"/>
                <a:ext cx="372435" cy="369290"/>
              </a:xfrm>
              <a:prstGeom prst="rect">
                <a:avLst/>
              </a:prstGeom>
            </p:spPr>
            <p:txBody>
              <a:bodyPr wrap="none" rtlCol="0">
                <a:noAutofit/>
              </a:bodyPr>
              <a:lstStyle/>
              <a:p>
                <a:pPr marL="0" indent="0">
                  <a:buFont typeface="Arial" panose="020B0604020202020204" pitchFamily="34" charset="0"/>
                  <a:buNone/>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98" name="グループ化 97"/>
            <p:cNvGrpSpPr/>
            <p:nvPr/>
          </p:nvGrpSpPr>
          <p:grpSpPr>
            <a:xfrm>
              <a:off x="8437406" y="1920994"/>
              <a:ext cx="372435" cy="369290"/>
              <a:chOff x="6662261" y="5385393"/>
              <a:chExt cx="372435" cy="369290"/>
            </a:xfrm>
          </p:grpSpPr>
          <p:sp>
            <p:nvSpPr>
              <p:cNvPr id="99" name="円/楕円 98"/>
              <p:cNvSpPr/>
              <p:nvPr/>
            </p:nvSpPr>
            <p:spPr>
              <a:xfrm>
                <a:off x="6732396" y="5471027"/>
                <a:ext cx="251432" cy="2514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テキスト ボックス 99"/>
              <p:cNvSpPr txBox="1"/>
              <p:nvPr/>
            </p:nvSpPr>
            <p:spPr>
              <a:xfrm>
                <a:off x="6662261" y="5385393"/>
                <a:ext cx="372435" cy="369290"/>
              </a:xfrm>
              <a:prstGeom prst="rect">
                <a:avLst/>
              </a:prstGeom>
            </p:spPr>
            <p:txBody>
              <a:bodyPr wrap="none" rtlCol="0">
                <a:noAutofit/>
              </a:bodyPr>
              <a:lstStyle/>
              <a:p>
                <a:pPr marL="0" indent="0">
                  <a:buFont typeface="Arial" panose="020B0604020202020204" pitchFamily="34" charset="0"/>
                  <a:buNone/>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a:t>
                </a:r>
              </a:p>
            </p:txBody>
          </p:sp>
        </p:grpSp>
      </p:grpSp>
      <p:grpSp>
        <p:nvGrpSpPr>
          <p:cNvPr id="117" name="グループ化 116"/>
          <p:cNvGrpSpPr/>
          <p:nvPr/>
        </p:nvGrpSpPr>
        <p:grpSpPr>
          <a:xfrm>
            <a:off x="7698542" y="4274598"/>
            <a:ext cx="1285382" cy="1091222"/>
            <a:chOff x="7567306" y="1910424"/>
            <a:chExt cx="1285382" cy="1091222"/>
          </a:xfrm>
        </p:grpSpPr>
        <p:pic>
          <p:nvPicPr>
            <p:cNvPr id="118" name="図 117"/>
            <p:cNvPicPr>
              <a:picLocks noChangeAspect="1"/>
            </p:cNvPicPr>
            <p:nvPr/>
          </p:nvPicPr>
          <p:blipFill rotWithShape="1">
            <a:blip r:embed="rId5" cstate="print">
              <a:extLst>
                <a:ext uri="{28A0092B-C50C-407E-A947-70E740481C1C}">
                  <a14:useLocalDpi xmlns:a14="http://schemas.microsoft.com/office/drawing/2010/main" val="0"/>
                </a:ext>
              </a:extLst>
            </a:blip>
            <a:srcRect l="47070" t="34432" r="40842" b="34066"/>
            <a:stretch/>
          </p:blipFill>
          <p:spPr>
            <a:xfrm rot="5400000">
              <a:off x="7881178" y="2030137"/>
              <a:ext cx="657637" cy="1285382"/>
            </a:xfrm>
            <a:prstGeom prst="rect">
              <a:avLst/>
            </a:prstGeom>
          </p:spPr>
        </p:pic>
        <p:grpSp>
          <p:nvGrpSpPr>
            <p:cNvPr id="119" name="グループ化 118"/>
            <p:cNvGrpSpPr/>
            <p:nvPr/>
          </p:nvGrpSpPr>
          <p:grpSpPr>
            <a:xfrm>
              <a:off x="7728069" y="2637991"/>
              <a:ext cx="193451" cy="194598"/>
              <a:chOff x="5897121" y="3680698"/>
              <a:chExt cx="325142" cy="327070"/>
            </a:xfrm>
          </p:grpSpPr>
          <p:sp>
            <p:nvSpPr>
              <p:cNvPr id="128" name="円/楕円 127"/>
              <p:cNvSpPr/>
              <p:nvPr/>
            </p:nvSpPr>
            <p:spPr>
              <a:xfrm>
                <a:off x="5897692" y="3680698"/>
                <a:ext cx="324000" cy="324000"/>
              </a:xfrm>
              <a:prstGeom prst="ellipse">
                <a:avLst/>
              </a:prstGeom>
              <a:solidFill>
                <a:srgbClr val="0070C0"/>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パイ 128"/>
              <p:cNvSpPr/>
              <p:nvPr/>
            </p:nvSpPr>
            <p:spPr>
              <a:xfrm rot="5400000">
                <a:off x="5897121" y="3682626"/>
                <a:ext cx="325142" cy="325142"/>
              </a:xfrm>
              <a:prstGeom prst="pie">
                <a:avLst>
                  <a:gd name="adj1" fmla="val 5369233"/>
                  <a:gd name="adj2" fmla="val 16200000"/>
                </a:avLst>
              </a:prstGeom>
              <a:solidFill>
                <a:srgbClr val="FF646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0" name="円/楕円 129"/>
              <p:cNvSpPr/>
              <p:nvPr/>
            </p:nvSpPr>
            <p:spPr>
              <a:xfrm>
                <a:off x="6033246" y="3813755"/>
                <a:ext cx="57888" cy="5788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120" name="直線コネクタ 119"/>
            <p:cNvCxnSpPr/>
            <p:nvPr/>
          </p:nvCxnSpPr>
          <p:spPr>
            <a:xfrm>
              <a:off x="8006366" y="2245789"/>
              <a:ext cx="0" cy="2182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線コネクタ 120"/>
            <p:cNvCxnSpPr/>
            <p:nvPr/>
          </p:nvCxnSpPr>
          <p:spPr>
            <a:xfrm>
              <a:off x="8631289" y="2266816"/>
              <a:ext cx="0" cy="17630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2" name="グループ化 121"/>
            <p:cNvGrpSpPr/>
            <p:nvPr/>
          </p:nvGrpSpPr>
          <p:grpSpPr>
            <a:xfrm>
              <a:off x="7815614" y="1910424"/>
              <a:ext cx="372435" cy="369290"/>
              <a:chOff x="6662261" y="5385393"/>
              <a:chExt cx="372435" cy="369290"/>
            </a:xfrm>
          </p:grpSpPr>
          <p:sp>
            <p:nvSpPr>
              <p:cNvPr id="126" name="円/楕円 125"/>
              <p:cNvSpPr/>
              <p:nvPr/>
            </p:nvSpPr>
            <p:spPr>
              <a:xfrm>
                <a:off x="6732396" y="5471027"/>
                <a:ext cx="251432" cy="2514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テキスト ボックス 126"/>
              <p:cNvSpPr txBox="1"/>
              <p:nvPr/>
            </p:nvSpPr>
            <p:spPr>
              <a:xfrm>
                <a:off x="6662261" y="5385393"/>
                <a:ext cx="372435" cy="369290"/>
              </a:xfrm>
              <a:prstGeom prst="rect">
                <a:avLst/>
              </a:prstGeom>
            </p:spPr>
            <p:txBody>
              <a:bodyPr wrap="none" rtlCol="0">
                <a:noAutofit/>
              </a:bodyPr>
              <a:lstStyle/>
              <a:p>
                <a:pPr marL="0" indent="0">
                  <a:buFont typeface="Arial" panose="020B0604020202020204" pitchFamily="34" charset="0"/>
                  <a:buNone/>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123" name="グループ化 122"/>
            <p:cNvGrpSpPr/>
            <p:nvPr/>
          </p:nvGrpSpPr>
          <p:grpSpPr>
            <a:xfrm>
              <a:off x="8437406" y="1920994"/>
              <a:ext cx="372435" cy="369290"/>
              <a:chOff x="6662261" y="5385393"/>
              <a:chExt cx="372435" cy="369290"/>
            </a:xfrm>
          </p:grpSpPr>
          <p:sp>
            <p:nvSpPr>
              <p:cNvPr id="124" name="円/楕円 123"/>
              <p:cNvSpPr/>
              <p:nvPr/>
            </p:nvSpPr>
            <p:spPr>
              <a:xfrm>
                <a:off x="6732396" y="5471027"/>
                <a:ext cx="251432" cy="2514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テキスト ボックス 124"/>
              <p:cNvSpPr txBox="1"/>
              <p:nvPr/>
            </p:nvSpPr>
            <p:spPr>
              <a:xfrm>
                <a:off x="6662261" y="5385393"/>
                <a:ext cx="372435" cy="369290"/>
              </a:xfrm>
              <a:prstGeom prst="rect">
                <a:avLst/>
              </a:prstGeom>
            </p:spPr>
            <p:txBody>
              <a:bodyPr wrap="none" rtlCol="0">
                <a:noAutofit/>
              </a:bodyPr>
              <a:lstStyle/>
              <a:p>
                <a:pPr marL="0" indent="0">
                  <a:buFont typeface="Arial" panose="020B0604020202020204" pitchFamily="34" charset="0"/>
                  <a:buNone/>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a:t>
                </a:r>
              </a:p>
            </p:txBody>
          </p:sp>
        </p:grpSp>
      </p:grpSp>
      <p:sp>
        <p:nvSpPr>
          <p:cNvPr id="132" name="角丸四角形 131"/>
          <p:cNvSpPr/>
          <p:nvPr/>
        </p:nvSpPr>
        <p:spPr>
          <a:xfrm>
            <a:off x="7668647" y="2399331"/>
            <a:ext cx="328129" cy="229705"/>
          </a:xfrm>
          <a:prstGeom prst="round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3" name="角丸四角形 132"/>
          <p:cNvSpPr/>
          <p:nvPr/>
        </p:nvSpPr>
        <p:spPr>
          <a:xfrm>
            <a:off x="7667455" y="2771009"/>
            <a:ext cx="328129" cy="229705"/>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4" name="角丸四角形 133"/>
          <p:cNvSpPr/>
          <p:nvPr/>
        </p:nvSpPr>
        <p:spPr>
          <a:xfrm>
            <a:off x="7723405" y="4798338"/>
            <a:ext cx="328129" cy="229705"/>
          </a:xfrm>
          <a:prstGeom prst="round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5" name="角丸四角形 134"/>
          <p:cNvSpPr/>
          <p:nvPr/>
        </p:nvSpPr>
        <p:spPr>
          <a:xfrm>
            <a:off x="7722213" y="5170016"/>
            <a:ext cx="328129" cy="229705"/>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grpSp>
        <p:nvGrpSpPr>
          <p:cNvPr id="138" name="グループ化 137"/>
          <p:cNvGrpSpPr/>
          <p:nvPr/>
        </p:nvGrpSpPr>
        <p:grpSpPr>
          <a:xfrm>
            <a:off x="7678333" y="3072436"/>
            <a:ext cx="1285382" cy="1123013"/>
            <a:chOff x="7576991" y="3116228"/>
            <a:chExt cx="1285382" cy="1123013"/>
          </a:xfrm>
        </p:grpSpPr>
        <p:pic>
          <p:nvPicPr>
            <p:cNvPr id="104" name="図 103"/>
            <p:cNvPicPr>
              <a:picLocks noChangeAspect="1"/>
            </p:cNvPicPr>
            <p:nvPr/>
          </p:nvPicPr>
          <p:blipFill rotWithShape="1">
            <a:blip r:embed="rId5" cstate="print">
              <a:extLst>
                <a:ext uri="{28A0092B-C50C-407E-A947-70E740481C1C}">
                  <a14:useLocalDpi xmlns:a14="http://schemas.microsoft.com/office/drawing/2010/main" val="0"/>
                </a:ext>
              </a:extLst>
            </a:blip>
            <a:srcRect l="47070" t="34432" r="40842" b="34066"/>
            <a:stretch/>
          </p:blipFill>
          <p:spPr>
            <a:xfrm rot="5400000">
              <a:off x="7890863" y="3226242"/>
              <a:ext cx="657637" cy="1285382"/>
            </a:xfrm>
            <a:prstGeom prst="rect">
              <a:avLst/>
            </a:prstGeom>
          </p:spPr>
        </p:pic>
        <p:grpSp>
          <p:nvGrpSpPr>
            <p:cNvPr id="105" name="グループ化 104"/>
            <p:cNvGrpSpPr/>
            <p:nvPr/>
          </p:nvGrpSpPr>
          <p:grpSpPr>
            <a:xfrm flipV="1">
              <a:off x="7737754" y="3834096"/>
              <a:ext cx="193451" cy="194598"/>
              <a:chOff x="5897121" y="3680698"/>
              <a:chExt cx="325142" cy="327070"/>
            </a:xfrm>
          </p:grpSpPr>
          <p:sp>
            <p:nvSpPr>
              <p:cNvPr id="114" name="円/楕円 113"/>
              <p:cNvSpPr/>
              <p:nvPr/>
            </p:nvSpPr>
            <p:spPr>
              <a:xfrm flipV="1">
                <a:off x="5897692" y="3680698"/>
                <a:ext cx="324001" cy="323999"/>
              </a:xfrm>
              <a:prstGeom prst="ellipse">
                <a:avLst/>
              </a:prstGeom>
              <a:solidFill>
                <a:srgbClr val="0070C0"/>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パイ 114"/>
              <p:cNvSpPr/>
              <p:nvPr/>
            </p:nvSpPr>
            <p:spPr>
              <a:xfrm rot="5400000">
                <a:off x="5897121" y="3682626"/>
                <a:ext cx="325142" cy="325142"/>
              </a:xfrm>
              <a:prstGeom prst="pie">
                <a:avLst>
                  <a:gd name="adj1" fmla="val 5369233"/>
                  <a:gd name="adj2" fmla="val 16200000"/>
                </a:avLst>
              </a:prstGeom>
              <a:solidFill>
                <a:srgbClr val="FF6464"/>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6" name="円/楕円 115"/>
              <p:cNvSpPr/>
              <p:nvPr/>
            </p:nvSpPr>
            <p:spPr>
              <a:xfrm>
                <a:off x="6033246" y="3813755"/>
                <a:ext cx="57888" cy="5788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106" name="直線コネクタ 105"/>
            <p:cNvCxnSpPr/>
            <p:nvPr/>
          </p:nvCxnSpPr>
          <p:spPr>
            <a:xfrm>
              <a:off x="8016051" y="3441894"/>
              <a:ext cx="0" cy="2182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線コネクタ 106"/>
            <p:cNvCxnSpPr/>
            <p:nvPr/>
          </p:nvCxnSpPr>
          <p:spPr>
            <a:xfrm>
              <a:off x="8640974" y="3462921"/>
              <a:ext cx="0" cy="17630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8" name="グループ化 107"/>
            <p:cNvGrpSpPr/>
            <p:nvPr/>
          </p:nvGrpSpPr>
          <p:grpSpPr>
            <a:xfrm>
              <a:off x="8439791" y="3120782"/>
              <a:ext cx="372435" cy="369290"/>
              <a:chOff x="6662261" y="5385393"/>
              <a:chExt cx="372435" cy="369290"/>
            </a:xfrm>
          </p:grpSpPr>
          <p:sp>
            <p:nvSpPr>
              <p:cNvPr id="112" name="円/楕円 111"/>
              <p:cNvSpPr/>
              <p:nvPr/>
            </p:nvSpPr>
            <p:spPr>
              <a:xfrm>
                <a:off x="6732396" y="5471027"/>
                <a:ext cx="251432" cy="2514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テキスト ボックス 112"/>
              <p:cNvSpPr txBox="1"/>
              <p:nvPr/>
            </p:nvSpPr>
            <p:spPr>
              <a:xfrm>
                <a:off x="6662261" y="5385393"/>
                <a:ext cx="372435" cy="369290"/>
              </a:xfrm>
              <a:prstGeom prst="rect">
                <a:avLst/>
              </a:prstGeom>
            </p:spPr>
            <p:txBody>
              <a:bodyPr wrap="none" rtlCol="0">
                <a:noAutofit/>
              </a:bodyPr>
              <a:lstStyle/>
              <a:p>
                <a:pPr marL="0" indent="0">
                  <a:buFont typeface="Arial" panose="020B0604020202020204" pitchFamily="34" charset="0"/>
                  <a:buNone/>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109" name="グループ化 108"/>
            <p:cNvGrpSpPr/>
            <p:nvPr/>
          </p:nvGrpSpPr>
          <p:grpSpPr>
            <a:xfrm>
              <a:off x="7824794" y="3116228"/>
              <a:ext cx="372435" cy="369290"/>
              <a:chOff x="6662261" y="5385393"/>
              <a:chExt cx="372435" cy="369290"/>
            </a:xfrm>
          </p:grpSpPr>
          <p:sp>
            <p:nvSpPr>
              <p:cNvPr id="110" name="円/楕円 109"/>
              <p:cNvSpPr/>
              <p:nvPr/>
            </p:nvSpPr>
            <p:spPr>
              <a:xfrm>
                <a:off x="6732396" y="5471027"/>
                <a:ext cx="251432" cy="2514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テキスト ボックス 110"/>
              <p:cNvSpPr txBox="1"/>
              <p:nvPr/>
            </p:nvSpPr>
            <p:spPr>
              <a:xfrm>
                <a:off x="6662261" y="5385393"/>
                <a:ext cx="372435" cy="369290"/>
              </a:xfrm>
              <a:prstGeom prst="rect">
                <a:avLst/>
              </a:prstGeom>
            </p:spPr>
            <p:txBody>
              <a:bodyPr wrap="none" rtlCol="0">
                <a:noAutofit/>
              </a:bodyPr>
              <a:lstStyle/>
              <a:p>
                <a:pPr marL="0" indent="0">
                  <a:buFont typeface="Arial" panose="020B0604020202020204" pitchFamily="34" charset="0"/>
                  <a:buNone/>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136" name="角丸四角形 135"/>
            <p:cNvSpPr/>
            <p:nvPr/>
          </p:nvSpPr>
          <p:spPr>
            <a:xfrm>
              <a:off x="7587514" y="4009536"/>
              <a:ext cx="328129" cy="229705"/>
            </a:xfrm>
            <a:prstGeom prst="round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7" name="角丸四角形 136"/>
            <p:cNvSpPr/>
            <p:nvPr/>
          </p:nvSpPr>
          <p:spPr>
            <a:xfrm>
              <a:off x="7592742" y="3645306"/>
              <a:ext cx="328129" cy="229705"/>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grpSp>
      <p:sp>
        <p:nvSpPr>
          <p:cNvPr id="141" name="コンテンツ プレースホルダー 2"/>
          <p:cNvSpPr txBox="1">
            <a:spLocks/>
          </p:cNvSpPr>
          <p:nvPr/>
        </p:nvSpPr>
        <p:spPr>
          <a:xfrm>
            <a:off x="5096135" y="4422194"/>
            <a:ext cx="2068114" cy="4247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秒後に電気信号の</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と</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b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が入れ替わる</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42" name="テキスト ボックス 141"/>
          <p:cNvSpPr txBox="1"/>
          <p:nvPr/>
        </p:nvSpPr>
        <p:spPr>
          <a:xfrm>
            <a:off x="5356001" y="2388806"/>
            <a:ext cx="2023009" cy="377135"/>
          </a:xfrm>
          <a:prstGeom prst="rect">
            <a:avLst/>
          </a:prstGeom>
          <a:solidFill>
            <a:schemeClr val="bg1"/>
          </a:solidFill>
        </p:spPr>
        <p:txBody>
          <a:bodyPr wrap="square" rtlCol="0">
            <a:noAutofit/>
          </a:bodyPr>
          <a:lstStyle/>
          <a:p>
            <a:pPr marL="0" indent="0">
              <a:buFont typeface="Arial" panose="020B0604020202020204" pitchFamily="34" charset="0"/>
              <a:buNone/>
            </a:pP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コイルに電気が流れると電磁石になって、</a:t>
            </a:r>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S</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極と</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rPr>
              <a:t>N</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極ができる。</a:t>
            </a:r>
            <a:endPar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43" name="テキスト ボックス 142"/>
          <p:cNvSpPr txBox="1"/>
          <p:nvPr/>
        </p:nvSpPr>
        <p:spPr>
          <a:xfrm>
            <a:off x="5356001" y="2785063"/>
            <a:ext cx="2023009" cy="377135"/>
          </a:xfrm>
          <a:prstGeom prst="rect">
            <a:avLst/>
          </a:prstGeom>
        </p:spPr>
        <p:txBody>
          <a:bodyPr wrap="square" rtlCol="0">
            <a:noAutofit/>
          </a:bodyPr>
          <a:lstStyle/>
          <a:p>
            <a:pPr marL="0" indent="0">
              <a:buFont typeface="Arial" panose="020B0604020202020204" pitchFamily="34" charset="0"/>
              <a:buNone/>
            </a:pP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永久磁石は</a:t>
            </a:r>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S</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極と</a:t>
            </a:r>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N</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極でひきつけあって止まっている。</a:t>
            </a:r>
          </a:p>
        </p:txBody>
      </p:sp>
      <p:sp>
        <p:nvSpPr>
          <p:cNvPr id="144" name="テキスト ボックス 143"/>
          <p:cNvSpPr txBox="1"/>
          <p:nvPr/>
        </p:nvSpPr>
        <p:spPr>
          <a:xfrm>
            <a:off x="5360711" y="3551672"/>
            <a:ext cx="2023009" cy="377135"/>
          </a:xfrm>
          <a:prstGeom prst="rect">
            <a:avLst/>
          </a:prstGeom>
        </p:spPr>
        <p:txBody>
          <a:bodyPr wrap="square" rtlCol="0">
            <a:noAutofit/>
          </a:bodyPr>
          <a:lstStyle/>
          <a:p>
            <a:pPr marL="0" indent="0">
              <a:buFont typeface="Arial" panose="020B0604020202020204" pitchFamily="34" charset="0"/>
              <a:buNone/>
            </a:pP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電気が流れる向きが変わるので電磁石の</a:t>
            </a:r>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S</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極と</a:t>
            </a:r>
            <a:r>
              <a:rPr lang="en-US" altLang="ja-JP" sz="1050" dirty="0" smtClean="0">
                <a:latin typeface="Meiryo UI" panose="020B0604030504040204" pitchFamily="50" charset="-128"/>
                <a:ea typeface="Meiryo UI" panose="020B0604030504040204" pitchFamily="50" charset="-128"/>
                <a:cs typeface="Meiryo UI" panose="020B0604030504040204" pitchFamily="50" charset="-128"/>
              </a:rPr>
              <a:t>N</a:t>
            </a:r>
            <a:r>
              <a:rPr lang="ja-JP" altLang="en-US" sz="1050" dirty="0" smtClean="0">
                <a:latin typeface="Meiryo UI" panose="020B0604030504040204" pitchFamily="50" charset="-128"/>
                <a:ea typeface="Meiryo UI" panose="020B0604030504040204" pitchFamily="50" charset="-128"/>
                <a:cs typeface="Meiryo UI" panose="020B0604030504040204" pitchFamily="50" charset="-128"/>
              </a:rPr>
              <a:t>極も入れ替わる。</a:t>
            </a:r>
            <a:endPar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45" name="テキスト ボックス 144"/>
          <p:cNvSpPr txBox="1"/>
          <p:nvPr/>
        </p:nvSpPr>
        <p:spPr>
          <a:xfrm>
            <a:off x="5360711" y="3947929"/>
            <a:ext cx="2023009" cy="377135"/>
          </a:xfrm>
          <a:prstGeom prst="rect">
            <a:avLst/>
          </a:prstGeom>
        </p:spPr>
        <p:txBody>
          <a:bodyPr wrap="square" rtlCol="0">
            <a:noAutofit/>
          </a:bodyPr>
          <a:lstStyle/>
          <a:p>
            <a:pPr marL="0" indent="0">
              <a:buFont typeface="Arial" panose="020B0604020202020204" pitchFamily="34" charset="0"/>
              <a:buNone/>
            </a:pP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永久磁石が</a:t>
            </a:r>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S</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極と</a:t>
            </a:r>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N</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極にひきつけられて半回転する。</a:t>
            </a:r>
          </a:p>
        </p:txBody>
      </p:sp>
      <p:sp>
        <p:nvSpPr>
          <p:cNvPr id="146" name="テキスト ボックス 145"/>
          <p:cNvSpPr txBox="1"/>
          <p:nvPr/>
        </p:nvSpPr>
        <p:spPr>
          <a:xfrm>
            <a:off x="5366113" y="4820719"/>
            <a:ext cx="2023009" cy="377135"/>
          </a:xfrm>
          <a:prstGeom prst="rect">
            <a:avLst/>
          </a:prstGeom>
        </p:spPr>
        <p:txBody>
          <a:bodyPr wrap="square" rtlCol="0">
            <a:noAutofit/>
          </a:bodyPr>
          <a:lstStyle/>
          <a:p>
            <a:pPr marL="0" indent="0">
              <a:buFont typeface="Arial" panose="020B0604020202020204" pitchFamily="34" charset="0"/>
              <a:buNone/>
            </a:pP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電気が流れる向きが変わり、最初の状態になる。</a:t>
            </a:r>
          </a:p>
        </p:txBody>
      </p:sp>
      <p:sp>
        <p:nvSpPr>
          <p:cNvPr id="147" name="テキスト ボックス 146"/>
          <p:cNvSpPr txBox="1"/>
          <p:nvPr/>
        </p:nvSpPr>
        <p:spPr>
          <a:xfrm>
            <a:off x="5366113" y="5216976"/>
            <a:ext cx="2023009" cy="377135"/>
          </a:xfrm>
          <a:prstGeom prst="rect">
            <a:avLst/>
          </a:prstGeom>
        </p:spPr>
        <p:txBody>
          <a:bodyPr wrap="square" rtlCol="0">
            <a:noAutofit/>
          </a:bodyPr>
          <a:lstStyle/>
          <a:p>
            <a:pPr marL="0" indent="0">
              <a:buFont typeface="Arial" panose="020B0604020202020204" pitchFamily="34" charset="0"/>
              <a:buNone/>
            </a:pP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永久磁石が</a:t>
            </a:r>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S</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極と</a:t>
            </a:r>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N</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極にひきつけられてさらに半回転する。</a:t>
            </a:r>
          </a:p>
        </p:txBody>
      </p:sp>
      <p:sp>
        <p:nvSpPr>
          <p:cNvPr id="148" name="コンテンツ プレースホルダー 2"/>
          <p:cNvSpPr txBox="1">
            <a:spLocks/>
          </p:cNvSpPr>
          <p:nvPr/>
        </p:nvSpPr>
        <p:spPr>
          <a:xfrm>
            <a:off x="5186907" y="5774739"/>
            <a:ext cx="3555409" cy="2585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このようにして、磁石は</a:t>
            </a:r>
            <a:r>
              <a:rPr lang="en-US" altLang="ja-JP" sz="1200" b="1"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秒で１回転することになります。</a:t>
            </a:r>
            <a:endParaRPr lang="en-US" altLang="ja-JP"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1" name="環状矢印 150"/>
          <p:cNvSpPr/>
          <p:nvPr/>
        </p:nvSpPr>
        <p:spPr>
          <a:xfrm rot="5400000">
            <a:off x="7878673" y="3672549"/>
            <a:ext cx="432488" cy="432488"/>
          </a:xfrm>
          <a:prstGeom prst="circularArrow">
            <a:avLst>
              <a:gd name="adj1" fmla="val 13326"/>
              <a:gd name="adj2" fmla="val 1142319"/>
              <a:gd name="adj3" fmla="val 20763462"/>
              <a:gd name="adj4" fmla="val 10800000"/>
              <a:gd name="adj5" fmla="val 1989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52" name="環状矢印 151"/>
          <p:cNvSpPr/>
          <p:nvPr/>
        </p:nvSpPr>
        <p:spPr>
          <a:xfrm rot="15300000">
            <a:off x="7636944" y="4895246"/>
            <a:ext cx="432488" cy="432488"/>
          </a:xfrm>
          <a:prstGeom prst="circularArrow">
            <a:avLst>
              <a:gd name="adj1" fmla="val 13326"/>
              <a:gd name="adj2" fmla="val 1142319"/>
              <a:gd name="adj3" fmla="val 20763462"/>
              <a:gd name="adj4" fmla="val 10800000"/>
              <a:gd name="adj5" fmla="val 1989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60" name="コンテンツ プレースホルダー 2"/>
          <p:cNvSpPr txBox="1">
            <a:spLocks/>
          </p:cNvSpPr>
          <p:nvPr/>
        </p:nvSpPr>
        <p:spPr>
          <a:xfrm>
            <a:off x="847742" y="1808386"/>
            <a:ext cx="3007960" cy="4247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電気信号を回転する力に変えるしくみとしてモーターを使っています。</a:t>
            </a:r>
            <a:endParaRPr lang="en-US" altLang="ja-JP" sz="12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1" name="コンテンツ プレースホルダー 2"/>
          <p:cNvSpPr txBox="1">
            <a:spLocks/>
          </p:cNvSpPr>
          <p:nvPr/>
        </p:nvSpPr>
        <p:spPr>
          <a:xfrm>
            <a:off x="10783340" y="3376433"/>
            <a:ext cx="570460" cy="2585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歯車</a:t>
            </a:r>
            <a:endParaRPr lang="en-US" altLang="ja-JP"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2" name="コンテンツ プレースホルダー 2"/>
          <p:cNvSpPr txBox="1">
            <a:spLocks/>
          </p:cNvSpPr>
          <p:nvPr/>
        </p:nvSpPr>
        <p:spPr>
          <a:xfrm>
            <a:off x="9933945" y="4314635"/>
            <a:ext cx="862515" cy="2585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永久磁石</a:t>
            </a:r>
            <a:endParaRPr lang="en-US" altLang="ja-JP" sz="1200" b="1"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63" name="直線矢印コネクタ 162"/>
          <p:cNvCxnSpPr/>
          <p:nvPr/>
        </p:nvCxnSpPr>
        <p:spPr>
          <a:xfrm flipH="1" flipV="1">
            <a:off x="10365202" y="3505699"/>
            <a:ext cx="431258" cy="1532"/>
          </a:xfrm>
          <a:prstGeom prst="straightConnector1">
            <a:avLst/>
          </a:prstGeom>
          <a:ln w="28575">
            <a:solidFill>
              <a:srgbClr val="C00000"/>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68" name="直線矢印コネクタ 167"/>
          <p:cNvCxnSpPr>
            <a:stCxn id="162" idx="0"/>
          </p:cNvCxnSpPr>
          <p:nvPr/>
        </p:nvCxnSpPr>
        <p:spPr>
          <a:xfrm flipH="1" flipV="1">
            <a:off x="10365202" y="4019281"/>
            <a:ext cx="1" cy="295354"/>
          </a:xfrm>
          <a:prstGeom prst="straightConnector1">
            <a:avLst/>
          </a:prstGeom>
          <a:ln w="28575">
            <a:solidFill>
              <a:srgbClr val="C00000"/>
            </a:solidFill>
            <a:tailEnd type="arrow" w="lg" len="lg"/>
          </a:ln>
        </p:spPr>
        <p:style>
          <a:lnRef idx="1">
            <a:schemeClr val="accent1"/>
          </a:lnRef>
          <a:fillRef idx="0">
            <a:schemeClr val="accent1"/>
          </a:fillRef>
          <a:effectRef idx="0">
            <a:schemeClr val="accent1"/>
          </a:effectRef>
          <a:fontRef idx="minor">
            <a:schemeClr val="tx1"/>
          </a:fontRef>
        </p:style>
      </p:cxnSp>
      <p:sp>
        <p:nvSpPr>
          <p:cNvPr id="131" name="コンテンツ プレースホルダー 2"/>
          <p:cNvSpPr txBox="1">
            <a:spLocks/>
          </p:cNvSpPr>
          <p:nvPr/>
        </p:nvSpPr>
        <p:spPr>
          <a:xfrm>
            <a:off x="860958" y="2926023"/>
            <a:ext cx="3822883" cy="2585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b="1" dirty="0" smtClean="0">
                <a:solidFill>
                  <a:schemeClr val="bg2">
                    <a:lumMod val="25000"/>
                  </a:schemeClr>
                </a:solidFill>
                <a:latin typeface="Meiryo UI" panose="020B0604030504040204" pitchFamily="50" charset="-128"/>
                <a:ea typeface="Meiryo UI" panose="020B0604030504040204" pitchFamily="50" charset="-128"/>
                <a:cs typeface="Meiryo UI" panose="020B0604030504040204" pitchFamily="50" charset="-128"/>
              </a:rPr>
              <a:t>単相ステッピングモーターの構造</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0839840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199" y="365126"/>
            <a:ext cx="3580501"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endParaRPr lang="ja-JP" altLang="en-US" dirty="0">
              <a:latin typeface="+mj-ea"/>
              <a:cs typeface="Meiryo UI" panose="020B0604030504040204" pitchFamily="50" charset="-128"/>
            </a:endParaRPr>
          </a:p>
        </p:txBody>
      </p:sp>
      <p:cxnSp>
        <p:nvCxnSpPr>
          <p:cNvPr id="3" name="直線コネクタ 2"/>
          <p:cNvCxnSpPr/>
          <p:nvPr/>
        </p:nvCxnSpPr>
        <p:spPr>
          <a:xfrm>
            <a:off x="838200" y="1244386"/>
            <a:ext cx="10515600" cy="0"/>
          </a:xfrm>
          <a:prstGeom prst="line">
            <a:avLst/>
          </a:prstGeom>
          <a:ln w="120650" cmpd="thickThin">
            <a:solidFill>
              <a:schemeClr val="accent6"/>
            </a:solidFill>
          </a:ln>
        </p:spPr>
        <p:style>
          <a:lnRef idx="3">
            <a:schemeClr val="accent5"/>
          </a:lnRef>
          <a:fillRef idx="0">
            <a:schemeClr val="accent5"/>
          </a:fillRef>
          <a:effectRef idx="2">
            <a:schemeClr val="accent5"/>
          </a:effectRef>
          <a:fontRef idx="minor">
            <a:schemeClr val="tx1"/>
          </a:fontRef>
        </p:style>
      </p:cxnSp>
      <p:grpSp>
        <p:nvGrpSpPr>
          <p:cNvPr id="4" name="グループ化 3"/>
          <p:cNvGrpSpPr/>
          <p:nvPr/>
        </p:nvGrpSpPr>
        <p:grpSpPr>
          <a:xfrm>
            <a:off x="-8757" y="365125"/>
            <a:ext cx="477794" cy="5189823"/>
            <a:chOff x="-8757" y="365125"/>
            <a:chExt cx="477794" cy="5189823"/>
          </a:xfrm>
        </p:grpSpPr>
        <p:sp>
          <p:nvSpPr>
            <p:cNvPr id="5" name="片側の 2 つの角を丸めた四角形 4"/>
            <p:cNvSpPr/>
            <p:nvPr/>
          </p:nvSpPr>
          <p:spPr>
            <a:xfrm rot="5400000">
              <a:off x="-202347" y="1423688"/>
              <a:ext cx="864973" cy="477794"/>
            </a:xfrm>
            <a:prstGeom prst="round2SameRect">
              <a:avLst/>
            </a:prstGeom>
            <a:solidFill>
              <a:schemeClr val="accent6"/>
            </a:solidFill>
            <a:ln>
              <a:solidFill>
                <a:schemeClr val="accent6"/>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rot="16200000">
              <a:off x="-124086" y="1470223"/>
              <a:ext cx="708455" cy="384721"/>
            </a:xfrm>
            <a:prstGeom prst="rect">
              <a:avLst/>
            </a:prstGeom>
            <a:solidFill>
              <a:schemeClr val="accent6"/>
            </a:solidFill>
            <a:ln>
              <a:solidFill>
                <a:schemeClr val="accent6"/>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片側の 2 つの角を丸めた四角形 6"/>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片側の 2 つの角を丸めた四角形 8"/>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1" name="片側の 2 つの角を丸めた四角形 1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片側の 2 つの角を丸めた四角形 1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片側の 2 つの角を丸めた四角形 13"/>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7" name="コンテンツ プレースホルダー 2"/>
          <p:cNvSpPr txBox="1">
            <a:spLocks/>
          </p:cNvSpPr>
          <p:nvPr/>
        </p:nvSpPr>
        <p:spPr>
          <a:xfrm>
            <a:off x="808094" y="1378842"/>
            <a:ext cx="10444105"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１秒に</a:t>
            </a: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回転する歯車の動きをどのように伝達すると、時計の針</a:t>
            </a: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秒針、分針、時針</a:t>
            </a: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の動きになるのか考えてみよう。</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コンテンツ プレースホルダー 2"/>
          <p:cNvSpPr txBox="1">
            <a:spLocks/>
          </p:cNvSpPr>
          <p:nvPr/>
        </p:nvSpPr>
        <p:spPr>
          <a:xfrm>
            <a:off x="8459739" y="2235627"/>
            <a:ext cx="2170269" cy="151323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左図のギアの歯数は実物とは異なっています。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lnSpc>
                <a:spcPct val="100000"/>
              </a:lnSpc>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実際のクロックムーブメントでは、歯車が大きくなりすぎないように、歯車を複数枚使って、外形が小さくても、目的の伝達比になるように設計されています。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正方形/長方形 18"/>
          <p:cNvSpPr/>
          <p:nvPr/>
        </p:nvSpPr>
        <p:spPr>
          <a:xfrm>
            <a:off x="8807608" y="726044"/>
            <a:ext cx="2821606" cy="369332"/>
          </a:xfrm>
          <a:prstGeom prst="rect">
            <a:avLst/>
          </a:prstGeom>
        </p:spPr>
        <p:txBody>
          <a:bodyPr wrap="none">
            <a:sp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時計の針と伝達比を考える。</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タイトル 1"/>
          <p:cNvSpPr txBox="1">
            <a:spLocks/>
          </p:cNvSpPr>
          <p:nvPr/>
        </p:nvSpPr>
        <p:spPr>
          <a:xfrm>
            <a:off x="990599" y="517526"/>
            <a:ext cx="4921314"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発展：考えてみよう</a:t>
            </a:r>
            <a:endParaRPr lang="ja-JP" altLang="en-US" dirty="0">
              <a:latin typeface="+mj-ea"/>
              <a:cs typeface="Meiryo UI" panose="020B0604030504040204" pitchFamily="50" charset="-128"/>
            </a:endParaRPr>
          </a:p>
        </p:txBody>
      </p:sp>
      <p:sp>
        <p:nvSpPr>
          <p:cNvPr id="22" name="コンテンツ プレースホルダー 2"/>
          <p:cNvSpPr txBox="1">
            <a:spLocks/>
          </p:cNvSpPr>
          <p:nvPr/>
        </p:nvSpPr>
        <p:spPr>
          <a:xfrm>
            <a:off x="3659893" y="1747980"/>
            <a:ext cx="523858" cy="2585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秒針</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2" name="コンテンツ プレースホルダー 2"/>
          <p:cNvSpPr txBox="1">
            <a:spLocks/>
          </p:cNvSpPr>
          <p:nvPr/>
        </p:nvSpPr>
        <p:spPr>
          <a:xfrm>
            <a:off x="1705170" y="2238780"/>
            <a:ext cx="1555053" cy="2585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200" b="1"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秒で</a:t>
            </a:r>
            <a:r>
              <a:rPr lang="en-US" altLang="ja-JP" sz="1200" b="1"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回転する歯車</a:t>
            </a:r>
            <a:endParaRPr lang="en-US" altLang="ja-JP" sz="1200" b="1"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15" name="直線矢印コネクタ 114"/>
          <p:cNvCxnSpPr>
            <a:stCxn id="112" idx="2"/>
            <a:endCxn id="30" idx="1"/>
          </p:cNvCxnSpPr>
          <p:nvPr/>
        </p:nvCxnSpPr>
        <p:spPr>
          <a:xfrm>
            <a:off x="2482697" y="2497312"/>
            <a:ext cx="818914" cy="447025"/>
          </a:xfrm>
          <a:prstGeom prst="straightConnector1">
            <a:avLst/>
          </a:prstGeom>
          <a:ln w="28575">
            <a:solidFill>
              <a:srgbClr val="C00000"/>
            </a:solidFill>
            <a:tailEnd type="arrow" w="lg" len="lg"/>
          </a:ln>
        </p:spPr>
        <p:style>
          <a:lnRef idx="1">
            <a:schemeClr val="accent1"/>
          </a:lnRef>
          <a:fillRef idx="0">
            <a:schemeClr val="accent1"/>
          </a:fillRef>
          <a:effectRef idx="0">
            <a:schemeClr val="accent1"/>
          </a:effectRef>
          <a:fontRef idx="minor">
            <a:schemeClr val="tx1"/>
          </a:fontRef>
        </p:style>
      </p:cxnSp>
      <p:grpSp>
        <p:nvGrpSpPr>
          <p:cNvPr id="134" name="グループ化 133"/>
          <p:cNvGrpSpPr/>
          <p:nvPr/>
        </p:nvGrpSpPr>
        <p:grpSpPr>
          <a:xfrm>
            <a:off x="6329639" y="2415384"/>
            <a:ext cx="248389" cy="710390"/>
            <a:chOff x="4941750" y="3505699"/>
            <a:chExt cx="248389" cy="710390"/>
          </a:xfrm>
        </p:grpSpPr>
        <p:cxnSp>
          <p:nvCxnSpPr>
            <p:cNvPr id="127" name="直線矢印コネクタ 126"/>
            <p:cNvCxnSpPr/>
            <p:nvPr/>
          </p:nvCxnSpPr>
          <p:spPr>
            <a:xfrm flipV="1">
              <a:off x="5058102" y="3505699"/>
              <a:ext cx="0" cy="567535"/>
            </a:xfrm>
            <a:prstGeom prst="straightConnector1">
              <a:avLst/>
            </a:prstGeom>
            <a:ln w="152400" cap="rnd">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8" name="円/楕円 127"/>
            <p:cNvSpPr/>
            <p:nvPr/>
          </p:nvSpPr>
          <p:spPr>
            <a:xfrm>
              <a:off x="4941750" y="3967700"/>
              <a:ext cx="248389" cy="248389"/>
            </a:xfrm>
            <a:prstGeom prst="ellipse">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cxnSp>
          <p:nvCxnSpPr>
            <p:cNvPr id="130" name="直線矢印コネクタ 129"/>
            <p:cNvCxnSpPr/>
            <p:nvPr/>
          </p:nvCxnSpPr>
          <p:spPr>
            <a:xfrm flipV="1">
              <a:off x="5058102" y="3505699"/>
              <a:ext cx="0" cy="163737"/>
            </a:xfrm>
            <a:prstGeom prst="straightConnector1">
              <a:avLst/>
            </a:prstGeom>
            <a:ln w="85725" cap="rnd">
              <a:solidFill>
                <a:schemeClr val="accent6"/>
              </a:solidFill>
              <a:tailEnd type="none"/>
            </a:ln>
          </p:spPr>
          <p:style>
            <a:lnRef idx="1">
              <a:schemeClr val="accent1"/>
            </a:lnRef>
            <a:fillRef idx="0">
              <a:schemeClr val="accent1"/>
            </a:fillRef>
            <a:effectRef idx="0">
              <a:schemeClr val="accent1"/>
            </a:effectRef>
            <a:fontRef idx="minor">
              <a:schemeClr val="tx1"/>
            </a:fontRef>
          </p:style>
        </p:cxnSp>
      </p:grpSp>
      <p:pic>
        <p:nvPicPr>
          <p:cNvPr id="138" name="図 1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19108" y="2284231"/>
            <a:ext cx="173898" cy="383680"/>
          </a:xfrm>
          <a:prstGeom prst="rect">
            <a:avLst/>
          </a:prstGeom>
        </p:spPr>
      </p:pic>
      <p:sp>
        <p:nvSpPr>
          <p:cNvPr id="49" name="コンテンツ プレースホルダー 2"/>
          <p:cNvSpPr txBox="1">
            <a:spLocks/>
          </p:cNvSpPr>
          <p:nvPr/>
        </p:nvSpPr>
        <p:spPr>
          <a:xfrm>
            <a:off x="4368291" y="1750289"/>
            <a:ext cx="523858" cy="2585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分</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針</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コンテンツ プレースホルダー 2"/>
          <p:cNvSpPr txBox="1">
            <a:spLocks/>
          </p:cNvSpPr>
          <p:nvPr/>
        </p:nvSpPr>
        <p:spPr>
          <a:xfrm>
            <a:off x="6191904" y="1748458"/>
            <a:ext cx="523858" cy="2585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時</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針</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コンテンツ プレースホルダー 2"/>
          <p:cNvSpPr txBox="1">
            <a:spLocks/>
          </p:cNvSpPr>
          <p:nvPr/>
        </p:nvSpPr>
        <p:spPr>
          <a:xfrm>
            <a:off x="3428049" y="3623501"/>
            <a:ext cx="752007"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歯車</a:t>
            </a:r>
            <a:r>
              <a:rPr lang="en-US" altLang="ja-JP" sz="1800" b="1" dirty="0" smtClean="0">
                <a:latin typeface="Meiryo UI" panose="020B0604030504040204" pitchFamily="50" charset="-128"/>
                <a:ea typeface="Meiryo UI" panose="020B0604030504040204" pitchFamily="50" charset="-128"/>
                <a:cs typeface="Meiryo UI" panose="020B0604030504040204" pitchFamily="50" charset="-128"/>
              </a:rPr>
              <a:t>B</a:t>
            </a:r>
          </a:p>
        </p:txBody>
      </p:sp>
      <p:sp>
        <p:nvSpPr>
          <p:cNvPr id="57" name="コンテンツ プレースホルダー 2"/>
          <p:cNvSpPr txBox="1">
            <a:spLocks/>
          </p:cNvSpPr>
          <p:nvPr/>
        </p:nvSpPr>
        <p:spPr>
          <a:xfrm>
            <a:off x="4359059" y="3618147"/>
            <a:ext cx="752007"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歯車</a:t>
            </a:r>
            <a:r>
              <a:rPr lang="en-US" altLang="ja-JP" sz="1800" b="1" dirty="0">
                <a:latin typeface="Meiryo UI" panose="020B0604030504040204" pitchFamily="50" charset="-128"/>
                <a:ea typeface="Meiryo UI" panose="020B0604030504040204" pitchFamily="50" charset="-128"/>
                <a:cs typeface="Meiryo UI" panose="020B0604030504040204" pitchFamily="50" charset="-128"/>
              </a:rPr>
              <a:t>C</a:t>
            </a:r>
            <a:endParaRPr lang="en-US" altLang="ja-JP" sz="18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コンテンツ プレースホルダー 2"/>
          <p:cNvSpPr txBox="1">
            <a:spLocks/>
          </p:cNvSpPr>
          <p:nvPr/>
        </p:nvSpPr>
        <p:spPr>
          <a:xfrm>
            <a:off x="7097868" y="3618147"/>
            <a:ext cx="752007"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歯車</a:t>
            </a:r>
            <a:r>
              <a:rPr lang="en-US" altLang="ja-JP" sz="1800" b="1" dirty="0" smtClean="0">
                <a:latin typeface="Meiryo UI" panose="020B0604030504040204" pitchFamily="50" charset="-128"/>
                <a:ea typeface="Meiryo UI" panose="020B0604030504040204" pitchFamily="50" charset="-128"/>
                <a:cs typeface="Meiryo UI" panose="020B0604030504040204" pitchFamily="50" charset="-128"/>
              </a:rPr>
              <a:t>D</a:t>
            </a:r>
          </a:p>
        </p:txBody>
      </p:sp>
      <p:sp>
        <p:nvSpPr>
          <p:cNvPr id="59" name="コンテンツ プレースホルダー 2"/>
          <p:cNvSpPr txBox="1">
            <a:spLocks/>
          </p:cNvSpPr>
          <p:nvPr/>
        </p:nvSpPr>
        <p:spPr>
          <a:xfrm>
            <a:off x="2711357" y="3088453"/>
            <a:ext cx="752007"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歯車</a:t>
            </a:r>
            <a:r>
              <a:rPr lang="en-US" altLang="ja-JP" sz="1800" b="1" dirty="0" smtClean="0">
                <a:latin typeface="Meiryo UI" panose="020B0604030504040204" pitchFamily="50" charset="-128"/>
                <a:ea typeface="Meiryo UI" panose="020B0604030504040204" pitchFamily="50" charset="-128"/>
                <a:cs typeface="Meiryo UI" panose="020B0604030504040204" pitchFamily="50" charset="-128"/>
              </a:rPr>
              <a:t>A</a:t>
            </a:r>
          </a:p>
        </p:txBody>
      </p:sp>
      <p:graphicFrame>
        <p:nvGraphicFramePr>
          <p:cNvPr id="31" name="表 30"/>
          <p:cNvGraphicFramePr>
            <a:graphicFrameLocks noGrp="1"/>
          </p:cNvGraphicFramePr>
          <p:nvPr>
            <p:extLst>
              <p:ext uri="{D42A27DB-BD31-4B8C-83A1-F6EECF244321}">
                <p14:modId xmlns:p14="http://schemas.microsoft.com/office/powerpoint/2010/main" val="3684812377"/>
              </p:ext>
            </p:extLst>
          </p:nvPr>
        </p:nvGraphicFramePr>
        <p:xfrm>
          <a:off x="921139" y="4661437"/>
          <a:ext cx="10343063" cy="1630478"/>
        </p:xfrm>
        <a:graphic>
          <a:graphicData uri="http://schemas.openxmlformats.org/drawingml/2006/table">
            <a:tbl>
              <a:tblPr firstRow="1" bandRow="1">
                <a:tableStyleId>{912C8C85-51F0-491E-9774-3900AFEF0FD7}</a:tableStyleId>
              </a:tblPr>
              <a:tblGrid>
                <a:gridCol w="573786"/>
                <a:gridCol w="1489620"/>
                <a:gridCol w="3667464"/>
                <a:gridCol w="3255666"/>
                <a:gridCol w="1356527"/>
              </a:tblGrid>
              <a:tr h="517958">
                <a:tc>
                  <a:txBody>
                    <a:bodyPr/>
                    <a:lstStyle/>
                    <a:p>
                      <a:pPr algn="ct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針</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algn="ct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求められる動き</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algn="ct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どうやって実現するか</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伝達比　＝　</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algn="ct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伝達の方向</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r>
              <a:tr h="370840">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秒針</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60</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秒で</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回転する</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歯車</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が</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60</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回転したときに、歯車</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B</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をちょうど</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回転させる</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60</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 </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B</a:t>
                      </a:r>
                      <a:endPar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分針</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60</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分で</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回転する</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歯車</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B</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が</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60</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回転したときに、歯車</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C</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をちょうど</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回転させる</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60</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B </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C</a:t>
                      </a:r>
                      <a:endPar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時針</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時間で</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回転する</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歯車</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C</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が</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回転したときに、歯車</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D</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をちょうど</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回転させる</a:t>
                      </a:r>
                    </a:p>
                  </a:txBody>
                  <a:tcPr/>
                </a:tc>
                <a:tc>
                  <a:txBody>
                    <a:bodyPr/>
                    <a:lstStyle/>
                    <a:p>
                      <a:pPr algn="ct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　　　</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 </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B</a:t>
                      </a:r>
                      <a:endPar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grpSp>
        <p:nvGrpSpPr>
          <p:cNvPr id="35" name="グループ化 34"/>
          <p:cNvGrpSpPr/>
          <p:nvPr/>
        </p:nvGrpSpPr>
        <p:grpSpPr>
          <a:xfrm>
            <a:off x="7641575" y="4646367"/>
            <a:ext cx="953310" cy="535686"/>
            <a:chOff x="8330953" y="4622233"/>
            <a:chExt cx="953310" cy="535686"/>
          </a:xfrm>
        </p:grpSpPr>
        <p:sp>
          <p:nvSpPr>
            <p:cNvPr id="32" name="テキスト ボックス 31"/>
            <p:cNvSpPr txBox="1"/>
            <p:nvPr/>
          </p:nvSpPr>
          <p:spPr>
            <a:xfrm>
              <a:off x="8332941" y="4622233"/>
              <a:ext cx="951322" cy="535686"/>
            </a:xfrm>
            <a:prstGeom prst="rect">
              <a:avLst/>
            </a:prstGeom>
          </p:spPr>
          <p:txBody>
            <a:bodyPr wrap="none" rtlCol="0">
              <a:noAutofit/>
            </a:bodyPr>
            <a:lstStyle/>
            <a:p>
              <a:pPr marL="0" indent="0">
                <a:lnSpc>
                  <a:spcPct val="150000"/>
                </a:lnSpc>
                <a:buFont typeface="Arial" panose="020B0604020202020204" pitchFamily="34" charset="0"/>
                <a:buNone/>
              </a:pPr>
              <a:r>
                <a:rPr lang="ja-JP" altLang="en-US" sz="10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出力の回転数</a:t>
              </a:r>
              <a:endParaRPr lang="en-US" altLang="ja-JP" sz="10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marL="0" indent="0">
                <a:lnSpc>
                  <a:spcPct val="150000"/>
                </a:lnSpc>
                <a:buFont typeface="Arial" panose="020B0604020202020204" pitchFamily="34" charset="0"/>
                <a:buNone/>
              </a:pPr>
              <a:r>
                <a:rPr kumimoji="1" lang="ja-JP" altLang="en-US" sz="10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入力の回転数</a:t>
              </a:r>
            </a:p>
          </p:txBody>
        </p:sp>
        <p:cxnSp>
          <p:nvCxnSpPr>
            <p:cNvPr id="34" name="直線コネクタ 33"/>
            <p:cNvCxnSpPr/>
            <p:nvPr/>
          </p:nvCxnSpPr>
          <p:spPr>
            <a:xfrm flipH="1">
              <a:off x="8330953" y="4890076"/>
              <a:ext cx="95331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5" name="コンテンツ プレースホルダー 2"/>
          <p:cNvSpPr txBox="1">
            <a:spLocks/>
          </p:cNvSpPr>
          <p:nvPr/>
        </p:nvSpPr>
        <p:spPr>
          <a:xfrm>
            <a:off x="917733" y="4281950"/>
            <a:ext cx="8615318" cy="2585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秒針・分針・時針を歯車にとりつけて、それらの歯車を組み合わせと、基準になる歯車の伝達比を変えることで時計の針は動いています。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9" name="円/楕円 138"/>
          <p:cNvSpPr/>
          <p:nvPr/>
        </p:nvSpPr>
        <p:spPr>
          <a:xfrm>
            <a:off x="3366051" y="2946146"/>
            <a:ext cx="59848" cy="598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3" name="円/楕円 22"/>
          <p:cNvSpPr/>
          <p:nvPr/>
        </p:nvSpPr>
        <p:spPr>
          <a:xfrm>
            <a:off x="5532159" y="2070650"/>
            <a:ext cx="1848484" cy="1848484"/>
          </a:xfrm>
          <a:prstGeom prst="ellipse">
            <a:avLst/>
          </a:prstGeom>
          <a:noFill/>
          <a:ln w="53975" cmpd="tri">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円/楕円 60"/>
          <p:cNvSpPr/>
          <p:nvPr/>
        </p:nvSpPr>
        <p:spPr>
          <a:xfrm>
            <a:off x="4271570" y="2371650"/>
            <a:ext cx="1246485" cy="1246485"/>
          </a:xfrm>
          <a:prstGeom prst="ellipse">
            <a:avLst/>
          </a:prstGeom>
          <a:noFill/>
          <a:ln w="53975" cmpd="tri">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円/楕円 61"/>
          <p:cNvSpPr/>
          <p:nvPr/>
        </p:nvSpPr>
        <p:spPr>
          <a:xfrm>
            <a:off x="3510066" y="2623783"/>
            <a:ext cx="749855" cy="749855"/>
          </a:xfrm>
          <a:prstGeom prst="ellipse">
            <a:avLst/>
          </a:prstGeom>
          <a:noFill/>
          <a:ln w="53975" cmpd="tri">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5" name="グループ化 134"/>
          <p:cNvGrpSpPr/>
          <p:nvPr/>
        </p:nvGrpSpPr>
        <p:grpSpPr>
          <a:xfrm>
            <a:off x="4778459" y="1848115"/>
            <a:ext cx="248389" cy="1277925"/>
            <a:chOff x="4170311" y="2960040"/>
            <a:chExt cx="248389" cy="1277925"/>
          </a:xfrm>
        </p:grpSpPr>
        <p:cxnSp>
          <p:nvCxnSpPr>
            <p:cNvPr id="125" name="直線矢印コネクタ 124"/>
            <p:cNvCxnSpPr/>
            <p:nvPr/>
          </p:nvCxnSpPr>
          <p:spPr>
            <a:xfrm flipV="1">
              <a:off x="4286663" y="2960040"/>
              <a:ext cx="0" cy="1135069"/>
            </a:xfrm>
            <a:prstGeom prst="straightConnector1">
              <a:avLst/>
            </a:prstGeom>
            <a:ln w="152400" cap="rnd">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3" name="円/楕円 122"/>
            <p:cNvSpPr/>
            <p:nvPr/>
          </p:nvSpPr>
          <p:spPr>
            <a:xfrm>
              <a:off x="4170311" y="3989576"/>
              <a:ext cx="248389" cy="248389"/>
            </a:xfrm>
            <a:prstGeom prst="ellipse">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cxnSp>
          <p:nvCxnSpPr>
            <p:cNvPr id="132" name="直線矢印コネクタ 131"/>
            <p:cNvCxnSpPr/>
            <p:nvPr/>
          </p:nvCxnSpPr>
          <p:spPr>
            <a:xfrm flipV="1">
              <a:off x="4286663" y="2993650"/>
              <a:ext cx="0" cy="512049"/>
            </a:xfrm>
            <a:prstGeom prst="straightConnector1">
              <a:avLst/>
            </a:prstGeom>
            <a:ln w="85725" cap="rnd">
              <a:solidFill>
                <a:schemeClr val="accent6"/>
              </a:solidFill>
              <a:tailEnd type="none"/>
            </a:ln>
          </p:spPr>
          <p:style>
            <a:lnRef idx="1">
              <a:schemeClr val="accent1"/>
            </a:lnRef>
            <a:fillRef idx="0">
              <a:schemeClr val="accent1"/>
            </a:fillRef>
            <a:effectRef idx="0">
              <a:schemeClr val="accent1"/>
            </a:effectRef>
            <a:fontRef idx="minor">
              <a:schemeClr val="tx1"/>
            </a:fontRef>
          </p:style>
        </p:cxnSp>
      </p:grpSp>
      <p:grpSp>
        <p:nvGrpSpPr>
          <p:cNvPr id="122" name="グループ化 121"/>
          <p:cNvGrpSpPr/>
          <p:nvPr/>
        </p:nvGrpSpPr>
        <p:grpSpPr>
          <a:xfrm rot="-120000" flipH="1">
            <a:off x="3792349" y="2084721"/>
            <a:ext cx="161010" cy="989971"/>
            <a:chOff x="7894622" y="1935314"/>
            <a:chExt cx="276347" cy="1699121"/>
          </a:xfrm>
        </p:grpSpPr>
        <p:sp>
          <p:nvSpPr>
            <p:cNvPr id="119" name="円/楕円 118"/>
            <p:cNvSpPr/>
            <p:nvPr/>
          </p:nvSpPr>
          <p:spPr>
            <a:xfrm>
              <a:off x="7894622" y="3358088"/>
              <a:ext cx="276347" cy="27634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cxnSp>
          <p:nvCxnSpPr>
            <p:cNvPr id="121" name="直線コネクタ 120"/>
            <p:cNvCxnSpPr>
              <a:stCxn id="119" idx="0"/>
            </p:cNvCxnSpPr>
            <p:nvPr/>
          </p:nvCxnSpPr>
          <p:spPr>
            <a:xfrm flipH="1" flipV="1">
              <a:off x="7993983" y="1935314"/>
              <a:ext cx="38813" cy="142277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68" name="コンテンツ プレースホルダー 2"/>
          <p:cNvSpPr txBox="1">
            <a:spLocks/>
          </p:cNvSpPr>
          <p:nvPr/>
        </p:nvSpPr>
        <p:spPr>
          <a:xfrm>
            <a:off x="2681015" y="3390226"/>
            <a:ext cx="857082" cy="2308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歯数：</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5</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コンテンツ プレースホルダー 2"/>
          <p:cNvSpPr txBox="1">
            <a:spLocks/>
          </p:cNvSpPr>
          <p:nvPr/>
        </p:nvSpPr>
        <p:spPr>
          <a:xfrm>
            <a:off x="3375511" y="3888955"/>
            <a:ext cx="857082" cy="2308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歯数：</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300</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コンテンツ プレースホルダー 2"/>
          <p:cNvSpPr txBox="1">
            <a:spLocks/>
          </p:cNvSpPr>
          <p:nvPr/>
        </p:nvSpPr>
        <p:spPr>
          <a:xfrm>
            <a:off x="4306521" y="3879440"/>
            <a:ext cx="977578" cy="2308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歯数：</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18000</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コンテンツ プレースホルダー 2"/>
          <p:cNvSpPr txBox="1">
            <a:spLocks/>
          </p:cNvSpPr>
          <p:nvPr/>
        </p:nvSpPr>
        <p:spPr>
          <a:xfrm>
            <a:off x="7045329" y="3853885"/>
            <a:ext cx="1077285" cy="2308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歯数：</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216000</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星 5 29"/>
          <p:cNvSpPr/>
          <p:nvPr/>
        </p:nvSpPr>
        <p:spPr>
          <a:xfrm>
            <a:off x="3301611" y="2870751"/>
            <a:ext cx="192651" cy="192651"/>
          </a:xfrm>
          <a:prstGeom prst="star5">
            <a:avLst>
              <a:gd name="adj" fmla="val 29016"/>
              <a:gd name="hf" fmla="val 105146"/>
              <a:gd name="vf" fmla="val 11055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5" name="グループ化 74"/>
          <p:cNvGrpSpPr/>
          <p:nvPr/>
        </p:nvGrpSpPr>
        <p:grpSpPr>
          <a:xfrm>
            <a:off x="8958777" y="4644520"/>
            <a:ext cx="953310" cy="535686"/>
            <a:chOff x="8330953" y="4622233"/>
            <a:chExt cx="953310" cy="535686"/>
          </a:xfrm>
        </p:grpSpPr>
        <p:sp>
          <p:nvSpPr>
            <p:cNvPr id="76" name="テキスト ボックス 75"/>
            <p:cNvSpPr txBox="1"/>
            <p:nvPr/>
          </p:nvSpPr>
          <p:spPr>
            <a:xfrm>
              <a:off x="8332941" y="4622233"/>
              <a:ext cx="951322" cy="535686"/>
            </a:xfrm>
            <a:prstGeom prst="rect">
              <a:avLst/>
            </a:prstGeom>
          </p:spPr>
          <p:txBody>
            <a:bodyPr wrap="none" rtlCol="0">
              <a:noAutofit/>
            </a:bodyPr>
            <a:lstStyle/>
            <a:p>
              <a:pPr marL="0" indent="0">
                <a:lnSpc>
                  <a:spcPct val="150000"/>
                </a:lnSpc>
                <a:buFont typeface="Arial" panose="020B0604020202020204" pitchFamily="34" charset="0"/>
                <a:buNone/>
              </a:pPr>
              <a:r>
                <a:rPr lang="ja-JP" altLang="en-US" sz="10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出力の歯数</a:t>
              </a:r>
              <a:endParaRPr lang="en-US" altLang="ja-JP" sz="10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marL="0" indent="0">
                <a:lnSpc>
                  <a:spcPct val="150000"/>
                </a:lnSpc>
                <a:buFont typeface="Arial" panose="020B0604020202020204" pitchFamily="34" charset="0"/>
                <a:buNone/>
              </a:pPr>
              <a:r>
                <a:rPr kumimoji="1" lang="ja-JP" altLang="en-US" sz="10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入力の歯数</a:t>
              </a:r>
            </a:p>
          </p:txBody>
        </p:sp>
        <p:cxnSp>
          <p:nvCxnSpPr>
            <p:cNvPr id="77" name="直線コネクタ 76"/>
            <p:cNvCxnSpPr/>
            <p:nvPr/>
          </p:nvCxnSpPr>
          <p:spPr>
            <a:xfrm flipH="1">
              <a:off x="8330953" y="4890076"/>
              <a:ext cx="95331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9" name="テキスト ボックス 78"/>
          <p:cNvSpPr txBox="1"/>
          <p:nvPr/>
        </p:nvSpPr>
        <p:spPr>
          <a:xfrm>
            <a:off x="8582798" y="4721187"/>
            <a:ext cx="366925" cy="450818"/>
          </a:xfrm>
          <a:prstGeom prst="rect">
            <a:avLst/>
          </a:prstGeom>
        </p:spPr>
        <p:txBody>
          <a:bodyPr wrap="none" rtlCol="0">
            <a:noAutofit/>
          </a:bodyPr>
          <a:lstStyle/>
          <a:p>
            <a:pPr marL="0" indent="0">
              <a:lnSpc>
                <a:spcPct val="150000"/>
              </a:lnSpc>
              <a:buFont typeface="Arial" panose="020B0604020202020204" pitchFamily="34" charset="0"/>
              <a:buNone/>
            </a:pP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コンテンツ プレースホルダー 2"/>
          <p:cNvSpPr txBox="1">
            <a:spLocks/>
          </p:cNvSpPr>
          <p:nvPr/>
        </p:nvSpPr>
        <p:spPr>
          <a:xfrm>
            <a:off x="3400909" y="4041355"/>
            <a:ext cx="857082" cy="2308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5×60</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コンテンツ プレースホルダー 2"/>
          <p:cNvSpPr txBox="1">
            <a:spLocks/>
          </p:cNvSpPr>
          <p:nvPr/>
        </p:nvSpPr>
        <p:spPr>
          <a:xfrm>
            <a:off x="4390445" y="4055992"/>
            <a:ext cx="987392" cy="2308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a:latin typeface="Meiryo UI" panose="020B0604030504040204" pitchFamily="50" charset="-128"/>
                <a:ea typeface="Meiryo UI" panose="020B0604030504040204" pitchFamily="50" charset="-128"/>
                <a:cs typeface="Meiryo UI" panose="020B0604030504040204" pitchFamily="50" charset="-128"/>
              </a:rPr>
              <a:t>300</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×60</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コンテンツ プレースホルダー 2"/>
          <p:cNvSpPr txBox="1">
            <a:spLocks/>
          </p:cNvSpPr>
          <p:nvPr/>
        </p:nvSpPr>
        <p:spPr>
          <a:xfrm>
            <a:off x="7054397" y="4029779"/>
            <a:ext cx="1320672" cy="2308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18000</a:t>
            </a:r>
            <a:r>
              <a:rPr lang="en-US" altLang="ja-JP" sz="1000" dirty="0" smtClean="0">
                <a:latin typeface="Meiryo UI" panose="020B0604030504040204" pitchFamily="50" charset="-128"/>
                <a:ea typeface="Meiryo UI" panose="020B0604030504040204" pitchFamily="50" charset="-128"/>
                <a:cs typeface="Meiryo UI" panose="020B0604030504040204" pitchFamily="50" charset="-128"/>
              </a:rPr>
              <a:t>×12</a:t>
            </a:r>
            <a:r>
              <a:rPr lang="ja-JP" altLang="en-US" sz="10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7221488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p:cNvGraphicFramePr>
            <a:graphicFrameLocks noGrp="1"/>
          </p:cNvGraphicFramePr>
          <p:nvPr>
            <p:extLst>
              <p:ext uri="{D42A27DB-BD31-4B8C-83A1-F6EECF244321}">
                <p14:modId xmlns:p14="http://schemas.microsoft.com/office/powerpoint/2010/main" val="4285742797"/>
              </p:ext>
            </p:extLst>
          </p:nvPr>
        </p:nvGraphicFramePr>
        <p:xfrm>
          <a:off x="1717878" y="1589170"/>
          <a:ext cx="5760000" cy="4462623"/>
        </p:xfrm>
        <a:graphic>
          <a:graphicData uri="http://schemas.openxmlformats.org/drawingml/2006/table">
            <a:tbl>
              <a:tblPr firstRow="1" bandRow="1">
                <a:tableStyleId>{5940675A-B579-460E-94D1-54222C63F5DA}</a:tableStyleId>
              </a:tblPr>
              <a:tblGrid>
                <a:gridCol w="2880000"/>
                <a:gridCol w="2880000"/>
              </a:tblGrid>
              <a:tr h="14875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はんだごて</a:t>
                      </a:r>
                      <a:endParaRPr kumimoji="1"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ニッパー</a:t>
                      </a:r>
                      <a:endParaRPr kumimoji="1"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1487541">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はんだごて台</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ラジオペンチ</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1487541">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はんだ</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ドライバー</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sp>
        <p:nvSpPr>
          <p:cNvPr id="14" name="タイトル 1"/>
          <p:cNvSpPr>
            <a:spLocks noGrp="1"/>
          </p:cNvSpPr>
          <p:nvPr>
            <p:ph type="title" idx="4294967295"/>
          </p:nvPr>
        </p:nvSpPr>
        <p:spPr>
          <a:xfrm>
            <a:off x="838200" y="365125"/>
            <a:ext cx="3398838" cy="730250"/>
          </a:xfrm>
        </p:spPr>
        <p:txBody>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必要な工具</a:t>
            </a:r>
          </a:p>
        </p:txBody>
      </p:sp>
      <p:cxnSp>
        <p:nvCxnSpPr>
          <p:cNvPr id="21" name="直線コネクタ 20"/>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20" name="グループ化 19"/>
          <p:cNvGrpSpPr/>
          <p:nvPr/>
        </p:nvGrpSpPr>
        <p:grpSpPr>
          <a:xfrm>
            <a:off x="-8757" y="365125"/>
            <a:ext cx="477794" cy="5189823"/>
            <a:chOff x="-8757" y="365125"/>
            <a:chExt cx="477794" cy="5189823"/>
          </a:xfrm>
        </p:grpSpPr>
        <p:sp>
          <p:nvSpPr>
            <p:cNvPr id="25" name="片側の 2 つの角を丸めた四角形 24"/>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テキスト ボックス 2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片側の 2 つの角を丸めた四角形 2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片側の 2 つの角を丸めた四角形 29"/>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3" name="片側の 2 つの角を丸めた四角形 3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片側の 2 つの角を丸めた四角形 3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9" name="コンテンツ プレースホルダー 2"/>
          <p:cNvSpPr txBox="1">
            <a:spLocks/>
          </p:cNvSpPr>
          <p:nvPr/>
        </p:nvSpPr>
        <p:spPr>
          <a:xfrm>
            <a:off x="4657307" y="4942940"/>
            <a:ext cx="1061977" cy="6120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No2:M3</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用</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No1:M2</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用</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63" name="図 6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5001" y="4746305"/>
            <a:ext cx="1075168" cy="1198230"/>
          </a:xfrm>
          <a:prstGeom prst="rect">
            <a:avLst/>
          </a:prstGeom>
        </p:spPr>
      </p:pic>
      <p:pic>
        <p:nvPicPr>
          <p:cNvPr id="39" name="図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5062" y="3579639"/>
            <a:ext cx="1133797" cy="753717"/>
          </a:xfrm>
          <a:prstGeom prst="rect">
            <a:avLst/>
          </a:prstGeom>
        </p:spPr>
      </p:pic>
      <p:pic>
        <p:nvPicPr>
          <p:cNvPr id="40" name="図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0235" y="1771430"/>
            <a:ext cx="1230427" cy="1223985"/>
          </a:xfrm>
          <a:prstGeom prst="rect">
            <a:avLst/>
          </a:prstGeom>
        </p:spPr>
      </p:pic>
      <p:pic>
        <p:nvPicPr>
          <p:cNvPr id="41" name="図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58377" y="5214973"/>
            <a:ext cx="721068" cy="470262"/>
          </a:xfrm>
          <a:prstGeom prst="rect">
            <a:avLst/>
          </a:prstGeom>
        </p:spPr>
      </p:pic>
      <p:pic>
        <p:nvPicPr>
          <p:cNvPr id="42" name="図 4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28582" y="1808641"/>
            <a:ext cx="1101587" cy="1120913"/>
          </a:xfrm>
          <a:prstGeom prst="rect">
            <a:avLst/>
          </a:prstGeom>
        </p:spPr>
      </p:pic>
      <p:pic>
        <p:nvPicPr>
          <p:cNvPr id="43" name="図 4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2814" y="3288277"/>
            <a:ext cx="1127355" cy="1159565"/>
          </a:xfrm>
          <a:prstGeom prst="rect">
            <a:avLst/>
          </a:prstGeom>
        </p:spPr>
      </p:pic>
      <p:sp>
        <p:nvSpPr>
          <p:cNvPr id="44" name="コンテンツ プレースホルダー 2"/>
          <p:cNvSpPr txBox="1">
            <a:spLocks/>
          </p:cNvSpPr>
          <p:nvPr/>
        </p:nvSpPr>
        <p:spPr>
          <a:xfrm>
            <a:off x="8545573" y="1650130"/>
            <a:ext cx="1940449" cy="99993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電源</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単</a:t>
            </a: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4</a:t>
            </a: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乾電池４本</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31" name="図 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27417" y="2572963"/>
            <a:ext cx="1468832" cy="1006676"/>
          </a:xfrm>
          <a:prstGeom prst="rect">
            <a:avLst/>
          </a:prstGeom>
        </p:spPr>
      </p:pic>
    </p:spTree>
    <p:extLst>
      <p:ext uri="{BB962C8B-B14F-4D97-AF65-F5344CB8AC3E}">
        <p14:creationId xmlns:p14="http://schemas.microsoft.com/office/powerpoint/2010/main" val="9571584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5025908" y="4790849"/>
            <a:ext cx="6327891" cy="167268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3" name="正方形/長方形 2"/>
          <p:cNvSpPr/>
          <p:nvPr/>
        </p:nvSpPr>
        <p:spPr>
          <a:xfrm>
            <a:off x="704082" y="4794619"/>
            <a:ext cx="4213606" cy="1672683"/>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a:p>
        </p:txBody>
      </p:sp>
      <p:sp>
        <p:nvSpPr>
          <p:cNvPr id="4"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はんだづけ　（はんだづけの方法）</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コンテンツ プレースホルダー 2"/>
          <p:cNvSpPr txBox="1">
            <a:spLocks/>
          </p:cNvSpPr>
          <p:nvPr/>
        </p:nvSpPr>
        <p:spPr>
          <a:xfrm>
            <a:off x="838200" y="1393397"/>
            <a:ext cx="2048219" cy="410689"/>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はんだづけとは</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 name="直線コネクタ 5"/>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7" name="コンテンツ プレースホルダー 2"/>
          <p:cNvSpPr txBox="1">
            <a:spLocks/>
          </p:cNvSpPr>
          <p:nvPr/>
        </p:nvSpPr>
        <p:spPr>
          <a:xfrm>
            <a:off x="838199" y="2182045"/>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はんだづけの方法</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3080579" y="1398242"/>
            <a:ext cx="8273220" cy="800219"/>
          </a:xfrm>
          <a:prstGeom prst="rect">
            <a:avLst/>
          </a:prstGeom>
          <a:noFill/>
        </p:spPr>
        <p:txBody>
          <a:bodyPr wrap="square" rtlCol="0">
            <a:noAutofit/>
          </a:bodyPr>
          <a:lstStyle/>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電子</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部品間で電気が流れるように、</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また</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物理</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的</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に接合が外れないよう</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にする</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こと</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です。</a:t>
            </a:r>
            <a:endParaRPr lang="ja-JP"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電気が流れるように接合すること』ですから、単に固定するだけではダメです。</a:t>
            </a:r>
          </a:p>
          <a:p>
            <a:endParaRPr kumimoji="1" lang="ja-JP" altLang="en-US"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9" name="図 8"/>
          <p:cNvPicPr/>
          <p:nvPr/>
        </p:nvPicPr>
        <p:blipFill>
          <a:blip r:embed="rId2">
            <a:extLst>
              <a:ext uri="{28A0092B-C50C-407E-A947-70E740481C1C}">
                <a14:useLocalDpi xmlns:a14="http://schemas.microsoft.com/office/drawing/2010/main" val="0"/>
              </a:ext>
            </a:extLst>
          </a:blip>
          <a:srcRect/>
          <a:stretch>
            <a:fillRect/>
          </a:stretch>
        </p:blipFill>
        <p:spPr bwMode="auto">
          <a:xfrm>
            <a:off x="1238123" y="2680566"/>
            <a:ext cx="1242695" cy="1152525"/>
          </a:xfrm>
          <a:prstGeom prst="rect">
            <a:avLst/>
          </a:prstGeom>
          <a:noFill/>
          <a:ln>
            <a:noFill/>
          </a:ln>
        </p:spPr>
      </p:pic>
      <p:pic>
        <p:nvPicPr>
          <p:cNvPr id="10" name="図 9"/>
          <p:cNvPicPr/>
          <p:nvPr/>
        </p:nvPicPr>
        <p:blipFill>
          <a:blip r:embed="rId3">
            <a:extLst>
              <a:ext uri="{28A0092B-C50C-407E-A947-70E740481C1C}">
                <a14:useLocalDpi xmlns:a14="http://schemas.microsoft.com/office/drawing/2010/main" val="0"/>
              </a:ext>
            </a:extLst>
          </a:blip>
          <a:srcRect/>
          <a:stretch>
            <a:fillRect/>
          </a:stretch>
        </p:blipFill>
        <p:spPr bwMode="auto">
          <a:xfrm>
            <a:off x="3488574" y="2680567"/>
            <a:ext cx="1537335" cy="1200150"/>
          </a:xfrm>
          <a:prstGeom prst="rect">
            <a:avLst/>
          </a:prstGeom>
          <a:noFill/>
          <a:ln>
            <a:noFill/>
          </a:ln>
        </p:spPr>
      </p:pic>
      <p:pic>
        <p:nvPicPr>
          <p:cNvPr id="11" name="図 10"/>
          <p:cNvPicPr/>
          <p:nvPr/>
        </p:nvPicPr>
        <p:blipFill>
          <a:blip r:embed="rId4">
            <a:extLst>
              <a:ext uri="{28A0092B-C50C-407E-A947-70E740481C1C}">
                <a14:useLocalDpi xmlns:a14="http://schemas.microsoft.com/office/drawing/2010/main" val="0"/>
              </a:ext>
            </a:extLst>
          </a:blip>
          <a:srcRect/>
          <a:stretch>
            <a:fillRect/>
          </a:stretch>
        </p:blipFill>
        <p:spPr bwMode="auto">
          <a:xfrm>
            <a:off x="6033665" y="2680567"/>
            <a:ext cx="1616710" cy="1152525"/>
          </a:xfrm>
          <a:prstGeom prst="rect">
            <a:avLst/>
          </a:prstGeom>
          <a:noFill/>
          <a:ln>
            <a:noFill/>
          </a:ln>
        </p:spPr>
      </p:pic>
      <p:pic>
        <p:nvPicPr>
          <p:cNvPr id="12" name="図 11"/>
          <p:cNvPicPr/>
          <p:nvPr/>
        </p:nvPicPr>
        <p:blipFill rotWithShape="1">
          <a:blip r:embed="rId5" cstate="print">
            <a:extLst>
              <a:ext uri="{28A0092B-C50C-407E-A947-70E740481C1C}">
                <a14:useLocalDpi xmlns:a14="http://schemas.microsoft.com/office/drawing/2010/main" val="0"/>
              </a:ext>
            </a:extLst>
          </a:blip>
          <a:srcRect t="15473" r="32035"/>
          <a:stretch/>
        </p:blipFill>
        <p:spPr bwMode="auto">
          <a:xfrm>
            <a:off x="8658130" y="2680567"/>
            <a:ext cx="1266825" cy="1174750"/>
          </a:xfrm>
          <a:prstGeom prst="rect">
            <a:avLst/>
          </a:prstGeom>
          <a:noFill/>
          <a:ln>
            <a:noFill/>
          </a:ln>
          <a:extLst>
            <a:ext uri="{53640926-AAD7-44D8-BBD7-CCE9431645EC}">
              <a14:shadowObscured xmlns:a14="http://schemas.microsoft.com/office/drawing/2010/main"/>
            </a:ext>
          </a:extLst>
        </p:spPr>
      </p:pic>
      <p:pic>
        <p:nvPicPr>
          <p:cNvPr id="13" name="図 12"/>
          <p:cNvPicPr/>
          <p:nvPr/>
        </p:nvPicPr>
        <p:blipFill rotWithShape="1">
          <a:blip r:embed="rId6" cstate="print">
            <a:extLst>
              <a:ext uri="{28A0092B-C50C-407E-A947-70E740481C1C}">
                <a14:useLocalDpi xmlns:a14="http://schemas.microsoft.com/office/drawing/2010/main" val="0"/>
              </a:ext>
            </a:extLst>
          </a:blip>
          <a:srcRect l="26619" t="24016" b="1"/>
          <a:stretch/>
        </p:blipFill>
        <p:spPr bwMode="auto">
          <a:xfrm>
            <a:off x="1348821" y="5354318"/>
            <a:ext cx="1253129" cy="815283"/>
          </a:xfrm>
          <a:prstGeom prst="rect">
            <a:avLst/>
          </a:prstGeom>
          <a:noFill/>
          <a:ln>
            <a:noFill/>
          </a:ln>
          <a:extLst>
            <a:ext uri="{53640926-AAD7-44D8-BBD7-CCE9431645EC}">
              <a14:shadowObscured xmlns:a14="http://schemas.microsoft.com/office/drawing/2010/main"/>
            </a:ext>
          </a:extLst>
        </p:spPr>
      </p:pic>
      <p:pic>
        <p:nvPicPr>
          <p:cNvPr id="14" name="図 13"/>
          <p:cNvPicPr/>
          <p:nvPr/>
        </p:nvPicPr>
        <p:blipFill rotWithShape="1">
          <a:blip r:embed="rId7" cstate="print">
            <a:extLst>
              <a:ext uri="{28A0092B-C50C-407E-A947-70E740481C1C}">
                <a14:useLocalDpi xmlns:a14="http://schemas.microsoft.com/office/drawing/2010/main" val="0"/>
              </a:ext>
            </a:extLst>
          </a:blip>
          <a:srcRect r="59135" b="18313"/>
          <a:stretch/>
        </p:blipFill>
        <p:spPr bwMode="auto">
          <a:xfrm>
            <a:off x="7368908" y="5155441"/>
            <a:ext cx="1233744" cy="943498"/>
          </a:xfrm>
          <a:prstGeom prst="rect">
            <a:avLst/>
          </a:prstGeom>
          <a:noFill/>
          <a:ln>
            <a:noFill/>
          </a:ln>
          <a:extLst>
            <a:ext uri="{53640926-AAD7-44D8-BBD7-CCE9431645EC}">
              <a14:shadowObscured xmlns:a14="http://schemas.microsoft.com/office/drawing/2010/main"/>
            </a:ext>
          </a:extLst>
        </p:spPr>
      </p:pic>
      <p:pic>
        <p:nvPicPr>
          <p:cNvPr id="15" name="図 14"/>
          <p:cNvPicPr/>
          <p:nvPr/>
        </p:nvPicPr>
        <p:blipFill rotWithShape="1">
          <a:blip r:embed="rId8" cstate="print">
            <a:extLst>
              <a:ext uri="{28A0092B-C50C-407E-A947-70E740481C1C}">
                <a14:useLocalDpi xmlns:a14="http://schemas.microsoft.com/office/drawing/2010/main" val="0"/>
              </a:ext>
            </a:extLst>
          </a:blip>
          <a:srcRect r="59471" b="23376"/>
          <a:stretch/>
        </p:blipFill>
        <p:spPr bwMode="auto">
          <a:xfrm>
            <a:off x="5418231" y="5227391"/>
            <a:ext cx="1295879" cy="826605"/>
          </a:xfrm>
          <a:prstGeom prst="rect">
            <a:avLst/>
          </a:prstGeom>
          <a:noFill/>
          <a:ln>
            <a:noFill/>
          </a:ln>
          <a:extLst>
            <a:ext uri="{53640926-AAD7-44D8-BBD7-CCE9431645EC}">
              <a14:shadowObscured xmlns:a14="http://schemas.microsoft.com/office/drawing/2010/main"/>
            </a:ext>
          </a:extLst>
        </p:spPr>
      </p:pic>
      <p:pic>
        <p:nvPicPr>
          <p:cNvPr id="16" name="図 15"/>
          <p:cNvPicPr/>
          <p:nvPr/>
        </p:nvPicPr>
        <p:blipFill rotWithShape="1">
          <a:blip r:embed="rId9" cstate="print">
            <a:extLst>
              <a:ext uri="{28A0092B-C50C-407E-A947-70E740481C1C}">
                <a14:useLocalDpi xmlns:a14="http://schemas.microsoft.com/office/drawing/2010/main" val="0"/>
              </a:ext>
            </a:extLst>
          </a:blip>
          <a:srcRect l="30795" r="31032"/>
          <a:stretch/>
        </p:blipFill>
        <p:spPr bwMode="auto">
          <a:xfrm>
            <a:off x="9291542" y="5528387"/>
            <a:ext cx="1411193" cy="570552"/>
          </a:xfrm>
          <a:prstGeom prst="rect">
            <a:avLst/>
          </a:prstGeom>
          <a:noFill/>
          <a:ln>
            <a:noFill/>
          </a:ln>
          <a:extLst>
            <a:ext uri="{53640926-AAD7-44D8-BBD7-CCE9431645EC}">
              <a14:shadowObscured xmlns:a14="http://schemas.microsoft.com/office/drawing/2010/main"/>
            </a:ext>
          </a:extLst>
        </p:spPr>
      </p:pic>
      <p:sp>
        <p:nvSpPr>
          <p:cNvPr id="17" name="テキスト ボックス 16"/>
          <p:cNvSpPr txBox="1"/>
          <p:nvPr/>
        </p:nvSpPr>
        <p:spPr>
          <a:xfrm>
            <a:off x="838199" y="3983724"/>
            <a:ext cx="2185219" cy="800219"/>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ランドと部品の足</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の両方に熱を加えます。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５</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６秒くらいが目安です。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a:off x="3443308" y="3983724"/>
            <a:ext cx="1846814" cy="800219"/>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温めた部分にはんだを流し込みます。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a:off x="5715652" y="3983724"/>
            <a:ext cx="2523876" cy="800219"/>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はんだが十分になじんだら、</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まず、はんだを外し、</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次</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に、はんだごてを外します。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a:off x="8504751" y="3983724"/>
            <a:ext cx="2158333" cy="800219"/>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最後に、部品の足を根元からニッパーで切ります。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テキスト ボックス 20"/>
          <p:cNvSpPr txBox="1"/>
          <p:nvPr/>
        </p:nvSpPr>
        <p:spPr>
          <a:xfrm>
            <a:off x="1956351" y="3589422"/>
            <a:ext cx="675145" cy="266760"/>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ランド</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a:off x="704082" y="2816314"/>
            <a:ext cx="1047213" cy="274763"/>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部品の足</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3" name="直線コネクタ 22"/>
          <p:cNvCxnSpPr/>
          <p:nvPr/>
        </p:nvCxnSpPr>
        <p:spPr>
          <a:xfrm flipH="1">
            <a:off x="1480782" y="3722802"/>
            <a:ext cx="475569" cy="5977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線コネクタ 23"/>
          <p:cNvCxnSpPr>
            <a:stCxn id="22" idx="2"/>
          </p:cNvCxnSpPr>
          <p:nvPr/>
        </p:nvCxnSpPr>
        <p:spPr>
          <a:xfrm>
            <a:off x="1227689" y="3091077"/>
            <a:ext cx="204195" cy="189565"/>
          </a:xfrm>
          <a:prstGeom prst="line">
            <a:avLst/>
          </a:prstGeom>
        </p:spPr>
        <p:style>
          <a:lnRef idx="1">
            <a:schemeClr val="accent1"/>
          </a:lnRef>
          <a:fillRef idx="0">
            <a:schemeClr val="accent1"/>
          </a:fillRef>
          <a:effectRef idx="0">
            <a:schemeClr val="accent1"/>
          </a:effectRef>
          <a:fontRef idx="minor">
            <a:schemeClr val="tx1"/>
          </a:fontRef>
        </p:style>
      </p:cxnSp>
      <p:sp>
        <p:nvSpPr>
          <p:cNvPr id="25" name="右矢印 24"/>
          <p:cNvSpPr/>
          <p:nvPr/>
        </p:nvSpPr>
        <p:spPr>
          <a:xfrm>
            <a:off x="2835483" y="3238170"/>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右矢印 25"/>
          <p:cNvSpPr/>
          <p:nvPr/>
        </p:nvSpPr>
        <p:spPr>
          <a:xfrm>
            <a:off x="5228039" y="3185859"/>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右矢印 26"/>
          <p:cNvSpPr/>
          <p:nvPr/>
        </p:nvSpPr>
        <p:spPr>
          <a:xfrm>
            <a:off x="8006898" y="3164319"/>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コンテンツ プレースホルダー 2"/>
          <p:cNvSpPr txBox="1">
            <a:spLocks/>
          </p:cNvSpPr>
          <p:nvPr/>
        </p:nvSpPr>
        <p:spPr>
          <a:xfrm>
            <a:off x="838198" y="4811695"/>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smtClean="0">
                <a:latin typeface="Meiryo UI" panose="020B0604030504040204" pitchFamily="50" charset="-128"/>
                <a:ea typeface="Meiryo UI" panose="020B0604030504040204" pitchFamily="50" charset="-128"/>
                <a:cs typeface="Meiryo UI" panose="020B0604030504040204" pitchFamily="50" charset="-128"/>
              </a:rPr>
              <a:t>Good!</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5051804" y="4835737"/>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失敗例</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p:cNvSpPr txBox="1"/>
          <p:nvPr/>
        </p:nvSpPr>
        <p:spPr>
          <a:xfrm>
            <a:off x="2792594" y="5099840"/>
            <a:ext cx="1925323" cy="1384538"/>
          </a:xfrm>
          <a:prstGeom prst="rect">
            <a:avLst/>
          </a:prstGeom>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ランド</a:t>
            </a:r>
            <a:r>
              <a:rPr lang="ja-JP" altLang="ja-JP" sz="1400" dirty="0" smtClean="0">
                <a:latin typeface="Meiryo UI" panose="020B0604030504040204" pitchFamily="50" charset="-128"/>
                <a:ea typeface="Meiryo UI" panose="020B0604030504040204" pitchFamily="50" charset="-128"/>
                <a:cs typeface="Meiryo UI" panose="020B0604030504040204" pitchFamily="50" charset="-128"/>
              </a:rPr>
              <a:t>と</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部品の足にまんべんなくはんだ</a:t>
            </a:r>
            <a:r>
              <a:rPr lang="ja-JP" altLang="ja-JP" sz="1400" dirty="0" smtClean="0">
                <a:latin typeface="Meiryo UI" panose="020B0604030504040204" pitchFamily="50" charset="-128"/>
                <a:ea typeface="Meiryo UI" panose="020B0604030504040204" pitchFamily="50" charset="-128"/>
                <a:cs typeface="Meiryo UI" panose="020B0604030504040204" pitchFamily="50" charset="-128"/>
              </a:rPr>
              <a:t>が</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つ</a:t>
            </a:r>
            <a:r>
              <a:rPr lang="ja-JP" altLang="ja-JP" sz="1400" dirty="0" smtClean="0">
                <a:latin typeface="Meiryo UI" panose="020B0604030504040204" pitchFamily="50" charset="-128"/>
                <a:ea typeface="Meiryo UI" panose="020B0604030504040204" pitchFamily="50" charset="-128"/>
                <a:cs typeface="Meiryo UI" panose="020B0604030504040204" pitchFamily="50" charset="-128"/>
              </a:rPr>
              <a:t>いて</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いて、ツヤがあり、富士山のような盛り上がりになっていれば完璧です！</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a:off x="5677142" y="6091406"/>
            <a:ext cx="1020093" cy="314564"/>
          </a:xfrm>
          <a:prstGeom prst="rect">
            <a:avLst/>
          </a:prstGeom>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イモはんだ</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a:off x="7638037" y="6091406"/>
            <a:ext cx="1020093" cy="314564"/>
          </a:xfrm>
          <a:prstGeom prst="rect">
            <a:avLst/>
          </a:prstGeom>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目玉はんだ</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9682642" y="6091406"/>
            <a:ext cx="1020093" cy="314564"/>
          </a:xfrm>
          <a:prstGeom prst="rect">
            <a:avLst/>
          </a:prstGeom>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ショート</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4" name="グループ化 33"/>
          <p:cNvGrpSpPr/>
          <p:nvPr/>
        </p:nvGrpSpPr>
        <p:grpSpPr>
          <a:xfrm>
            <a:off x="-8757" y="365125"/>
            <a:ext cx="477794" cy="5189823"/>
            <a:chOff x="-8757" y="365125"/>
            <a:chExt cx="477794" cy="5189823"/>
          </a:xfrm>
        </p:grpSpPr>
        <p:sp>
          <p:nvSpPr>
            <p:cNvPr id="35" name="片側の 2 つの角を丸めた四角形 34"/>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片側の 2 つの角を丸めた四角形 36"/>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1" name="片側の 2 つの角を丸めた四角形 4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片側の 2 つの角を丸めた四角形 4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214504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吹き出し 1"/>
          <p:cNvSpPr/>
          <p:nvPr/>
        </p:nvSpPr>
        <p:spPr>
          <a:xfrm>
            <a:off x="7961971" y="2527559"/>
            <a:ext cx="3391829" cy="3810293"/>
          </a:xfrm>
          <a:prstGeom prst="wedgeRoundRectCallout">
            <a:avLst>
              <a:gd name="adj1" fmla="val -52723"/>
              <a:gd name="adj2" fmla="val -62986"/>
              <a:gd name="adj3" fmla="val 16667"/>
            </a:avLst>
          </a:prstGeom>
          <a:solidFill>
            <a:srgbClr val="FFCCFF"/>
          </a:solid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3"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はんだづけ　（はんだづけに失敗したら）</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コンテンツ プレースホルダー 2"/>
          <p:cNvSpPr txBox="1">
            <a:spLocks/>
          </p:cNvSpPr>
          <p:nvPr/>
        </p:nvSpPr>
        <p:spPr>
          <a:xfrm>
            <a:off x="838200" y="1393397"/>
            <a:ext cx="3107724" cy="410689"/>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err="1" smtClean="0">
                <a:latin typeface="Meiryo UI" panose="020B0604030504040204" pitchFamily="50" charset="-128"/>
                <a:ea typeface="Meiryo UI" panose="020B0604030504040204" pitchFamily="50" charset="-128"/>
                <a:cs typeface="Meiryo UI" panose="020B0604030504040204" pitchFamily="50" charset="-128"/>
              </a:rPr>
              <a:t>はんだの</a:t>
            </a: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修正方法</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 name="直線コネクタ 4"/>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6" name="コンテンツ プレースホルダー 2"/>
          <p:cNvSpPr txBox="1">
            <a:spLocks/>
          </p:cNvSpPr>
          <p:nvPr/>
        </p:nvSpPr>
        <p:spPr>
          <a:xfrm>
            <a:off x="8079347" y="2928884"/>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失敗したときに絶対やってはいけないこと！</a:t>
            </a:r>
            <a:endParaRPr lang="en-US" altLang="ja-JP" sz="2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7" name="図 6"/>
          <p:cNvPicPr/>
          <p:nvPr/>
        </p:nvPicPr>
        <p:blipFill>
          <a:blip r:embed="rId2">
            <a:extLst>
              <a:ext uri="{28A0092B-C50C-407E-A947-70E740481C1C}">
                <a14:useLocalDpi xmlns:a14="http://schemas.microsoft.com/office/drawing/2010/main" val="0"/>
              </a:ext>
            </a:extLst>
          </a:blip>
          <a:stretch>
            <a:fillRect/>
          </a:stretch>
        </p:blipFill>
        <p:spPr>
          <a:xfrm>
            <a:off x="5564460" y="2830561"/>
            <a:ext cx="1619250" cy="1123950"/>
          </a:xfrm>
          <a:prstGeom prst="rect">
            <a:avLst/>
          </a:prstGeom>
        </p:spPr>
      </p:pic>
      <p:pic>
        <p:nvPicPr>
          <p:cNvPr id="8" name="図 7"/>
          <p:cNvPicPr/>
          <p:nvPr/>
        </p:nvPicPr>
        <p:blipFill>
          <a:blip r:embed="rId3">
            <a:extLst>
              <a:ext uri="{28A0092B-C50C-407E-A947-70E740481C1C}">
                <a14:useLocalDpi xmlns:a14="http://schemas.microsoft.com/office/drawing/2010/main" val="0"/>
              </a:ext>
            </a:extLst>
          </a:blip>
          <a:stretch>
            <a:fillRect/>
          </a:stretch>
        </p:blipFill>
        <p:spPr>
          <a:xfrm>
            <a:off x="5510536" y="4717645"/>
            <a:ext cx="1750740" cy="1506558"/>
          </a:xfrm>
          <a:prstGeom prst="rect">
            <a:avLst/>
          </a:prstGeom>
        </p:spPr>
      </p:pic>
      <p:sp>
        <p:nvSpPr>
          <p:cNvPr id="9" name="テキスト ボックス 8"/>
          <p:cNvSpPr txBox="1"/>
          <p:nvPr/>
        </p:nvSpPr>
        <p:spPr>
          <a:xfrm>
            <a:off x="868472" y="2347678"/>
            <a:ext cx="4695988" cy="1633307"/>
          </a:xfrm>
          <a:prstGeom prst="rect">
            <a:avLst/>
          </a:prstGeom>
        </p:spPr>
        <p:txBody>
          <a:bodyPr wrap="none" rtlCol="0">
            <a:noAutofit/>
          </a:bodyPr>
          <a:lstStyle/>
          <a:p>
            <a:r>
              <a:rPr lang="ja-JP" altLang="ja-JP" u="sng" dirty="0" smtClean="0">
                <a:latin typeface="Meiryo UI" panose="020B0604030504040204" pitchFamily="50" charset="-128"/>
                <a:ea typeface="Meiryo UI" panose="020B0604030504040204" pitchFamily="50" charset="-128"/>
                <a:cs typeface="Meiryo UI" panose="020B0604030504040204" pitchFamily="50" charset="-128"/>
              </a:rPr>
              <a:t>はんだ</a:t>
            </a:r>
            <a:r>
              <a:rPr lang="ja-JP" altLang="ja-JP" u="sng" dirty="0">
                <a:latin typeface="Meiryo UI" panose="020B0604030504040204" pitchFamily="50" charset="-128"/>
                <a:ea typeface="Meiryo UI" panose="020B0604030504040204" pitchFamily="50" charset="-128"/>
                <a:cs typeface="Meiryo UI" panose="020B0604030504040204" pitchFamily="50" charset="-128"/>
              </a:rPr>
              <a:t>吸い取り線</a:t>
            </a:r>
          </a:p>
          <a:p>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はんだ</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吸い取り線は、銅線</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を</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あ</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んで</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作られ</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た</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ものです。</a:t>
            </a:r>
            <a:endParaRPr lang="ja-JP"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はんだ吸い取り線を</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取り去りたいはんだに</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重ね</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上</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からはんだごてであたためると</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err="1" smtClean="0">
                <a:latin typeface="Meiryo UI" panose="020B0604030504040204" pitchFamily="50" charset="-128"/>
                <a:ea typeface="Meiryo UI" panose="020B0604030504040204" pitchFamily="50" charset="-128"/>
                <a:cs typeface="Meiryo UI" panose="020B0604030504040204" pitchFamily="50" charset="-128"/>
              </a:rPr>
              <a:t>溶けた</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はんだ</a:t>
            </a:r>
            <a:r>
              <a:rPr lang="ja-JP" altLang="ja-JP" sz="1600" dirty="0" err="1" smtClean="0">
                <a:latin typeface="Meiryo UI" panose="020B0604030504040204" pitchFamily="50" charset="-128"/>
                <a:ea typeface="Meiryo UI" panose="020B0604030504040204" pitchFamily="50" charset="-128"/>
                <a:cs typeface="Meiryo UI" panose="020B0604030504040204" pitchFamily="50" charset="-128"/>
              </a:rPr>
              <a:t>が</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毛細管</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現象ではんだ吸い取り線に吸い取られます。</a:t>
            </a:r>
          </a:p>
          <a:p>
            <a:pPr marL="0" indent="0">
              <a:buFont typeface="Arial" panose="020B0604020202020204" pitchFamily="34" charset="0"/>
              <a:buNone/>
            </a:pPr>
            <a:endParaRPr kumimoji="1" lang="ja-JP" altLang="en-US"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813133" y="1788866"/>
            <a:ext cx="7036419" cy="305035"/>
          </a:xfrm>
          <a:prstGeom prst="rect">
            <a:avLst/>
          </a:prstGeom>
        </p:spPr>
        <p:txBody>
          <a:bodyPr wrap="none" rtlCol="0">
            <a:noAutofit/>
          </a:bodyPr>
          <a:lstStyle/>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もし</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はんだ</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づ</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けに</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失敗しても、慌てないでください。</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はんだ</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づ</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けは</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修正することができます。</a:t>
            </a:r>
          </a:p>
          <a:p>
            <a:pPr marL="0" indent="0">
              <a:buFont typeface="Arial" panose="020B0604020202020204" pitchFamily="34" charset="0"/>
              <a:buNone/>
            </a:pPr>
            <a:endPar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a:off x="890774" y="4138022"/>
            <a:ext cx="4206782" cy="2086182"/>
          </a:xfrm>
          <a:prstGeom prst="rect">
            <a:avLst/>
          </a:prstGeom>
        </p:spPr>
        <p:txBody>
          <a:bodyPr wrap="none" rtlCol="0">
            <a:noAutofit/>
          </a:bodyPr>
          <a:lstStyle/>
          <a:p>
            <a:r>
              <a:rPr lang="ja-JP" altLang="en-US" u="sng" dirty="0" smtClean="0">
                <a:latin typeface="Meiryo UI" panose="020B0604030504040204" pitchFamily="50" charset="-128"/>
                <a:ea typeface="Meiryo UI" panose="020B0604030504040204" pitchFamily="50" charset="-128"/>
                <a:cs typeface="Meiryo UI" panose="020B0604030504040204" pitchFamily="50" charset="-128"/>
              </a:rPr>
              <a:t>はんだ吸い取り機</a:t>
            </a:r>
            <a:endParaRPr lang="en-US" altLang="ja-JP" u="sng" dirty="0" smtClean="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バネが</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つ</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いた</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注射器のような構造に</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なって</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います</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はんだ</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ごて</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で</a:t>
            </a:r>
            <a:r>
              <a:rPr lang="ja-JP" altLang="ja-JP" sz="1600" dirty="0" err="1" smtClean="0">
                <a:latin typeface="Meiryo UI" panose="020B0604030504040204" pitchFamily="50" charset="-128"/>
                <a:ea typeface="Meiryo UI" panose="020B0604030504040204" pitchFamily="50" charset="-128"/>
                <a:cs typeface="Meiryo UI" panose="020B0604030504040204" pitchFamily="50" charset="-128"/>
              </a:rPr>
              <a:t>溶かした</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はんだ</a:t>
            </a:r>
            <a:r>
              <a:rPr lang="ja-JP" altLang="ja-JP" sz="1600" dirty="0" err="1" smtClean="0">
                <a:latin typeface="Meiryo UI" panose="020B0604030504040204" pitchFamily="50" charset="-128"/>
                <a:ea typeface="Meiryo UI" panose="020B0604030504040204" pitchFamily="50" charset="-128"/>
                <a:cs typeface="Meiryo UI" panose="020B0604030504040204" pitchFamily="50" charset="-128"/>
              </a:rPr>
              <a:t>に</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ピストンを</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押し下げた</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状態</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の吸い取り機を</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近づけ</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ボタンを</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押して</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ピストン</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が元に</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戻る</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ときに</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空気</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と一緒に溶けた</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はんだ</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も</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吸い込むこと</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ではんだ</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を除去します。</a:t>
            </a:r>
            <a:endPar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コンテンツ プレースホルダー 2"/>
          <p:cNvSpPr txBox="1">
            <a:spLocks/>
          </p:cNvSpPr>
          <p:nvPr/>
        </p:nvSpPr>
        <p:spPr>
          <a:xfrm>
            <a:off x="8079347" y="3872230"/>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ぐらぐらと部品を揺らしたり、</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無理</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に上から押さえたり、引き抜いたりすると、ランドがはがれてしまいます。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13" name="図 12"/>
          <p:cNvPicPr/>
          <p:nvPr/>
        </p:nvPicPr>
        <p:blipFill>
          <a:blip r:embed="rId4">
            <a:extLst>
              <a:ext uri="{28A0092B-C50C-407E-A947-70E740481C1C}">
                <a14:useLocalDpi xmlns:a14="http://schemas.microsoft.com/office/drawing/2010/main" val="0"/>
              </a:ext>
            </a:extLst>
          </a:blip>
          <a:srcRect/>
          <a:stretch>
            <a:fillRect/>
          </a:stretch>
        </p:blipFill>
        <p:spPr bwMode="auto">
          <a:xfrm>
            <a:off x="8889217" y="4621186"/>
            <a:ext cx="1537335" cy="965200"/>
          </a:xfrm>
          <a:prstGeom prst="rect">
            <a:avLst/>
          </a:prstGeom>
          <a:noFill/>
          <a:ln>
            <a:noFill/>
          </a:ln>
        </p:spPr>
      </p:pic>
      <p:sp>
        <p:nvSpPr>
          <p:cNvPr id="14" name="コンテンツ プレースホルダー 2"/>
          <p:cNvSpPr txBox="1">
            <a:spLocks/>
          </p:cNvSpPr>
          <p:nvPr/>
        </p:nvSpPr>
        <p:spPr>
          <a:xfrm>
            <a:off x="8242898" y="5670215"/>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断線すると、電気が流れないので回路は正常に動作しません。</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5" name="グループ化 14"/>
          <p:cNvGrpSpPr/>
          <p:nvPr/>
        </p:nvGrpSpPr>
        <p:grpSpPr>
          <a:xfrm>
            <a:off x="-8757" y="365125"/>
            <a:ext cx="477794" cy="5189823"/>
            <a:chOff x="-8757" y="365125"/>
            <a:chExt cx="477794" cy="5189823"/>
          </a:xfrm>
        </p:grpSpPr>
        <p:sp>
          <p:nvSpPr>
            <p:cNvPr id="16" name="片側の 2 つの角を丸めた四角形 1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片側の 2 つの角を丸めた四角形 1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片側の 2 つの角を丸めた四角形 19"/>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テキスト ボックス 2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2" name="片側の 2 つの角を丸めた四角形 21"/>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テキスト ボックス 22"/>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片側の 2 つの角を丸めた四角形 23"/>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テキスト ボックス 2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4179125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図 88"/>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234525" y="1422644"/>
            <a:ext cx="4212605" cy="5117937"/>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組み立て（はんだづけ）</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967227" y="1491569"/>
            <a:ext cx="999475" cy="356325"/>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①</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抵抗</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13320" y="1405902"/>
            <a:ext cx="3341746" cy="2497350"/>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コンテンツ プレースホルダー 2"/>
          <p:cNvSpPr txBox="1">
            <a:spLocks/>
          </p:cNvSpPr>
          <p:nvPr/>
        </p:nvSpPr>
        <p:spPr>
          <a:xfrm>
            <a:off x="1894611" y="3046420"/>
            <a:ext cx="2008782" cy="251114"/>
          </a:xfrm>
          <a:prstGeom prst="rect">
            <a:avLst/>
          </a:prstGeom>
          <a:solidFill>
            <a:schemeClr val="bg1"/>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3.3</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kΩ (</a:t>
            </a:r>
            <a:r>
              <a:rPr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橙橙</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赤金</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コンテンツ プレースホルダー 2"/>
          <p:cNvSpPr txBox="1">
            <a:spLocks/>
          </p:cNvSpPr>
          <p:nvPr/>
        </p:nvSpPr>
        <p:spPr>
          <a:xfrm>
            <a:off x="2542880" y="1490130"/>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取りつけ方向なし</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3" name="直線コネクタ 12"/>
          <p:cNvCxnSpPr>
            <a:stCxn id="58" idx="3"/>
            <a:endCxn id="59" idx="1"/>
          </p:cNvCxnSpPr>
          <p:nvPr/>
        </p:nvCxnSpPr>
        <p:spPr>
          <a:xfrm>
            <a:off x="4155066" y="5186504"/>
            <a:ext cx="744979" cy="185633"/>
          </a:xfrm>
          <a:prstGeom prst="line">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sp>
        <p:nvSpPr>
          <p:cNvPr id="58" name="正方形/長方形 57"/>
          <p:cNvSpPr/>
          <p:nvPr/>
        </p:nvSpPr>
        <p:spPr>
          <a:xfrm>
            <a:off x="813320" y="4251117"/>
            <a:ext cx="3341746" cy="1870774"/>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4900045" y="5189325"/>
            <a:ext cx="547444" cy="365624"/>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p:cNvSpPr/>
          <p:nvPr/>
        </p:nvSpPr>
        <p:spPr>
          <a:xfrm>
            <a:off x="7239870" y="5768502"/>
            <a:ext cx="503347" cy="461478"/>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コンテンツ プレースホルダー 2"/>
          <p:cNvSpPr txBox="1">
            <a:spLocks/>
          </p:cNvSpPr>
          <p:nvPr/>
        </p:nvSpPr>
        <p:spPr>
          <a:xfrm>
            <a:off x="1177249" y="2723264"/>
            <a:ext cx="477883" cy="756191"/>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R1</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R2</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3</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右中かっこ 7"/>
          <p:cNvSpPr/>
          <p:nvPr/>
        </p:nvSpPr>
        <p:spPr>
          <a:xfrm>
            <a:off x="1698246" y="2731370"/>
            <a:ext cx="134575" cy="944632"/>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cxnSp>
        <p:nvCxnSpPr>
          <p:cNvPr id="68" name="直線コネクタ 67"/>
          <p:cNvCxnSpPr>
            <a:stCxn id="25" idx="3"/>
            <a:endCxn id="63" idx="0"/>
          </p:cNvCxnSpPr>
          <p:nvPr/>
        </p:nvCxnSpPr>
        <p:spPr>
          <a:xfrm>
            <a:off x="4155066" y="2654577"/>
            <a:ext cx="3336478" cy="3113925"/>
          </a:xfrm>
          <a:prstGeom prst="bentConnector2">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sp>
        <p:nvSpPr>
          <p:cNvPr id="80" name="コンテンツ プレースホルダー 2"/>
          <p:cNvSpPr txBox="1">
            <a:spLocks/>
          </p:cNvSpPr>
          <p:nvPr/>
        </p:nvSpPr>
        <p:spPr>
          <a:xfrm>
            <a:off x="8700628" y="1920842"/>
            <a:ext cx="701958"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抵抗</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コンテンツ プレースホルダー 2"/>
          <p:cNvSpPr txBox="1">
            <a:spLocks/>
          </p:cNvSpPr>
          <p:nvPr/>
        </p:nvSpPr>
        <p:spPr>
          <a:xfrm>
            <a:off x="8725074" y="2228501"/>
            <a:ext cx="2545167" cy="5842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電流の流れを制限して、回路にちょうど良い値にします。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82" name="グループ化 81"/>
          <p:cNvGrpSpPr/>
          <p:nvPr/>
        </p:nvGrpSpPr>
        <p:grpSpPr>
          <a:xfrm>
            <a:off x="10100476" y="2928372"/>
            <a:ext cx="785812" cy="219851"/>
            <a:chOff x="3618219" y="1991779"/>
            <a:chExt cx="785812" cy="219851"/>
          </a:xfrm>
        </p:grpSpPr>
        <p:cxnSp>
          <p:nvCxnSpPr>
            <p:cNvPr id="83" name="直線コネクタ 82"/>
            <p:cNvCxnSpPr/>
            <p:nvPr/>
          </p:nvCxnSpPr>
          <p:spPr>
            <a:xfrm>
              <a:off x="3618219" y="2101704"/>
              <a:ext cx="7858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正方形/長方形 83"/>
            <p:cNvSpPr/>
            <p:nvPr/>
          </p:nvSpPr>
          <p:spPr>
            <a:xfrm>
              <a:off x="3746807" y="1991779"/>
              <a:ext cx="571469" cy="2198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86" name="コンテンツ プレースホルダー 2"/>
          <p:cNvSpPr txBox="1">
            <a:spLocks/>
          </p:cNvSpPr>
          <p:nvPr/>
        </p:nvSpPr>
        <p:spPr>
          <a:xfrm>
            <a:off x="8817846" y="2907242"/>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7" name="直線コネクタ 8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pic>
        <p:nvPicPr>
          <p:cNvPr id="3" name="図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3668" y="1984604"/>
            <a:ext cx="2105025" cy="209550"/>
          </a:xfrm>
          <a:prstGeom prst="rect">
            <a:avLst/>
          </a:prstGeom>
        </p:spPr>
      </p:pic>
      <p:sp>
        <p:nvSpPr>
          <p:cNvPr id="65" name="コンテンツ プレースホルダー 2"/>
          <p:cNvSpPr txBox="1">
            <a:spLocks/>
          </p:cNvSpPr>
          <p:nvPr/>
        </p:nvSpPr>
        <p:spPr>
          <a:xfrm>
            <a:off x="2706384" y="2315516"/>
            <a:ext cx="1384618" cy="269458"/>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色で値を表示</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5" name="直線コネクタ 84"/>
          <p:cNvCxnSpPr>
            <a:stCxn id="3" idx="2"/>
            <a:endCxn id="65" idx="1"/>
          </p:cNvCxnSpPr>
          <p:nvPr/>
        </p:nvCxnSpPr>
        <p:spPr>
          <a:xfrm>
            <a:off x="2346181" y="2194154"/>
            <a:ext cx="360203" cy="256091"/>
          </a:xfrm>
          <a:prstGeom prst="line">
            <a:avLst/>
          </a:prstGeom>
          <a:ln w="19050">
            <a:solidFill>
              <a:schemeClr val="tx1"/>
            </a:solidFill>
            <a:tailEnd type="none"/>
          </a:ln>
        </p:spPr>
        <p:style>
          <a:lnRef idx="1">
            <a:schemeClr val="accent2"/>
          </a:lnRef>
          <a:fillRef idx="0">
            <a:schemeClr val="accent2"/>
          </a:fillRef>
          <a:effectRef idx="0">
            <a:schemeClr val="accent2"/>
          </a:effectRef>
          <a:fontRef idx="minor">
            <a:schemeClr val="tx1"/>
          </a:fontRef>
        </p:style>
      </p:cxnSp>
      <p:pic>
        <p:nvPicPr>
          <p:cNvPr id="90" name="図 8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55956" y="4866628"/>
            <a:ext cx="459441" cy="951123"/>
          </a:xfrm>
          <a:prstGeom prst="rect">
            <a:avLst/>
          </a:prstGeom>
        </p:spPr>
      </p:pic>
      <p:sp>
        <p:nvSpPr>
          <p:cNvPr id="91" name="コンテンツ プレースホルダー 2"/>
          <p:cNvSpPr txBox="1">
            <a:spLocks/>
          </p:cNvSpPr>
          <p:nvPr/>
        </p:nvSpPr>
        <p:spPr>
          <a:xfrm>
            <a:off x="908278" y="4414410"/>
            <a:ext cx="1459388"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②</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発振子</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コンテンツ プレースホルダー 2"/>
          <p:cNvSpPr txBox="1">
            <a:spLocks/>
          </p:cNvSpPr>
          <p:nvPr/>
        </p:nvSpPr>
        <p:spPr>
          <a:xfrm>
            <a:off x="1177249" y="5132369"/>
            <a:ext cx="68490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XT1</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正方形/長方形 92"/>
          <p:cNvSpPr/>
          <p:nvPr/>
        </p:nvSpPr>
        <p:spPr>
          <a:xfrm>
            <a:off x="4545347" y="5890092"/>
            <a:ext cx="503347" cy="339887"/>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4" name="直線コネクタ 93"/>
          <p:cNvCxnSpPr>
            <a:stCxn id="25" idx="3"/>
            <a:endCxn id="93" idx="0"/>
          </p:cNvCxnSpPr>
          <p:nvPr/>
        </p:nvCxnSpPr>
        <p:spPr>
          <a:xfrm>
            <a:off x="4155066" y="2654577"/>
            <a:ext cx="641955" cy="3235515"/>
          </a:xfrm>
          <a:prstGeom prst="line">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sp>
        <p:nvSpPr>
          <p:cNvPr id="95" name="コンテンツ プレースホルダー 2"/>
          <p:cNvSpPr txBox="1">
            <a:spLocks/>
          </p:cNvSpPr>
          <p:nvPr/>
        </p:nvSpPr>
        <p:spPr>
          <a:xfrm>
            <a:off x="8717846" y="3674063"/>
            <a:ext cx="1130102"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発振子</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コンテンツ プレースホルダー 2"/>
          <p:cNvSpPr txBox="1">
            <a:spLocks/>
          </p:cNvSpPr>
          <p:nvPr/>
        </p:nvSpPr>
        <p:spPr>
          <a:xfrm>
            <a:off x="8717846" y="4018606"/>
            <a:ext cx="2489947" cy="593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規則正しい電気の波を発生させる部品。マイコンのクロック信号として使われます。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97" name="グループ化 96"/>
          <p:cNvGrpSpPr/>
          <p:nvPr/>
        </p:nvGrpSpPr>
        <p:grpSpPr>
          <a:xfrm>
            <a:off x="9962819" y="4807174"/>
            <a:ext cx="760838" cy="451968"/>
            <a:chOff x="9232238" y="2881782"/>
            <a:chExt cx="760838" cy="451968"/>
          </a:xfrm>
        </p:grpSpPr>
        <p:sp>
          <p:nvSpPr>
            <p:cNvPr id="98" name="正方形/長方形 97"/>
            <p:cNvSpPr/>
            <p:nvPr/>
          </p:nvSpPr>
          <p:spPr>
            <a:xfrm>
              <a:off x="9506912" y="2884788"/>
              <a:ext cx="217779" cy="4489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9" name="グループ化 98"/>
            <p:cNvGrpSpPr/>
            <p:nvPr/>
          </p:nvGrpSpPr>
          <p:grpSpPr>
            <a:xfrm>
              <a:off x="9232238" y="2881782"/>
              <a:ext cx="760838" cy="451968"/>
              <a:chOff x="9232238" y="2881782"/>
              <a:chExt cx="760838" cy="451968"/>
            </a:xfrm>
          </p:grpSpPr>
          <p:cxnSp>
            <p:nvCxnSpPr>
              <p:cNvPr id="100" name="直線コネクタ 99"/>
              <p:cNvCxnSpPr/>
              <p:nvPr/>
            </p:nvCxnSpPr>
            <p:spPr>
              <a:xfrm>
                <a:off x="9439275" y="2881782"/>
                <a:ext cx="0" cy="4519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線コネクタ 100"/>
              <p:cNvCxnSpPr/>
              <p:nvPr/>
            </p:nvCxnSpPr>
            <p:spPr>
              <a:xfrm>
                <a:off x="9788539" y="2881782"/>
                <a:ext cx="0" cy="4519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p:cNvCxnSpPr/>
              <p:nvPr/>
            </p:nvCxnSpPr>
            <p:spPr>
              <a:xfrm flipH="1">
                <a:off x="9232238" y="3107766"/>
                <a:ext cx="2045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p:cNvCxnSpPr/>
              <p:nvPr/>
            </p:nvCxnSpPr>
            <p:spPr>
              <a:xfrm flipH="1">
                <a:off x="9788539" y="3107766"/>
                <a:ext cx="2045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04" name="コンテンツ プレースホルダー 2"/>
          <p:cNvSpPr txBox="1">
            <a:spLocks/>
          </p:cNvSpPr>
          <p:nvPr/>
        </p:nvSpPr>
        <p:spPr>
          <a:xfrm>
            <a:off x="8830878" y="4882753"/>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コンテンツ プレースホルダー 2"/>
          <p:cNvSpPr txBox="1">
            <a:spLocks/>
          </p:cNvSpPr>
          <p:nvPr/>
        </p:nvSpPr>
        <p:spPr>
          <a:xfrm>
            <a:off x="2539467" y="4415900"/>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取りつけ方向なし</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613426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図 66"/>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234525" y="1422644"/>
            <a:ext cx="4212605" cy="5117937"/>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組み立て（はんだづけ）</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50292" y="1550873"/>
            <a:ext cx="2332880"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③</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セラミックコンデンサ</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8" name="コンテンツ プレースホルダー 2"/>
          <p:cNvSpPr txBox="1">
            <a:spLocks/>
          </p:cNvSpPr>
          <p:nvPr/>
        </p:nvSpPr>
        <p:spPr>
          <a:xfrm>
            <a:off x="1730061" y="2672055"/>
            <a:ext cx="200878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22</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pF (</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22</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と表示</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3" name="直線コネクタ 12"/>
          <p:cNvCxnSpPr>
            <a:stCxn id="90" idx="3"/>
          </p:cNvCxnSpPr>
          <p:nvPr/>
        </p:nvCxnSpPr>
        <p:spPr>
          <a:xfrm>
            <a:off x="3797576" y="2761492"/>
            <a:ext cx="1396600" cy="2791953"/>
          </a:xfrm>
          <a:prstGeom prst="line">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sp>
        <p:nvSpPr>
          <p:cNvPr id="58" name="正方形/長方形 57"/>
          <p:cNvSpPr/>
          <p:nvPr/>
        </p:nvSpPr>
        <p:spPr>
          <a:xfrm>
            <a:off x="844134" y="1487616"/>
            <a:ext cx="3341746" cy="2396584"/>
          </a:xfrm>
          <a:prstGeom prst="rect">
            <a:avLst/>
          </a:prstGeom>
          <a:noFill/>
          <a:ln w="25400">
            <a:solidFill>
              <a:schemeClr val="accent3"/>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4849374" y="5554949"/>
            <a:ext cx="744030" cy="248584"/>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コンテンツ プレースホルダー 2"/>
          <p:cNvSpPr txBox="1">
            <a:spLocks/>
          </p:cNvSpPr>
          <p:nvPr/>
        </p:nvSpPr>
        <p:spPr>
          <a:xfrm>
            <a:off x="1070203" y="2460763"/>
            <a:ext cx="477883" cy="662731"/>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C1</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C2</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C3</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C</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4</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右中かっこ 7"/>
          <p:cNvSpPr/>
          <p:nvPr/>
        </p:nvSpPr>
        <p:spPr>
          <a:xfrm>
            <a:off x="1507030" y="2585871"/>
            <a:ext cx="143322" cy="438883"/>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cxnSp>
        <p:nvCxnSpPr>
          <p:cNvPr id="87" name="直線コネクタ 8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sp>
        <p:nvSpPr>
          <p:cNvPr id="65" name="正方形/長方形 64"/>
          <p:cNvSpPr/>
          <p:nvPr/>
        </p:nvSpPr>
        <p:spPr>
          <a:xfrm>
            <a:off x="7165724" y="5184842"/>
            <a:ext cx="578359" cy="291833"/>
          </a:xfrm>
          <a:prstGeom prst="rect">
            <a:avLst/>
          </a:prstGeom>
          <a:noFill/>
          <a:ln w="28575">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5" name="直線コネクタ 67"/>
          <p:cNvCxnSpPr>
            <a:stCxn id="91" idx="3"/>
            <a:endCxn id="65" idx="1"/>
          </p:cNvCxnSpPr>
          <p:nvPr/>
        </p:nvCxnSpPr>
        <p:spPr>
          <a:xfrm>
            <a:off x="3797576" y="3485928"/>
            <a:ext cx="3368148" cy="1844831"/>
          </a:xfrm>
          <a:prstGeom prst="straightConnector1">
            <a:avLst/>
          </a:prstGeom>
          <a:ln w="25400">
            <a:solidFill>
              <a:srgbClr val="7030A0"/>
            </a:solidFill>
            <a:tailEnd type="none"/>
          </a:ln>
        </p:spPr>
        <p:style>
          <a:lnRef idx="1">
            <a:schemeClr val="accent2"/>
          </a:lnRef>
          <a:fillRef idx="0">
            <a:schemeClr val="accent2"/>
          </a:fillRef>
          <a:effectRef idx="0">
            <a:schemeClr val="accent2"/>
          </a:effectRef>
          <a:fontRef idx="minor">
            <a:schemeClr val="tx1"/>
          </a:fontRef>
        </p:style>
      </p:cxnSp>
      <p:sp>
        <p:nvSpPr>
          <p:cNvPr id="89" name="コンテンツ プレースホルダー 2"/>
          <p:cNvSpPr txBox="1">
            <a:spLocks/>
          </p:cNvSpPr>
          <p:nvPr/>
        </p:nvSpPr>
        <p:spPr>
          <a:xfrm>
            <a:off x="1729542" y="3378607"/>
            <a:ext cx="200878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1μF(105</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と表示</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正方形/長方形 89"/>
          <p:cNvSpPr/>
          <p:nvPr/>
        </p:nvSpPr>
        <p:spPr>
          <a:xfrm>
            <a:off x="1064088" y="2447943"/>
            <a:ext cx="2733488" cy="627097"/>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91" name="正方形/長方形 90"/>
          <p:cNvSpPr/>
          <p:nvPr/>
        </p:nvSpPr>
        <p:spPr>
          <a:xfrm>
            <a:off x="1064088" y="3162682"/>
            <a:ext cx="2733488" cy="646491"/>
          </a:xfrm>
          <a:prstGeom prst="rect">
            <a:avLst/>
          </a:prstGeom>
          <a:noFill/>
          <a:ln w="28575">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コンテンツ プレースホルダー 2"/>
          <p:cNvSpPr txBox="1">
            <a:spLocks/>
          </p:cNvSpPr>
          <p:nvPr/>
        </p:nvSpPr>
        <p:spPr>
          <a:xfrm>
            <a:off x="8618655" y="1855254"/>
            <a:ext cx="1130102"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コンデンサ</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コンテンツ プレースホルダー 2"/>
          <p:cNvSpPr txBox="1">
            <a:spLocks/>
          </p:cNvSpPr>
          <p:nvPr/>
        </p:nvSpPr>
        <p:spPr>
          <a:xfrm>
            <a:off x="8618655" y="2199797"/>
            <a:ext cx="2489947" cy="593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電気を貯めることができる部品。</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電源の安定や、電気信号を遅延させたいときなどに使われます。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94" name="グループ化 93"/>
          <p:cNvGrpSpPr/>
          <p:nvPr/>
        </p:nvGrpSpPr>
        <p:grpSpPr>
          <a:xfrm>
            <a:off x="9788539" y="3006302"/>
            <a:ext cx="373723" cy="197612"/>
            <a:chOff x="3886774" y="4175435"/>
            <a:chExt cx="373723" cy="197612"/>
          </a:xfrm>
        </p:grpSpPr>
        <p:cxnSp>
          <p:nvCxnSpPr>
            <p:cNvPr id="95" name="直線コネクタ 94"/>
            <p:cNvCxnSpPr/>
            <p:nvPr/>
          </p:nvCxnSpPr>
          <p:spPr>
            <a:xfrm>
              <a:off x="4032541" y="4175435"/>
              <a:ext cx="0" cy="197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コネクタ 95"/>
            <p:cNvCxnSpPr/>
            <p:nvPr/>
          </p:nvCxnSpPr>
          <p:spPr>
            <a:xfrm>
              <a:off x="4102093" y="4175435"/>
              <a:ext cx="0" cy="197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線コネクタ 96"/>
            <p:cNvCxnSpPr/>
            <p:nvPr/>
          </p:nvCxnSpPr>
          <p:spPr>
            <a:xfrm flipH="1" flipV="1">
              <a:off x="3886774" y="4273358"/>
              <a:ext cx="149538" cy="1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線コネクタ 97"/>
            <p:cNvCxnSpPr/>
            <p:nvPr/>
          </p:nvCxnSpPr>
          <p:spPr>
            <a:xfrm flipH="1" flipV="1">
              <a:off x="4110959" y="4273358"/>
              <a:ext cx="149538" cy="1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9" name="コンテンツ プレースホルダー 2"/>
          <p:cNvSpPr txBox="1">
            <a:spLocks/>
          </p:cNvSpPr>
          <p:nvPr/>
        </p:nvSpPr>
        <p:spPr>
          <a:xfrm>
            <a:off x="8701717" y="3024754"/>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コンテンツ プレースホルダー 2"/>
          <p:cNvSpPr txBox="1">
            <a:spLocks/>
          </p:cNvSpPr>
          <p:nvPr/>
        </p:nvSpPr>
        <p:spPr>
          <a:xfrm>
            <a:off x="2780011" y="1873105"/>
            <a:ext cx="1446193"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取りつけ方向なし</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コンテンツ プレースホルダー 2"/>
          <p:cNvSpPr txBox="1">
            <a:spLocks/>
          </p:cNvSpPr>
          <p:nvPr/>
        </p:nvSpPr>
        <p:spPr>
          <a:xfrm>
            <a:off x="955819" y="2118040"/>
            <a:ext cx="571881" cy="27440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表示</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60" name="図 59"/>
          <p:cNvPicPr>
            <a:picLocks noChangeAspect="1"/>
          </p:cNvPicPr>
          <p:nvPr/>
        </p:nvPicPr>
        <p:blipFill rotWithShape="1">
          <a:blip r:embed="rId4" cstate="print">
            <a:extLst>
              <a:ext uri="{28A0092B-C50C-407E-A947-70E740481C1C}">
                <a14:useLocalDpi xmlns:a14="http://schemas.microsoft.com/office/drawing/2010/main" val="0"/>
              </a:ext>
            </a:extLst>
          </a:blip>
          <a:srcRect r="64251" b="-20596"/>
          <a:stretch/>
        </p:blipFill>
        <p:spPr>
          <a:xfrm>
            <a:off x="1777885" y="1989496"/>
            <a:ext cx="879308" cy="431457"/>
          </a:xfrm>
          <a:prstGeom prst="rect">
            <a:avLst/>
          </a:prstGeom>
        </p:spPr>
      </p:pic>
      <p:cxnSp>
        <p:nvCxnSpPr>
          <p:cNvPr id="4" name="直線コネクタ 3"/>
          <p:cNvCxnSpPr>
            <a:endCxn id="107" idx="3"/>
          </p:cNvCxnSpPr>
          <p:nvPr/>
        </p:nvCxnSpPr>
        <p:spPr>
          <a:xfrm flipH="1">
            <a:off x="1527700" y="2154060"/>
            <a:ext cx="476690" cy="1011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9" name="右中かっこ 78"/>
          <p:cNvSpPr/>
          <p:nvPr/>
        </p:nvSpPr>
        <p:spPr>
          <a:xfrm>
            <a:off x="1496032" y="3295572"/>
            <a:ext cx="143322" cy="438883"/>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Tree>
    <p:extLst>
      <p:ext uri="{BB962C8B-B14F-4D97-AF65-F5344CB8AC3E}">
        <p14:creationId xmlns:p14="http://schemas.microsoft.com/office/powerpoint/2010/main" val="16777900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図 4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632764" y="4679063"/>
            <a:ext cx="780386" cy="957400"/>
          </a:xfrm>
          <a:prstGeom prst="rect">
            <a:avLst/>
          </a:prstGeom>
          <a:ln>
            <a:noFill/>
          </a:ln>
          <a:effectLst>
            <a:softEdge rad="112500"/>
          </a:effectLst>
        </p:spPr>
      </p:pic>
      <p:pic>
        <p:nvPicPr>
          <p:cNvPr id="2" name="図 1"/>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234525" y="1422644"/>
            <a:ext cx="4212605" cy="5117937"/>
          </a:xfrm>
          <a:prstGeom prst="rect">
            <a:avLst/>
          </a:prstGeom>
        </p:spPr>
      </p:pic>
      <p:sp>
        <p:nvSpPr>
          <p:cNvPr id="3"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組み立て（はんだづけ）</a:t>
            </a:r>
          </a:p>
        </p:txBody>
      </p:sp>
      <p:cxnSp>
        <p:nvCxnSpPr>
          <p:cNvPr id="4" name="直線コネクタ 3"/>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6" name="グループ化 5"/>
          <p:cNvGrpSpPr/>
          <p:nvPr/>
        </p:nvGrpSpPr>
        <p:grpSpPr>
          <a:xfrm>
            <a:off x="-8757" y="365125"/>
            <a:ext cx="477794" cy="5189823"/>
            <a:chOff x="-8757" y="365125"/>
            <a:chExt cx="477794" cy="5189823"/>
          </a:xfrm>
        </p:grpSpPr>
        <p:sp>
          <p:nvSpPr>
            <p:cNvPr id="7" name="片側の 2 つの角を丸めた四角形 6"/>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片側の 2 つの角を丸めた四角形 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片側の 2 つの角を丸めた四角形 1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3" name="片側の 2 つの角を丸めた四角形 1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テキスト ボックス 1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9" name="正方形/長方形 18"/>
          <p:cNvSpPr/>
          <p:nvPr/>
        </p:nvSpPr>
        <p:spPr>
          <a:xfrm>
            <a:off x="844134" y="1537613"/>
            <a:ext cx="3341746" cy="4149754"/>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正方形/長方形 23"/>
          <p:cNvSpPr/>
          <p:nvPr/>
        </p:nvSpPr>
        <p:spPr>
          <a:xfrm>
            <a:off x="5076043" y="5843943"/>
            <a:ext cx="420085" cy="503208"/>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7" name="直線コネクタ 67"/>
          <p:cNvCxnSpPr>
            <a:stCxn id="19" idx="2"/>
            <a:endCxn id="24" idx="1"/>
          </p:cNvCxnSpPr>
          <p:nvPr/>
        </p:nvCxnSpPr>
        <p:spPr>
          <a:xfrm>
            <a:off x="2515007" y="5687367"/>
            <a:ext cx="2561036" cy="408180"/>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28" name="直線コネクタ 27"/>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29" name="正方形/長方形 28"/>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pic>
        <p:nvPicPr>
          <p:cNvPr id="47" name="図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0157" y="3035120"/>
            <a:ext cx="173898" cy="383680"/>
          </a:xfrm>
          <a:prstGeom prst="rect">
            <a:avLst/>
          </a:prstGeom>
        </p:spPr>
      </p:pic>
      <p:sp>
        <p:nvSpPr>
          <p:cNvPr id="48" name="コンテンツ プレースホルダー 2"/>
          <p:cNvSpPr txBox="1">
            <a:spLocks/>
          </p:cNvSpPr>
          <p:nvPr/>
        </p:nvSpPr>
        <p:spPr>
          <a:xfrm>
            <a:off x="891970" y="1718257"/>
            <a:ext cx="201482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④</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トランジスタ</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コンテンツ プレースホルダー 2"/>
          <p:cNvSpPr txBox="1">
            <a:spLocks/>
          </p:cNvSpPr>
          <p:nvPr/>
        </p:nvSpPr>
        <p:spPr>
          <a:xfrm>
            <a:off x="973473" y="2407389"/>
            <a:ext cx="646220" cy="29492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Q1</a:t>
            </a:r>
          </a:p>
        </p:txBody>
      </p:sp>
      <p:sp>
        <p:nvSpPr>
          <p:cNvPr id="50" name="コンテンツ プレースホルダー 2"/>
          <p:cNvSpPr txBox="1">
            <a:spLocks/>
          </p:cNvSpPr>
          <p:nvPr/>
        </p:nvSpPr>
        <p:spPr>
          <a:xfrm>
            <a:off x="2593849" y="1774702"/>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取りつけ方向あり</a:t>
            </a:r>
            <a:endParaRPr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コンテンツ プレースホルダー 2"/>
          <p:cNvSpPr txBox="1">
            <a:spLocks/>
          </p:cNvSpPr>
          <p:nvPr/>
        </p:nvSpPr>
        <p:spPr>
          <a:xfrm>
            <a:off x="1345022" y="2947543"/>
            <a:ext cx="1971287" cy="621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無理なく差し込めるところまで差し込みます。</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b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50" b="1" dirty="0" smtClean="0">
                <a:latin typeface="Meiryo UI" panose="020B0604030504040204" pitchFamily="50" charset="-128"/>
                <a:ea typeface="Meiryo UI" panose="020B0604030504040204" pitchFamily="50" charset="-128"/>
                <a:cs typeface="Meiryo UI" panose="020B0604030504040204" pitchFamily="50" charset="-128"/>
              </a:rPr>
              <a:t>3</a:t>
            </a:r>
            <a:r>
              <a:rPr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50" b="1" dirty="0" smtClean="0">
                <a:latin typeface="Meiryo UI" panose="020B0604030504040204" pitchFamily="50" charset="-128"/>
                <a:ea typeface="Meiryo UI" panose="020B0604030504040204" pitchFamily="50" charset="-128"/>
                <a:cs typeface="Meiryo UI" panose="020B0604030504040204" pitchFamily="50" charset="-128"/>
              </a:rPr>
              <a:t>5mm</a:t>
            </a:r>
            <a:r>
              <a:rPr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基板から浮きます。</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52" name="図 5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98712" y="2933336"/>
            <a:ext cx="1082267" cy="549210"/>
          </a:xfrm>
          <a:prstGeom prst="rect">
            <a:avLst/>
          </a:prstGeom>
        </p:spPr>
      </p:pic>
      <p:pic>
        <p:nvPicPr>
          <p:cNvPr id="53" name="図 5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52430" y="2069590"/>
            <a:ext cx="1101024" cy="777707"/>
          </a:xfrm>
          <a:prstGeom prst="rect">
            <a:avLst/>
          </a:prstGeom>
        </p:spPr>
      </p:pic>
      <p:sp>
        <p:nvSpPr>
          <p:cNvPr id="55" name="コンテンツ プレースホルダー 2"/>
          <p:cNvSpPr txBox="1">
            <a:spLocks/>
          </p:cNvSpPr>
          <p:nvPr/>
        </p:nvSpPr>
        <p:spPr>
          <a:xfrm>
            <a:off x="8957685" y="3233008"/>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コンテンツ プレースホルダー 2"/>
          <p:cNvSpPr txBox="1">
            <a:spLocks/>
          </p:cNvSpPr>
          <p:nvPr/>
        </p:nvSpPr>
        <p:spPr>
          <a:xfrm>
            <a:off x="8618655" y="1911020"/>
            <a:ext cx="1475742"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トランジスタ</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コンテンツ プレースホルダー 2"/>
          <p:cNvSpPr txBox="1">
            <a:spLocks/>
          </p:cNvSpPr>
          <p:nvPr/>
        </p:nvSpPr>
        <p:spPr>
          <a:xfrm>
            <a:off x="8712673" y="2246987"/>
            <a:ext cx="2656947" cy="9801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電流を増幅します。ブザーを駆動するための電流増幅や、微小なセンサー信号の増幅に使われます。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58" name="グループ化 57"/>
          <p:cNvGrpSpPr/>
          <p:nvPr/>
        </p:nvGrpSpPr>
        <p:grpSpPr>
          <a:xfrm>
            <a:off x="10285628" y="3030557"/>
            <a:ext cx="402611" cy="687476"/>
            <a:chOff x="10272130" y="3042290"/>
            <a:chExt cx="402611" cy="687476"/>
          </a:xfrm>
        </p:grpSpPr>
        <p:cxnSp>
          <p:nvCxnSpPr>
            <p:cNvPr id="59" name="直線矢印コネクタ 58"/>
            <p:cNvCxnSpPr/>
            <p:nvPr/>
          </p:nvCxnSpPr>
          <p:spPr>
            <a:xfrm flipH="1">
              <a:off x="10487229" y="3196954"/>
              <a:ext cx="179855" cy="110553"/>
            </a:xfrm>
            <a:prstGeom prst="straightConnector1">
              <a:avLst/>
            </a:prstGeom>
            <a:ln w="95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flipH="1" flipV="1">
              <a:off x="10429028" y="3417566"/>
              <a:ext cx="245713" cy="12966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線コネクタ 60"/>
            <p:cNvCxnSpPr/>
            <p:nvPr/>
          </p:nvCxnSpPr>
          <p:spPr>
            <a:xfrm>
              <a:off x="10431750" y="3252540"/>
              <a:ext cx="0" cy="244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a:off x="10672725" y="3042290"/>
              <a:ext cx="0" cy="15684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p:nvCxnSpPr>
          <p:spPr>
            <a:xfrm>
              <a:off x="10674741" y="3547228"/>
              <a:ext cx="0" cy="18253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矢印コネクタ 63"/>
            <p:cNvCxnSpPr/>
            <p:nvPr/>
          </p:nvCxnSpPr>
          <p:spPr>
            <a:xfrm flipH="1">
              <a:off x="10433509" y="3305589"/>
              <a:ext cx="58458" cy="35933"/>
            </a:xfrm>
            <a:prstGeom prst="straightConnector1">
              <a:avLst/>
            </a:prstGeom>
            <a:ln w="95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flipH="1">
              <a:off x="10272130" y="3369164"/>
              <a:ext cx="15962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66" name="図 6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3044" y="3960379"/>
            <a:ext cx="146885" cy="324080"/>
          </a:xfrm>
          <a:prstGeom prst="rect">
            <a:avLst/>
          </a:prstGeom>
        </p:spPr>
      </p:pic>
      <p:sp>
        <p:nvSpPr>
          <p:cNvPr id="67" name="コンテンツ プレースホルダー 2"/>
          <p:cNvSpPr txBox="1">
            <a:spLocks/>
          </p:cNvSpPr>
          <p:nvPr/>
        </p:nvSpPr>
        <p:spPr>
          <a:xfrm>
            <a:off x="1001846" y="3846418"/>
            <a:ext cx="2386121" cy="4497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下</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図</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の部分がショートしないように特に注意する。</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8" name="直線矢印コネクタ 67"/>
          <p:cNvCxnSpPr/>
          <p:nvPr/>
        </p:nvCxnSpPr>
        <p:spPr>
          <a:xfrm flipH="1">
            <a:off x="2139670" y="4547986"/>
            <a:ext cx="514772" cy="45982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9" name="コンテンツ プレースホルダー 2"/>
          <p:cNvSpPr txBox="1">
            <a:spLocks/>
          </p:cNvSpPr>
          <p:nvPr/>
        </p:nvSpPr>
        <p:spPr>
          <a:xfrm>
            <a:off x="1969637" y="4336163"/>
            <a:ext cx="1770208" cy="2771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ココはつながってはダメです。</a:t>
            </a:r>
            <a:endParaRPr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4" name="直線矢印コネクタ 53"/>
          <p:cNvCxnSpPr/>
          <p:nvPr/>
        </p:nvCxnSpPr>
        <p:spPr>
          <a:xfrm flipH="1">
            <a:off x="2188556" y="4589383"/>
            <a:ext cx="458152" cy="65295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45952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199" y="365125"/>
            <a:ext cx="6067425" cy="730250"/>
          </a:xfrm>
        </p:spPr>
        <p:txBody>
          <a:bodyPr>
            <a:normAutofit/>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メロディー時計</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の特徴</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1" name="直線コネクタ 10"/>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pSp>
        <p:nvGrpSpPr>
          <p:cNvPr id="7" name="グループ化 6"/>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テキスト ボックス 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558715"/>
              <a:ext cx="864973" cy="477794"/>
            </a:xfrm>
            <a:prstGeom prst="round2SameRect">
              <a:avLst/>
            </a:prstGeom>
            <a:solidFill>
              <a:srgbClr val="FFC000"/>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3" y="605250"/>
              <a:ext cx="708455" cy="384721"/>
            </a:xfrm>
            <a:prstGeom prst="rect">
              <a:avLst/>
            </a:prstGeom>
            <a:solidFill>
              <a:srgbClr val="FFC000"/>
            </a:solidFill>
            <a:ln>
              <a:solidFill>
                <a:schemeClr val="accent4"/>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片側の 2 つの角を丸めた四角形 18"/>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1" name="片側の 2 つの角を丸めた四角形 2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片側の 2 つの角を丸めた四角形 2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8" name="表 7"/>
          <p:cNvGraphicFramePr>
            <a:graphicFrameLocks noGrp="1"/>
          </p:cNvGraphicFramePr>
          <p:nvPr>
            <p:extLst>
              <p:ext uri="{D42A27DB-BD31-4B8C-83A1-F6EECF244321}">
                <p14:modId xmlns:p14="http://schemas.microsoft.com/office/powerpoint/2010/main" val="1637368665"/>
              </p:ext>
            </p:extLst>
          </p:nvPr>
        </p:nvGraphicFramePr>
        <p:xfrm>
          <a:off x="1874819" y="1882890"/>
          <a:ext cx="8128000" cy="1483360"/>
        </p:xfrm>
        <a:graphic>
          <a:graphicData uri="http://schemas.openxmlformats.org/drawingml/2006/table">
            <a:tbl>
              <a:tblPr firstRow="1" bandRow="1">
                <a:tableStyleId>{00A15C55-8517-42AA-B614-E9B94910E393}</a:tableStyleId>
              </a:tblPr>
              <a:tblGrid>
                <a:gridCol w="4064000"/>
                <a:gridCol w="4064000"/>
              </a:tblGrid>
              <a:tr h="370840">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搭載している機能、しくみ</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学習できる内容</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クロックムーブメント</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時計を動かすしくみ</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（赤・黄）</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のしくみ、いろんな</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LED</a:t>
                      </a:r>
                      <a:endParaRPr kumimoji="1" lang="ja-JP" altLang="en-US"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ブザー</a:t>
                      </a:r>
                      <a:endParaRPr kumimoji="1"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ブザー鳴動回路</a:t>
                      </a:r>
                    </a:p>
                  </a:txBody>
                  <a:tcPr/>
                </a:tc>
              </a:tr>
            </a:tbl>
          </a:graphicData>
        </a:graphic>
      </p:graphicFrame>
      <p:graphicFrame>
        <p:nvGraphicFramePr>
          <p:cNvPr id="24" name="表 23"/>
          <p:cNvGraphicFramePr>
            <a:graphicFrameLocks noGrp="1"/>
          </p:cNvGraphicFramePr>
          <p:nvPr>
            <p:extLst>
              <p:ext uri="{D42A27DB-BD31-4B8C-83A1-F6EECF244321}">
                <p14:modId xmlns:p14="http://schemas.microsoft.com/office/powerpoint/2010/main" val="3113569931"/>
              </p:ext>
            </p:extLst>
          </p:nvPr>
        </p:nvGraphicFramePr>
        <p:xfrm>
          <a:off x="1874819" y="4009928"/>
          <a:ext cx="8128000" cy="1112520"/>
        </p:xfrm>
        <a:graphic>
          <a:graphicData uri="http://schemas.openxmlformats.org/drawingml/2006/table">
            <a:tbl>
              <a:tblPr firstRow="1" bandRow="1">
                <a:tableStyleId>{00A15C55-8517-42AA-B614-E9B94910E393}</a:tableStyleId>
              </a:tblPr>
              <a:tblGrid>
                <a:gridCol w="4064000"/>
                <a:gridCol w="4064000"/>
              </a:tblGrid>
              <a:tr h="370840">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部品種類</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部品数</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電子部品数</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29</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点（はんだづけ箇所：</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60</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機構部品、プラスチック部品数</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23</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点</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pic>
        <p:nvPicPr>
          <p:cNvPr id="26" name="図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Tree>
    <p:extLst>
      <p:ext uri="{BB962C8B-B14F-4D97-AF65-F5344CB8AC3E}">
        <p14:creationId xmlns:p14="http://schemas.microsoft.com/office/powerpoint/2010/main" val="33876874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図 78"/>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234525" y="1422644"/>
            <a:ext cx="4212605" cy="5117937"/>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組み立て（はんだづけ）</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0593" y="1424687"/>
            <a:ext cx="3341746" cy="2157902"/>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p:cNvSpPr/>
          <p:nvPr/>
        </p:nvSpPr>
        <p:spPr>
          <a:xfrm>
            <a:off x="5900313" y="5386292"/>
            <a:ext cx="899321" cy="888047"/>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8" name="直線コネクタ 67"/>
          <p:cNvCxnSpPr>
            <a:stCxn id="25" idx="3"/>
            <a:endCxn id="63" idx="0"/>
          </p:cNvCxnSpPr>
          <p:nvPr/>
        </p:nvCxnSpPr>
        <p:spPr>
          <a:xfrm>
            <a:off x="4172339" y="2503638"/>
            <a:ext cx="2177635" cy="2882654"/>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87" name="直線コネクタ 8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sp>
        <p:nvSpPr>
          <p:cNvPr id="80" name="コンテンツ プレースホルダー 2"/>
          <p:cNvSpPr txBox="1">
            <a:spLocks/>
          </p:cNvSpPr>
          <p:nvPr/>
        </p:nvSpPr>
        <p:spPr>
          <a:xfrm>
            <a:off x="8618654" y="1922541"/>
            <a:ext cx="1417715"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ブザー</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コンテンツ プレースホルダー 2"/>
          <p:cNvSpPr txBox="1">
            <a:spLocks/>
          </p:cNvSpPr>
          <p:nvPr/>
        </p:nvSpPr>
        <p:spPr>
          <a:xfrm>
            <a:off x="8640568" y="2298250"/>
            <a:ext cx="2653962" cy="35006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電気のエネルギーを音エネルギーに変換します。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83" name="グループ化 82"/>
          <p:cNvGrpSpPr/>
          <p:nvPr/>
        </p:nvGrpSpPr>
        <p:grpSpPr>
          <a:xfrm rot="5400000">
            <a:off x="10209823" y="3010833"/>
            <a:ext cx="560937" cy="409529"/>
            <a:chOff x="8609936" y="2716625"/>
            <a:chExt cx="560937" cy="409529"/>
          </a:xfrm>
        </p:grpSpPr>
        <p:sp>
          <p:nvSpPr>
            <p:cNvPr id="84" name="フローチャート: 手作業 86"/>
            <p:cNvSpPr/>
            <p:nvPr/>
          </p:nvSpPr>
          <p:spPr>
            <a:xfrm>
              <a:off x="8609936" y="2716625"/>
              <a:ext cx="560937" cy="14429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1513"/>
                <a:gd name="connsiteY0" fmla="*/ 0 h 10000"/>
                <a:gd name="connsiteX1" fmla="*/ 11513 w 11513"/>
                <a:gd name="connsiteY1" fmla="*/ 0 h 10000"/>
                <a:gd name="connsiteX2" fmla="*/ 8000 w 11513"/>
                <a:gd name="connsiteY2" fmla="*/ 10000 h 10000"/>
                <a:gd name="connsiteX3" fmla="*/ 2000 w 11513"/>
                <a:gd name="connsiteY3" fmla="*/ 10000 h 10000"/>
                <a:gd name="connsiteX4" fmla="*/ 0 w 11513"/>
                <a:gd name="connsiteY4" fmla="*/ 0 h 10000"/>
                <a:gd name="connsiteX0" fmla="*/ 0 w 13153"/>
                <a:gd name="connsiteY0" fmla="*/ 0 h 10000"/>
                <a:gd name="connsiteX1" fmla="*/ 13153 w 13153"/>
                <a:gd name="connsiteY1" fmla="*/ 0 h 10000"/>
                <a:gd name="connsiteX2" fmla="*/ 9640 w 13153"/>
                <a:gd name="connsiteY2" fmla="*/ 10000 h 10000"/>
                <a:gd name="connsiteX3" fmla="*/ 3640 w 13153"/>
                <a:gd name="connsiteY3" fmla="*/ 10000 h 10000"/>
                <a:gd name="connsiteX4" fmla="*/ 0 w 13153"/>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53" h="10000">
                  <a:moveTo>
                    <a:pt x="0" y="0"/>
                  </a:moveTo>
                  <a:lnTo>
                    <a:pt x="13153" y="0"/>
                  </a:lnTo>
                  <a:lnTo>
                    <a:pt x="9640" y="10000"/>
                  </a:lnTo>
                  <a:lnTo>
                    <a:pt x="3640" y="10000"/>
                  </a:lnTo>
                  <a:lnTo>
                    <a:pt x="0" y="0"/>
                  </a:lnTo>
                  <a:close/>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5" name="フローチャート: 処理 84"/>
            <p:cNvSpPr/>
            <p:nvPr/>
          </p:nvSpPr>
          <p:spPr>
            <a:xfrm>
              <a:off x="8769644" y="2860925"/>
              <a:ext cx="256022" cy="177373"/>
            </a:xfrm>
            <a:prstGeom prst="flowChartProcess">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86" name="直線コネクタ 85"/>
            <p:cNvCxnSpPr/>
            <p:nvPr/>
          </p:nvCxnSpPr>
          <p:spPr>
            <a:xfrm>
              <a:off x="8843751" y="3038298"/>
              <a:ext cx="0" cy="87856"/>
            </a:xfrm>
            <a:prstGeom prst="line">
              <a:avLst/>
            </a:prstGeom>
            <a:ln w="12700"/>
          </p:spPr>
          <p:style>
            <a:lnRef idx="1">
              <a:schemeClr val="dk1"/>
            </a:lnRef>
            <a:fillRef idx="0">
              <a:schemeClr val="dk1"/>
            </a:fillRef>
            <a:effectRef idx="0">
              <a:schemeClr val="dk1"/>
            </a:effectRef>
            <a:fontRef idx="minor">
              <a:schemeClr val="tx1"/>
            </a:fontRef>
          </p:style>
        </p:cxnSp>
        <p:cxnSp>
          <p:nvCxnSpPr>
            <p:cNvPr id="89" name="直線コネクタ 88"/>
            <p:cNvCxnSpPr/>
            <p:nvPr/>
          </p:nvCxnSpPr>
          <p:spPr>
            <a:xfrm>
              <a:off x="8960981" y="3038298"/>
              <a:ext cx="0" cy="87856"/>
            </a:xfrm>
            <a:prstGeom prst="line">
              <a:avLst/>
            </a:prstGeom>
            <a:ln w="12700"/>
          </p:spPr>
          <p:style>
            <a:lnRef idx="1">
              <a:schemeClr val="dk1"/>
            </a:lnRef>
            <a:fillRef idx="0">
              <a:schemeClr val="dk1"/>
            </a:fillRef>
            <a:effectRef idx="0">
              <a:schemeClr val="dk1"/>
            </a:effectRef>
            <a:fontRef idx="minor">
              <a:schemeClr val="tx1"/>
            </a:fontRef>
          </p:style>
        </p:cxnSp>
      </p:grpSp>
      <p:sp>
        <p:nvSpPr>
          <p:cNvPr id="90" name="コンテンツ プレースホルダー 2"/>
          <p:cNvSpPr txBox="1">
            <a:spLocks/>
          </p:cNvSpPr>
          <p:nvPr/>
        </p:nvSpPr>
        <p:spPr>
          <a:xfrm>
            <a:off x="8887886" y="3095108"/>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1" name="コンテンツ プレースホルダー 2"/>
          <p:cNvSpPr txBox="1">
            <a:spLocks/>
          </p:cNvSpPr>
          <p:nvPr/>
        </p:nvSpPr>
        <p:spPr>
          <a:xfrm>
            <a:off x="848253" y="1516780"/>
            <a:ext cx="2332880"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⑤</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ブザー</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コンテンツ プレースホルダー 2"/>
          <p:cNvSpPr txBox="1">
            <a:spLocks/>
          </p:cNvSpPr>
          <p:nvPr/>
        </p:nvSpPr>
        <p:spPr>
          <a:xfrm>
            <a:off x="2548324" y="1559027"/>
            <a:ext cx="1446193"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取りつけ方向なし</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コンテンツ プレースホルダー 2"/>
          <p:cNvSpPr txBox="1">
            <a:spLocks/>
          </p:cNvSpPr>
          <p:nvPr/>
        </p:nvSpPr>
        <p:spPr>
          <a:xfrm>
            <a:off x="1082656" y="2380092"/>
            <a:ext cx="646220" cy="29492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BZ1</a:t>
            </a:r>
          </a:p>
        </p:txBody>
      </p:sp>
      <p:pic>
        <p:nvPicPr>
          <p:cNvPr id="3" name="図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2025" y="1946498"/>
            <a:ext cx="1504950" cy="1276350"/>
          </a:xfrm>
          <a:prstGeom prst="rect">
            <a:avLst/>
          </a:prstGeom>
        </p:spPr>
      </p:pic>
    </p:spTree>
    <p:extLst>
      <p:ext uri="{BB962C8B-B14F-4D97-AF65-F5344CB8AC3E}">
        <p14:creationId xmlns:p14="http://schemas.microsoft.com/office/powerpoint/2010/main" val="33517606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角丸四角形 2"/>
          <p:cNvSpPr/>
          <p:nvPr/>
        </p:nvSpPr>
        <p:spPr>
          <a:xfrm>
            <a:off x="8724978" y="4295863"/>
            <a:ext cx="2628821" cy="1796620"/>
          </a:xfrm>
          <a:prstGeom prst="round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7" name="図 66"/>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234525" y="1422644"/>
            <a:ext cx="4212605" cy="5117937"/>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組み立て（はんだづけ）</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22122" y="3357259"/>
            <a:ext cx="2332880"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⑦</a:t>
            </a: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（黄）</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22256" y="1417267"/>
            <a:ext cx="3341746" cy="1774627"/>
          </a:xfrm>
          <a:prstGeom prst="rect">
            <a:avLst/>
          </a:prstGeom>
          <a:noFill/>
          <a:ln w="25400">
            <a:solidFill>
              <a:srgbClr val="FF99FF"/>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74731" y="4461887"/>
            <a:ext cx="173898" cy="383680"/>
          </a:xfrm>
          <a:prstGeom prst="rect">
            <a:avLst/>
          </a:prstGeom>
        </p:spPr>
      </p:pic>
      <p:sp>
        <p:nvSpPr>
          <p:cNvPr id="48" name="コンテンツ プレースホルダー 2"/>
          <p:cNvSpPr txBox="1">
            <a:spLocks/>
          </p:cNvSpPr>
          <p:nvPr/>
        </p:nvSpPr>
        <p:spPr>
          <a:xfrm>
            <a:off x="801810" y="1494502"/>
            <a:ext cx="201482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⑥</a:t>
            </a: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（赤）</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正方形/長方形 57"/>
          <p:cNvSpPr/>
          <p:nvPr/>
        </p:nvSpPr>
        <p:spPr>
          <a:xfrm>
            <a:off x="815314" y="3288255"/>
            <a:ext cx="3341746" cy="2427339"/>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4868618" y="2080842"/>
            <a:ext cx="1016217" cy="1002219"/>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p:cNvSpPr/>
          <p:nvPr/>
        </p:nvSpPr>
        <p:spPr>
          <a:xfrm>
            <a:off x="6132820" y="4765664"/>
            <a:ext cx="497690" cy="426599"/>
          </a:xfrm>
          <a:prstGeom prst="rect">
            <a:avLst/>
          </a:prstGeom>
          <a:noFill/>
          <a:ln w="28575">
            <a:solidFill>
              <a:srgbClr val="FF99FF"/>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コンテンツ プレースホルダー 2"/>
          <p:cNvSpPr txBox="1">
            <a:spLocks/>
          </p:cNvSpPr>
          <p:nvPr/>
        </p:nvSpPr>
        <p:spPr>
          <a:xfrm>
            <a:off x="1069798" y="4331617"/>
            <a:ext cx="830912" cy="1392808"/>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LED1</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LED2</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LED4</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5</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7" name="直線コネクタ 8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sp>
        <p:nvSpPr>
          <p:cNvPr id="99" name="コンテンツ プレースホルダー 2"/>
          <p:cNvSpPr txBox="1">
            <a:spLocks/>
          </p:cNvSpPr>
          <p:nvPr/>
        </p:nvSpPr>
        <p:spPr>
          <a:xfrm>
            <a:off x="8724978" y="3310484"/>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コンテンツ プレースホルダー 2"/>
          <p:cNvSpPr txBox="1">
            <a:spLocks/>
          </p:cNvSpPr>
          <p:nvPr/>
        </p:nvSpPr>
        <p:spPr>
          <a:xfrm>
            <a:off x="8543565" y="1837360"/>
            <a:ext cx="2080338"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エルイーディ</a:t>
            </a: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a:t>
            </a:r>
          </a:p>
        </p:txBody>
      </p:sp>
      <p:sp>
        <p:nvSpPr>
          <p:cNvPr id="70" name="コンテンツ プレースホルダー 2"/>
          <p:cNvSpPr txBox="1">
            <a:spLocks/>
          </p:cNvSpPr>
          <p:nvPr/>
        </p:nvSpPr>
        <p:spPr>
          <a:xfrm>
            <a:off x="2716421" y="3391714"/>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取りつけ方向あり</a:t>
            </a:r>
            <a:endParaRPr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コンテンツ プレースホルダー 2"/>
          <p:cNvSpPr txBox="1">
            <a:spLocks/>
          </p:cNvSpPr>
          <p:nvPr/>
        </p:nvSpPr>
        <p:spPr>
          <a:xfrm>
            <a:off x="1092925" y="2488850"/>
            <a:ext cx="735902" cy="753428"/>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3</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6</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コンテンツ プレースホルダー 2"/>
          <p:cNvSpPr txBox="1">
            <a:spLocks/>
          </p:cNvSpPr>
          <p:nvPr/>
        </p:nvSpPr>
        <p:spPr>
          <a:xfrm>
            <a:off x="2706733" y="1492524"/>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取りつけ方向あり</a:t>
            </a:r>
            <a:endParaRPr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正方形/長方形 72"/>
          <p:cNvSpPr/>
          <p:nvPr/>
        </p:nvSpPr>
        <p:spPr>
          <a:xfrm>
            <a:off x="6827224" y="2079267"/>
            <a:ext cx="1016217" cy="1002219"/>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正方形/長方形 73"/>
          <p:cNvSpPr/>
          <p:nvPr/>
        </p:nvSpPr>
        <p:spPr>
          <a:xfrm>
            <a:off x="4866929" y="3934106"/>
            <a:ext cx="1016217" cy="1002219"/>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正方形/長方形 75"/>
          <p:cNvSpPr/>
          <p:nvPr/>
        </p:nvSpPr>
        <p:spPr>
          <a:xfrm>
            <a:off x="6825535" y="3932531"/>
            <a:ext cx="1016217" cy="1002219"/>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正方形/長方形 76"/>
          <p:cNvSpPr/>
          <p:nvPr/>
        </p:nvSpPr>
        <p:spPr>
          <a:xfrm>
            <a:off x="7490158" y="3312602"/>
            <a:ext cx="497690" cy="426599"/>
          </a:xfrm>
          <a:prstGeom prst="rect">
            <a:avLst/>
          </a:prstGeom>
          <a:noFill/>
          <a:ln w="28575">
            <a:solidFill>
              <a:srgbClr val="FF99FF"/>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正方形/長方形 78"/>
          <p:cNvSpPr/>
          <p:nvPr/>
        </p:nvSpPr>
        <p:spPr>
          <a:xfrm>
            <a:off x="4684490" y="3310484"/>
            <a:ext cx="497690" cy="426599"/>
          </a:xfrm>
          <a:prstGeom prst="rect">
            <a:avLst/>
          </a:prstGeom>
          <a:noFill/>
          <a:ln w="28575">
            <a:solidFill>
              <a:srgbClr val="FF99FF"/>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0" name="正方形/長方形 79"/>
          <p:cNvSpPr/>
          <p:nvPr/>
        </p:nvSpPr>
        <p:spPr>
          <a:xfrm>
            <a:off x="6140286" y="1921591"/>
            <a:ext cx="497690" cy="426599"/>
          </a:xfrm>
          <a:prstGeom prst="rect">
            <a:avLst/>
          </a:prstGeom>
          <a:noFill/>
          <a:ln w="28575">
            <a:solidFill>
              <a:srgbClr val="FF99FF"/>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1" name="直線コネクタ 80"/>
          <p:cNvCxnSpPr>
            <a:stCxn id="74" idx="3"/>
          </p:cNvCxnSpPr>
          <p:nvPr/>
        </p:nvCxnSpPr>
        <p:spPr>
          <a:xfrm flipV="1">
            <a:off x="5883146" y="4433640"/>
            <a:ext cx="996072" cy="1576"/>
          </a:xfrm>
          <a:prstGeom prst="line">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sp>
        <p:nvSpPr>
          <p:cNvPr id="60" name="コンテンツ プレースホルダー 2"/>
          <p:cNvSpPr txBox="1">
            <a:spLocks/>
          </p:cNvSpPr>
          <p:nvPr/>
        </p:nvSpPr>
        <p:spPr>
          <a:xfrm>
            <a:off x="1956448" y="4322786"/>
            <a:ext cx="830912" cy="1392808"/>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LED7</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LED8</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LED10</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LED11</a:t>
            </a:r>
          </a:p>
        </p:txBody>
      </p:sp>
      <p:sp>
        <p:nvSpPr>
          <p:cNvPr id="68" name="コンテンツ プレースホルダー 2"/>
          <p:cNvSpPr txBox="1">
            <a:spLocks/>
          </p:cNvSpPr>
          <p:nvPr/>
        </p:nvSpPr>
        <p:spPr>
          <a:xfrm>
            <a:off x="9189954" y="4466576"/>
            <a:ext cx="1760575" cy="4027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取りつけた後で　</a:t>
            </a:r>
            <a:r>
              <a:rPr lang="en-US" altLang="ja-JP" sz="1200" b="1" dirty="0">
                <a:latin typeface="Meiryo UI" panose="020B0604030504040204" pitchFamily="50" charset="-128"/>
                <a:ea typeface="Meiryo UI" panose="020B0604030504040204" pitchFamily="50" charset="-128"/>
                <a:cs typeface="Meiryo UI" panose="020B0604030504040204" pitchFamily="50" charset="-128"/>
              </a:rPr>
              <a:t/>
            </a:r>
            <a:br>
              <a:rPr lang="en-US" altLang="ja-JP" sz="1200" b="1" dirty="0">
                <a:latin typeface="Meiryo UI" panose="020B0604030504040204" pitchFamily="50" charset="-128"/>
                <a:ea typeface="Meiryo UI" panose="020B0604030504040204" pitchFamily="50" charset="-128"/>
                <a:cs typeface="Meiryo UI" panose="020B0604030504040204" pitchFamily="50" charset="-128"/>
              </a:rPr>
            </a:br>
            <a:r>
              <a:rPr lang="en-US" altLang="ja-JP" sz="1200" b="1" dirty="0" smtClean="0">
                <a:latin typeface="Meiryo UI" panose="020B0604030504040204" pitchFamily="50" charset="-128"/>
                <a:ea typeface="Meiryo UI" panose="020B0604030504040204" pitchFamily="50" charset="-128"/>
                <a:cs typeface="Meiryo UI" panose="020B0604030504040204" pitchFamily="50" charset="-128"/>
              </a:rPr>
              <a:t>A</a:t>
            </a: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と</a:t>
            </a:r>
            <a:r>
              <a:rPr lang="en-US" altLang="ja-JP" sz="1200" b="1" dirty="0" smtClean="0">
                <a:latin typeface="Meiryo UI" panose="020B0604030504040204" pitchFamily="50" charset="-128"/>
                <a:ea typeface="Meiryo UI" panose="020B0604030504040204" pitchFamily="50" charset="-128"/>
                <a:cs typeface="Meiryo UI" panose="020B0604030504040204" pitchFamily="50" charset="-128"/>
              </a:rPr>
              <a:t>K</a:t>
            </a: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を確認する場合。</a:t>
            </a:r>
            <a:endParaRPr lang="en-US" altLang="ja-JP" sz="1200" b="1"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72" name="グループ化 71"/>
          <p:cNvGrpSpPr/>
          <p:nvPr/>
        </p:nvGrpSpPr>
        <p:grpSpPr>
          <a:xfrm rot="5400000">
            <a:off x="9425685" y="5026670"/>
            <a:ext cx="355545" cy="331185"/>
            <a:chOff x="2608499" y="5142568"/>
            <a:chExt cx="798027" cy="798027"/>
          </a:xfrm>
        </p:grpSpPr>
        <p:sp>
          <p:nvSpPr>
            <p:cNvPr id="82" name="弦 81"/>
            <p:cNvSpPr/>
            <p:nvPr/>
          </p:nvSpPr>
          <p:spPr>
            <a:xfrm rot="3584667">
              <a:off x="2608499" y="5142568"/>
              <a:ext cx="798027" cy="798027"/>
            </a:xfrm>
            <a:prstGeom prst="chord">
              <a:avLst>
                <a:gd name="adj1" fmla="val 19960893"/>
                <a:gd name="adj2" fmla="val 16200000"/>
              </a:avLst>
            </a:prstGeom>
            <a:solidFill>
              <a:srgbClr val="FF646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83" name="円/楕円 82"/>
            <p:cNvSpPr/>
            <p:nvPr/>
          </p:nvSpPr>
          <p:spPr>
            <a:xfrm>
              <a:off x="2684860" y="5220943"/>
              <a:ext cx="645306" cy="645306"/>
            </a:xfrm>
            <a:prstGeom prst="ellipse">
              <a:avLst/>
            </a:prstGeom>
            <a:solidFill>
              <a:srgbClr val="FF646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sp>
        <p:nvSpPr>
          <p:cNvPr id="84" name="コンテンツ プレースホルダー 2"/>
          <p:cNvSpPr txBox="1">
            <a:spLocks/>
          </p:cNvSpPr>
          <p:nvPr/>
        </p:nvSpPr>
        <p:spPr>
          <a:xfrm>
            <a:off x="8954862" y="5624131"/>
            <a:ext cx="2247621" cy="26877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smtClean="0">
                <a:latin typeface="+mn-ea"/>
                <a:cs typeface="Meiryo UI" panose="020B0604030504040204" pitchFamily="50" charset="-128"/>
              </a:rPr>
              <a:t>真上から見て平らな面が</a:t>
            </a:r>
            <a:r>
              <a:rPr lang="en-US" altLang="ja-JP" sz="1100" b="1" u="sng" dirty="0" smtClean="0">
                <a:latin typeface="+mn-ea"/>
                <a:cs typeface="Meiryo UI" panose="020B0604030504040204" pitchFamily="50" charset="-128"/>
              </a:rPr>
              <a:t>K</a:t>
            </a:r>
            <a:r>
              <a:rPr lang="ja-JP" altLang="en-US" sz="1100" u="sng" dirty="0" smtClean="0">
                <a:latin typeface="+mn-ea"/>
                <a:cs typeface="Meiryo UI" panose="020B0604030504040204" pitchFamily="50" charset="-128"/>
              </a:rPr>
              <a:t>側</a:t>
            </a:r>
            <a:r>
              <a:rPr lang="ja-JP" altLang="en-US" sz="1100" dirty="0" smtClean="0">
                <a:latin typeface="+mn-ea"/>
                <a:cs typeface="Meiryo UI" panose="020B0604030504040204" pitchFamily="50" charset="-128"/>
              </a:rPr>
              <a:t>です。</a:t>
            </a:r>
            <a:endParaRPr lang="ja-JP" altLang="en-US" sz="1100" dirty="0">
              <a:latin typeface="+mn-ea"/>
              <a:cs typeface="Meiryo UI" panose="020B0604030504040204" pitchFamily="50" charset="-128"/>
            </a:endParaRPr>
          </a:p>
        </p:txBody>
      </p:sp>
      <p:sp>
        <p:nvSpPr>
          <p:cNvPr id="86" name="コンテンツ プレースホルダー 2"/>
          <p:cNvSpPr txBox="1">
            <a:spLocks/>
          </p:cNvSpPr>
          <p:nvPr/>
        </p:nvSpPr>
        <p:spPr>
          <a:xfrm>
            <a:off x="1923152" y="2242331"/>
            <a:ext cx="1574895" cy="26877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smtClean="0">
                <a:latin typeface="+mn-ea"/>
                <a:cs typeface="Meiryo UI" panose="020B0604030504040204" pitchFamily="50" charset="-128"/>
              </a:rPr>
              <a:t>足の長い方が</a:t>
            </a:r>
            <a:r>
              <a:rPr lang="en-US" altLang="ja-JP" sz="1100" b="1" u="sng" dirty="0" smtClean="0">
                <a:latin typeface="+mn-ea"/>
                <a:cs typeface="Meiryo UI" panose="020B0604030504040204" pitchFamily="50" charset="-128"/>
              </a:rPr>
              <a:t>A</a:t>
            </a:r>
            <a:r>
              <a:rPr lang="ja-JP" altLang="en-US" sz="1100" u="sng" dirty="0" smtClean="0">
                <a:latin typeface="+mn-ea"/>
                <a:cs typeface="Meiryo UI" panose="020B0604030504040204" pitchFamily="50" charset="-128"/>
              </a:rPr>
              <a:t>側</a:t>
            </a:r>
            <a:r>
              <a:rPr lang="ja-JP" altLang="en-US" sz="1100" dirty="0" smtClean="0">
                <a:latin typeface="+mn-ea"/>
                <a:cs typeface="Meiryo UI" panose="020B0604030504040204" pitchFamily="50" charset="-128"/>
              </a:rPr>
              <a:t>です。</a:t>
            </a:r>
            <a:endParaRPr lang="ja-JP" altLang="en-US" sz="1100" dirty="0">
              <a:latin typeface="+mn-ea"/>
              <a:cs typeface="Meiryo UI" panose="020B0604030504040204" pitchFamily="50" charset="-128"/>
            </a:endParaRPr>
          </a:p>
        </p:txBody>
      </p:sp>
      <p:grpSp>
        <p:nvGrpSpPr>
          <p:cNvPr id="90" name="グループ化 89"/>
          <p:cNvGrpSpPr/>
          <p:nvPr/>
        </p:nvGrpSpPr>
        <p:grpSpPr>
          <a:xfrm>
            <a:off x="9682563" y="3028070"/>
            <a:ext cx="914400" cy="564827"/>
            <a:chOff x="4624676" y="3488429"/>
            <a:chExt cx="914400" cy="564827"/>
          </a:xfrm>
        </p:grpSpPr>
        <p:sp>
          <p:nvSpPr>
            <p:cNvPr id="91" name="二等辺三角形 90"/>
            <p:cNvSpPr/>
            <p:nvPr/>
          </p:nvSpPr>
          <p:spPr>
            <a:xfrm rot="5400000">
              <a:off x="4932306" y="3774748"/>
              <a:ext cx="299139" cy="257878"/>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cxnSp>
          <p:nvCxnSpPr>
            <p:cNvPr id="94" name="直線コネクタ 93"/>
            <p:cNvCxnSpPr/>
            <p:nvPr/>
          </p:nvCxnSpPr>
          <p:spPr>
            <a:xfrm rot="5400000">
              <a:off x="5061245" y="3903687"/>
              <a:ext cx="29913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線矢印コネクタ 94"/>
            <p:cNvCxnSpPr/>
            <p:nvPr/>
          </p:nvCxnSpPr>
          <p:spPr>
            <a:xfrm rot="5400000" flipH="1" flipV="1">
              <a:off x="5081876" y="3488429"/>
              <a:ext cx="128939" cy="12893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6" name="直線矢印コネクタ 95"/>
            <p:cNvCxnSpPr/>
            <p:nvPr/>
          </p:nvCxnSpPr>
          <p:spPr>
            <a:xfrm rot="5400000" flipH="1" flipV="1">
              <a:off x="4952937" y="3489015"/>
              <a:ext cx="128939" cy="12893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7" name="直線コネクタ 96"/>
            <p:cNvCxnSpPr/>
            <p:nvPr/>
          </p:nvCxnSpPr>
          <p:spPr>
            <a:xfrm rot="5400000">
              <a:off x="5081876" y="3446487"/>
              <a:ext cx="0" cy="914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1" name="コンテンツ プレースホルダー 2"/>
          <p:cNvSpPr txBox="1">
            <a:spLocks/>
          </p:cNvSpPr>
          <p:nvPr/>
        </p:nvSpPr>
        <p:spPr>
          <a:xfrm>
            <a:off x="8570429" y="2165088"/>
            <a:ext cx="1866962" cy="593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蛍光灯や白熱電球に比べて少ない電流で光ります。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4" name="コンテンツ プレースホルダー 2"/>
          <p:cNvSpPr txBox="1">
            <a:spLocks/>
          </p:cNvSpPr>
          <p:nvPr/>
        </p:nvSpPr>
        <p:spPr>
          <a:xfrm>
            <a:off x="1852984" y="4048168"/>
            <a:ext cx="1574895" cy="26877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smtClean="0">
                <a:latin typeface="+mn-ea"/>
                <a:cs typeface="Meiryo UI" panose="020B0604030504040204" pitchFamily="50" charset="-128"/>
              </a:rPr>
              <a:t>足の長い方が</a:t>
            </a:r>
            <a:r>
              <a:rPr lang="en-US" altLang="ja-JP" sz="1100" b="1" u="sng" dirty="0" smtClean="0">
                <a:latin typeface="+mn-ea"/>
                <a:cs typeface="Meiryo UI" panose="020B0604030504040204" pitchFamily="50" charset="-128"/>
              </a:rPr>
              <a:t>A</a:t>
            </a:r>
            <a:r>
              <a:rPr lang="ja-JP" altLang="en-US" sz="1100" u="sng" dirty="0" smtClean="0">
                <a:latin typeface="+mn-ea"/>
                <a:cs typeface="Meiryo UI" panose="020B0604030504040204" pitchFamily="50" charset="-128"/>
              </a:rPr>
              <a:t>側</a:t>
            </a:r>
            <a:r>
              <a:rPr lang="ja-JP" altLang="en-US" sz="1100" dirty="0" smtClean="0">
                <a:latin typeface="+mn-ea"/>
                <a:cs typeface="Meiryo UI" panose="020B0604030504040204" pitchFamily="50" charset="-128"/>
              </a:rPr>
              <a:t>です。</a:t>
            </a:r>
            <a:endParaRPr lang="ja-JP" altLang="en-US" sz="1100" dirty="0">
              <a:latin typeface="+mn-ea"/>
              <a:cs typeface="Meiryo UI" panose="020B0604030504040204" pitchFamily="50" charset="-128"/>
            </a:endParaRPr>
          </a:p>
        </p:txBody>
      </p:sp>
      <p:sp>
        <p:nvSpPr>
          <p:cNvPr id="105" name="コンテンツ プレースホルダー 2"/>
          <p:cNvSpPr txBox="1">
            <a:spLocks/>
          </p:cNvSpPr>
          <p:nvPr/>
        </p:nvSpPr>
        <p:spPr>
          <a:xfrm>
            <a:off x="1875174" y="2499080"/>
            <a:ext cx="921903" cy="753428"/>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LED9</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LED12</a:t>
            </a:r>
          </a:p>
        </p:txBody>
      </p:sp>
      <p:grpSp>
        <p:nvGrpSpPr>
          <p:cNvPr id="6" name="グループ化 5"/>
          <p:cNvGrpSpPr/>
          <p:nvPr/>
        </p:nvGrpSpPr>
        <p:grpSpPr>
          <a:xfrm>
            <a:off x="10070241" y="5019190"/>
            <a:ext cx="331185" cy="355545"/>
            <a:chOff x="10629065" y="3930872"/>
            <a:chExt cx="331185" cy="355545"/>
          </a:xfrm>
        </p:grpSpPr>
        <p:sp>
          <p:nvSpPr>
            <p:cNvPr id="107" name="弦 106"/>
            <p:cNvSpPr/>
            <p:nvPr/>
          </p:nvSpPr>
          <p:spPr>
            <a:xfrm rot="8984667">
              <a:off x="10629065" y="3930872"/>
              <a:ext cx="331185" cy="355545"/>
            </a:xfrm>
            <a:prstGeom prst="chord">
              <a:avLst>
                <a:gd name="adj1" fmla="val 19960893"/>
                <a:gd name="adj2" fmla="val 16200000"/>
              </a:avLst>
            </a:prstGeom>
            <a:solidFill>
              <a:schemeClr val="accent4">
                <a:lumMod val="60000"/>
                <a:lumOff val="4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08" name="円/楕円 107"/>
            <p:cNvSpPr/>
            <p:nvPr/>
          </p:nvSpPr>
          <p:spPr>
            <a:xfrm rot="5400000">
              <a:off x="10650070" y="3974742"/>
              <a:ext cx="287503" cy="267805"/>
            </a:xfrm>
            <a:prstGeom prst="ellipse">
              <a:avLst/>
            </a:prstGeom>
            <a:solidFill>
              <a:schemeClr val="accent4">
                <a:lumMod val="60000"/>
                <a:lumOff val="4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cxnSp>
        <p:nvCxnSpPr>
          <p:cNvPr id="109" name="直線コネクタ 67"/>
          <p:cNvCxnSpPr/>
          <p:nvPr/>
        </p:nvCxnSpPr>
        <p:spPr>
          <a:xfrm flipV="1">
            <a:off x="9215386" y="5362606"/>
            <a:ext cx="263530" cy="120251"/>
          </a:xfrm>
          <a:prstGeom prst="straightConnector1">
            <a:avLst/>
          </a:prstGeom>
          <a:ln w="25400">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110" name="直線コネクタ 67"/>
          <p:cNvCxnSpPr/>
          <p:nvPr/>
        </p:nvCxnSpPr>
        <p:spPr>
          <a:xfrm flipH="1" flipV="1">
            <a:off x="10386390" y="5375676"/>
            <a:ext cx="269612" cy="141521"/>
          </a:xfrm>
          <a:prstGeom prst="straightConnector1">
            <a:avLst/>
          </a:prstGeom>
          <a:ln w="25400">
            <a:solidFill>
              <a:srgbClr val="FF0000"/>
            </a:solidFill>
            <a:tailEnd type="arrow"/>
          </a:ln>
        </p:spPr>
        <p:style>
          <a:lnRef idx="1">
            <a:schemeClr val="accent2"/>
          </a:lnRef>
          <a:fillRef idx="0">
            <a:schemeClr val="accent2"/>
          </a:fillRef>
          <a:effectRef idx="0">
            <a:schemeClr val="accent2"/>
          </a:effectRef>
          <a:fontRef idx="minor">
            <a:schemeClr val="tx1"/>
          </a:fontRef>
        </p:style>
      </p:cxnSp>
      <p:grpSp>
        <p:nvGrpSpPr>
          <p:cNvPr id="12" name="グループ化 11"/>
          <p:cNvGrpSpPr/>
          <p:nvPr/>
        </p:nvGrpSpPr>
        <p:grpSpPr>
          <a:xfrm>
            <a:off x="1418145" y="1966121"/>
            <a:ext cx="1470613" cy="251580"/>
            <a:chOff x="1418145" y="1966121"/>
            <a:chExt cx="1470613" cy="251580"/>
          </a:xfrm>
        </p:grpSpPr>
        <p:sp>
          <p:nvSpPr>
            <p:cNvPr id="5" name="フローチャート: 論理積ゲート 4"/>
            <p:cNvSpPr/>
            <p:nvPr/>
          </p:nvSpPr>
          <p:spPr>
            <a:xfrm rot="10800000">
              <a:off x="1418145" y="1994319"/>
              <a:ext cx="305841" cy="195184"/>
            </a:xfrm>
            <a:prstGeom prst="flowChartDelay">
              <a:avLst/>
            </a:prstGeom>
            <a:solidFill>
              <a:srgbClr val="FF646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1771140" y="2011515"/>
              <a:ext cx="935594" cy="36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1774431" y="2129837"/>
              <a:ext cx="1114327" cy="36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1725549" y="1966121"/>
              <a:ext cx="45719" cy="251580"/>
            </a:xfrm>
            <a:prstGeom prst="rect">
              <a:avLst/>
            </a:prstGeom>
            <a:solidFill>
              <a:srgbClr val="FF646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1" name="グループ化 70"/>
          <p:cNvGrpSpPr/>
          <p:nvPr/>
        </p:nvGrpSpPr>
        <p:grpSpPr>
          <a:xfrm>
            <a:off x="1411426" y="3794029"/>
            <a:ext cx="1470613" cy="251580"/>
            <a:chOff x="1418145" y="1966121"/>
            <a:chExt cx="1470613" cy="251580"/>
          </a:xfrm>
        </p:grpSpPr>
        <p:sp>
          <p:nvSpPr>
            <p:cNvPr id="78" name="フローチャート: 論理積ゲート 77"/>
            <p:cNvSpPr/>
            <p:nvPr/>
          </p:nvSpPr>
          <p:spPr>
            <a:xfrm rot="10800000">
              <a:off x="1418145" y="1994319"/>
              <a:ext cx="305841" cy="195184"/>
            </a:xfrm>
            <a:prstGeom prst="flowChartDelay">
              <a:avLst/>
            </a:prstGeom>
            <a:solidFill>
              <a:srgbClr val="FFC000"/>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正方形/長方形 88"/>
            <p:cNvSpPr/>
            <p:nvPr/>
          </p:nvSpPr>
          <p:spPr>
            <a:xfrm>
              <a:off x="1771140" y="2011515"/>
              <a:ext cx="935594" cy="36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正方形/長方形 91"/>
            <p:cNvSpPr/>
            <p:nvPr/>
          </p:nvSpPr>
          <p:spPr>
            <a:xfrm>
              <a:off x="1774431" y="2129837"/>
              <a:ext cx="1114327" cy="36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正方形/長方形 92"/>
            <p:cNvSpPr/>
            <p:nvPr/>
          </p:nvSpPr>
          <p:spPr>
            <a:xfrm>
              <a:off x="1725549" y="1966121"/>
              <a:ext cx="45719" cy="251580"/>
            </a:xfrm>
            <a:prstGeom prst="rect">
              <a:avLst/>
            </a:prstGeom>
            <a:solidFill>
              <a:srgbClr val="FFC000"/>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0553611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1518" y="5206084"/>
            <a:ext cx="970535" cy="821222"/>
          </a:xfrm>
          <a:prstGeom prst="rect">
            <a:avLst/>
          </a:prstGeom>
        </p:spPr>
      </p:pic>
      <p:pic>
        <p:nvPicPr>
          <p:cNvPr id="3" name="図 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234525" y="1422644"/>
            <a:ext cx="4212605" cy="5117937"/>
          </a:xfrm>
          <a:prstGeom prst="rect">
            <a:avLst/>
          </a:prstGeom>
        </p:spPr>
      </p:pic>
      <p:sp>
        <p:nvSpPr>
          <p:cNvPr id="4"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組み立て（はんだづけ）</a:t>
            </a:r>
          </a:p>
        </p:txBody>
      </p:sp>
      <p:cxnSp>
        <p:nvCxnSpPr>
          <p:cNvPr id="5" name="直線コネクタ 4"/>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6" name="コンテンツ プレースホルダー 2"/>
          <p:cNvSpPr txBox="1">
            <a:spLocks/>
          </p:cNvSpPr>
          <p:nvPr/>
        </p:nvSpPr>
        <p:spPr>
          <a:xfrm>
            <a:off x="822122" y="3550753"/>
            <a:ext cx="2332880"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⑨スライドスイッチ</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7" name="グループ化 6"/>
          <p:cNvGrpSpPr/>
          <p:nvPr/>
        </p:nvGrpSpPr>
        <p:grpSpPr>
          <a:xfrm>
            <a:off x="-8757" y="365125"/>
            <a:ext cx="477794" cy="5189823"/>
            <a:chOff x="-8757" y="365125"/>
            <a:chExt cx="477794" cy="5189823"/>
          </a:xfrm>
        </p:grpSpPr>
        <p:sp>
          <p:nvSpPr>
            <p:cNvPr id="8" name="片側の 2 つの角を丸めた四角形 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0" name="正方形/長方形 19"/>
          <p:cNvSpPr/>
          <p:nvPr/>
        </p:nvSpPr>
        <p:spPr>
          <a:xfrm>
            <a:off x="822256" y="1417267"/>
            <a:ext cx="3341746" cy="1895335"/>
          </a:xfrm>
          <a:prstGeom prst="rect">
            <a:avLst/>
          </a:prstGeom>
          <a:noFill/>
          <a:ln w="25400">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p:cNvSpPr/>
          <p:nvPr/>
        </p:nvSpPr>
        <p:spPr>
          <a:xfrm>
            <a:off x="805385" y="3443527"/>
            <a:ext cx="3341746" cy="2796406"/>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正方形/長方形 24"/>
          <p:cNvSpPr/>
          <p:nvPr/>
        </p:nvSpPr>
        <p:spPr>
          <a:xfrm>
            <a:off x="7158635" y="5476676"/>
            <a:ext cx="497690" cy="287941"/>
          </a:xfrm>
          <a:prstGeom prst="rect">
            <a:avLst/>
          </a:prstGeom>
          <a:noFill/>
          <a:ln w="28575">
            <a:solidFill>
              <a:srgbClr val="0070C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コンテンツ プレースホルダー 2"/>
          <p:cNvSpPr txBox="1">
            <a:spLocks/>
          </p:cNvSpPr>
          <p:nvPr/>
        </p:nvSpPr>
        <p:spPr>
          <a:xfrm>
            <a:off x="921004" y="4038003"/>
            <a:ext cx="720091" cy="358358"/>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SW</a:t>
            </a:r>
          </a:p>
        </p:txBody>
      </p:sp>
      <p:cxnSp>
        <p:nvCxnSpPr>
          <p:cNvPr id="27" name="直線コネクタ 2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28" name="正方形/長方形 2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sp>
        <p:nvSpPr>
          <p:cNvPr id="33" name="コンテンツ プレースホルダー 2"/>
          <p:cNvSpPr txBox="1">
            <a:spLocks/>
          </p:cNvSpPr>
          <p:nvPr/>
        </p:nvSpPr>
        <p:spPr>
          <a:xfrm>
            <a:off x="961781" y="2237901"/>
            <a:ext cx="616469" cy="332442"/>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C5</a:t>
            </a:r>
          </a:p>
        </p:txBody>
      </p:sp>
      <p:sp>
        <p:nvSpPr>
          <p:cNvPr id="34" name="コンテンツ プレースホルダー 2"/>
          <p:cNvSpPr txBox="1">
            <a:spLocks/>
          </p:cNvSpPr>
          <p:nvPr/>
        </p:nvSpPr>
        <p:spPr>
          <a:xfrm>
            <a:off x="2735058" y="1550946"/>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取りつけ方向あり</a:t>
            </a:r>
            <a:endParaRPr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正方形/長方形 36"/>
          <p:cNvSpPr/>
          <p:nvPr/>
        </p:nvSpPr>
        <p:spPr>
          <a:xfrm>
            <a:off x="7752340" y="5285433"/>
            <a:ext cx="531515" cy="839234"/>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正方形/長方形 37"/>
          <p:cNvSpPr/>
          <p:nvPr/>
        </p:nvSpPr>
        <p:spPr>
          <a:xfrm>
            <a:off x="7490158" y="3312602"/>
            <a:ext cx="497690" cy="426599"/>
          </a:xfrm>
          <a:prstGeom prst="rect">
            <a:avLst/>
          </a:prstGeom>
          <a:noFill/>
          <a:ln w="28575">
            <a:solidFill>
              <a:srgbClr val="FF99FF"/>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正方形/長方形 39"/>
          <p:cNvSpPr/>
          <p:nvPr/>
        </p:nvSpPr>
        <p:spPr>
          <a:xfrm>
            <a:off x="6140286" y="1921591"/>
            <a:ext cx="497690" cy="426599"/>
          </a:xfrm>
          <a:prstGeom prst="rect">
            <a:avLst/>
          </a:prstGeom>
          <a:noFill/>
          <a:ln w="28575">
            <a:solidFill>
              <a:srgbClr val="FF99FF"/>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41" name="直線コネクタ 40"/>
          <p:cNvCxnSpPr/>
          <p:nvPr/>
        </p:nvCxnSpPr>
        <p:spPr>
          <a:xfrm>
            <a:off x="4157060" y="5715594"/>
            <a:ext cx="3686381" cy="409073"/>
          </a:xfrm>
          <a:prstGeom prst="line">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sp>
        <p:nvSpPr>
          <p:cNvPr id="66" name="コンテンツ プレースホルダー 2"/>
          <p:cNvSpPr txBox="1">
            <a:spLocks/>
          </p:cNvSpPr>
          <p:nvPr/>
        </p:nvSpPr>
        <p:spPr>
          <a:xfrm>
            <a:off x="819610" y="1502599"/>
            <a:ext cx="201482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⑧</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電解コンデンサ</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69" name="図 6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88562" y="2310080"/>
            <a:ext cx="1133475" cy="238125"/>
          </a:xfrm>
          <a:prstGeom prst="rect">
            <a:avLst/>
          </a:prstGeom>
        </p:spPr>
      </p:pic>
      <p:sp>
        <p:nvSpPr>
          <p:cNvPr id="70" name="コンテンツ プレースホルダー 2"/>
          <p:cNvSpPr txBox="1">
            <a:spLocks/>
          </p:cNvSpPr>
          <p:nvPr/>
        </p:nvSpPr>
        <p:spPr>
          <a:xfrm>
            <a:off x="2374568" y="1914337"/>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足の長い方が＋</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コンテンツ プレースホルダー 2"/>
          <p:cNvSpPr txBox="1">
            <a:spLocks/>
          </p:cNvSpPr>
          <p:nvPr/>
        </p:nvSpPr>
        <p:spPr>
          <a:xfrm>
            <a:off x="1545452" y="2678345"/>
            <a:ext cx="2514284" cy="5699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線の入っている方</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マイナスマークがある方）がー</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コンテンツ プレースホルダー 2"/>
          <p:cNvSpPr txBox="1">
            <a:spLocks/>
          </p:cNvSpPr>
          <p:nvPr/>
        </p:nvSpPr>
        <p:spPr>
          <a:xfrm>
            <a:off x="8629145" y="1854005"/>
            <a:ext cx="1394069"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電解</a:t>
            </a: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コンデンサ</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コンテンツ プレースホルダー 2"/>
          <p:cNvSpPr txBox="1">
            <a:spLocks/>
          </p:cNvSpPr>
          <p:nvPr/>
        </p:nvSpPr>
        <p:spPr>
          <a:xfrm>
            <a:off x="8629146" y="2198548"/>
            <a:ext cx="2489947" cy="593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電気を貯めることができる部品。</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電源の安定や、電気信号を遅延させたいときなどに使われます。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電気を貯める材料によって、セラミックコンデンサや電解コンデンサーといった種類があります。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74" name="グループ化 73"/>
          <p:cNvGrpSpPr/>
          <p:nvPr/>
        </p:nvGrpSpPr>
        <p:grpSpPr>
          <a:xfrm>
            <a:off x="9799030" y="3746753"/>
            <a:ext cx="373723" cy="197612"/>
            <a:chOff x="3886774" y="4175435"/>
            <a:chExt cx="373723" cy="197612"/>
          </a:xfrm>
        </p:grpSpPr>
        <p:cxnSp>
          <p:nvCxnSpPr>
            <p:cNvPr id="75" name="直線コネクタ 74"/>
            <p:cNvCxnSpPr/>
            <p:nvPr/>
          </p:nvCxnSpPr>
          <p:spPr>
            <a:xfrm>
              <a:off x="4032541" y="4175435"/>
              <a:ext cx="0" cy="197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線コネクタ 75"/>
            <p:cNvCxnSpPr/>
            <p:nvPr/>
          </p:nvCxnSpPr>
          <p:spPr>
            <a:xfrm>
              <a:off x="4102093" y="4175435"/>
              <a:ext cx="0" cy="197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線コネクタ 76"/>
            <p:cNvCxnSpPr/>
            <p:nvPr/>
          </p:nvCxnSpPr>
          <p:spPr>
            <a:xfrm flipH="1" flipV="1">
              <a:off x="3886774" y="4273358"/>
              <a:ext cx="149538" cy="1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線コネクタ 77"/>
            <p:cNvCxnSpPr/>
            <p:nvPr/>
          </p:nvCxnSpPr>
          <p:spPr>
            <a:xfrm flipH="1" flipV="1">
              <a:off x="4110959" y="4273358"/>
              <a:ext cx="149538" cy="1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9" name="コンテンツ プレースホルダー 2"/>
          <p:cNvSpPr txBox="1">
            <a:spLocks/>
          </p:cNvSpPr>
          <p:nvPr/>
        </p:nvSpPr>
        <p:spPr>
          <a:xfrm>
            <a:off x="8712208" y="3765205"/>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80" name="図 7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10522" y="4663669"/>
            <a:ext cx="729839" cy="397502"/>
          </a:xfrm>
          <a:prstGeom prst="rect">
            <a:avLst/>
          </a:prstGeom>
        </p:spPr>
      </p:pic>
      <p:sp>
        <p:nvSpPr>
          <p:cNvPr id="81" name="コンテンツ プレースホルダー 2"/>
          <p:cNvSpPr txBox="1">
            <a:spLocks/>
          </p:cNvSpPr>
          <p:nvPr/>
        </p:nvSpPr>
        <p:spPr>
          <a:xfrm>
            <a:off x="8680765" y="4306974"/>
            <a:ext cx="1569957"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スイッチ</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コンテンツ プレースホルダー 2"/>
          <p:cNvSpPr txBox="1">
            <a:spLocks/>
          </p:cNvSpPr>
          <p:nvPr/>
        </p:nvSpPr>
        <p:spPr>
          <a:xfrm>
            <a:off x="8696804" y="4574813"/>
            <a:ext cx="1379855" cy="9801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主に電源の</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ON/OFF</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に使われます。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83" name="図 8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01577" y="4882004"/>
            <a:ext cx="146885" cy="324080"/>
          </a:xfrm>
          <a:prstGeom prst="rect">
            <a:avLst/>
          </a:prstGeom>
        </p:spPr>
      </p:pic>
      <p:sp>
        <p:nvSpPr>
          <p:cNvPr id="84" name="コンテンツ プレースホルダー 2"/>
          <p:cNvSpPr txBox="1">
            <a:spLocks/>
          </p:cNvSpPr>
          <p:nvPr/>
        </p:nvSpPr>
        <p:spPr>
          <a:xfrm>
            <a:off x="1256898" y="4819175"/>
            <a:ext cx="2386121" cy="4497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下</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図</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の部分がショートしないように特に注意する。</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5" name="直線矢印コネクタ 84"/>
          <p:cNvCxnSpPr/>
          <p:nvPr/>
        </p:nvCxnSpPr>
        <p:spPr>
          <a:xfrm flipH="1" flipV="1">
            <a:off x="2250770" y="5985919"/>
            <a:ext cx="283612" cy="4824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6" name="コンテンツ プレースホルダー 2"/>
          <p:cNvSpPr txBox="1">
            <a:spLocks/>
          </p:cNvSpPr>
          <p:nvPr/>
        </p:nvSpPr>
        <p:spPr>
          <a:xfrm>
            <a:off x="2476258" y="5920130"/>
            <a:ext cx="1770208" cy="2771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ココはつながってはダメです。</a:t>
            </a:r>
            <a:endParaRPr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8" name="直線コネクタ 57"/>
          <p:cNvCxnSpPr>
            <a:stCxn id="20" idx="3"/>
            <a:endCxn id="25" idx="1"/>
          </p:cNvCxnSpPr>
          <p:nvPr/>
        </p:nvCxnSpPr>
        <p:spPr>
          <a:xfrm>
            <a:off x="4164002" y="2364935"/>
            <a:ext cx="2994633" cy="3255712"/>
          </a:xfrm>
          <a:prstGeom prst="line">
            <a:avLst/>
          </a:prstGeom>
          <a:ln w="25400">
            <a:solidFill>
              <a:srgbClr val="0070C0"/>
            </a:solidFill>
            <a:tailEnd type="none"/>
          </a:ln>
        </p:spPr>
        <p:style>
          <a:lnRef idx="1">
            <a:schemeClr val="accent2"/>
          </a:lnRef>
          <a:fillRef idx="0">
            <a:schemeClr val="accent2"/>
          </a:fillRef>
          <a:effectRef idx="0">
            <a:schemeClr val="accent2"/>
          </a:effectRef>
          <a:fontRef idx="minor">
            <a:schemeClr val="tx1"/>
          </a:fontRef>
        </p:style>
      </p:cxnSp>
      <p:sp>
        <p:nvSpPr>
          <p:cNvPr id="51" name="コンテンツ プレースホルダー 2"/>
          <p:cNvSpPr txBox="1">
            <a:spLocks/>
          </p:cNvSpPr>
          <p:nvPr/>
        </p:nvSpPr>
        <p:spPr>
          <a:xfrm>
            <a:off x="2756624" y="3580870"/>
            <a:ext cx="1446193"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取りつけ方向なし</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図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97197" y="3880013"/>
            <a:ext cx="979193" cy="828548"/>
          </a:xfrm>
          <a:prstGeom prst="rect">
            <a:avLst/>
          </a:prstGeom>
        </p:spPr>
      </p:pic>
      <p:sp>
        <p:nvSpPr>
          <p:cNvPr id="31" name="円/楕円 30"/>
          <p:cNvSpPr/>
          <p:nvPr/>
        </p:nvSpPr>
        <p:spPr>
          <a:xfrm>
            <a:off x="1441099" y="5868859"/>
            <a:ext cx="791372" cy="22040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927473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810" y="1881696"/>
            <a:ext cx="5223261" cy="3886626"/>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クロックムーブメントの配線</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72" name="コンテンツ プレースホルダー 2"/>
          <p:cNvSpPr txBox="1">
            <a:spLocks/>
          </p:cNvSpPr>
          <p:nvPr/>
        </p:nvSpPr>
        <p:spPr>
          <a:xfrm>
            <a:off x="1435697" y="4008299"/>
            <a:ext cx="2208488"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＋の表示のきをチェック！</a:t>
            </a:r>
            <a:endPar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7" name="図 6"/>
          <p:cNvPicPr>
            <a:picLocks noChangeAspect="1"/>
          </p:cNvPicPr>
          <p:nvPr/>
        </p:nvPicPr>
        <p:blipFill rotWithShape="1">
          <a:blip r:embed="rId3">
            <a:extLst>
              <a:ext uri="{28A0092B-C50C-407E-A947-70E740481C1C}">
                <a14:useLocalDpi xmlns:a14="http://schemas.microsoft.com/office/drawing/2010/main" val="0"/>
              </a:ext>
            </a:extLst>
          </a:blip>
          <a:srcRect b="29415"/>
          <a:stretch/>
        </p:blipFill>
        <p:spPr>
          <a:xfrm>
            <a:off x="6658958" y="2509311"/>
            <a:ext cx="4627265" cy="2921468"/>
          </a:xfrm>
          <a:prstGeom prst="rect">
            <a:avLst/>
          </a:prstGeom>
        </p:spPr>
      </p:pic>
      <p:sp>
        <p:nvSpPr>
          <p:cNvPr id="95" name="コンテンツ プレースホルダー 2"/>
          <p:cNvSpPr txBox="1">
            <a:spLocks/>
          </p:cNvSpPr>
          <p:nvPr/>
        </p:nvSpPr>
        <p:spPr>
          <a:xfrm>
            <a:off x="801810" y="1494502"/>
            <a:ext cx="3428546"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①クロックムーブメントの取りつけ</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5" name="グループ化 14"/>
          <p:cNvGrpSpPr/>
          <p:nvPr/>
        </p:nvGrpSpPr>
        <p:grpSpPr>
          <a:xfrm>
            <a:off x="7856390" y="2285593"/>
            <a:ext cx="1938559" cy="701672"/>
            <a:chOff x="7906632" y="1946056"/>
            <a:chExt cx="1938559" cy="701672"/>
          </a:xfrm>
        </p:grpSpPr>
        <p:sp>
          <p:nvSpPr>
            <p:cNvPr id="8" name="正方形/長方形 7"/>
            <p:cNvSpPr/>
            <p:nvPr/>
          </p:nvSpPr>
          <p:spPr>
            <a:xfrm>
              <a:off x="7906632" y="1946056"/>
              <a:ext cx="1850318" cy="70167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コンテンツ プレースホルダー 2"/>
            <p:cNvSpPr txBox="1">
              <a:spLocks/>
            </p:cNvSpPr>
            <p:nvPr/>
          </p:nvSpPr>
          <p:spPr>
            <a:xfrm>
              <a:off x="8240421" y="2096050"/>
              <a:ext cx="1604770" cy="473420"/>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rPr>
                <a:t>はんだづけの位置を特に注意する！</a:t>
              </a:r>
              <a:endParaRPr lang="ja-JP" altLang="en-US" sz="1400" b="1" dirty="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66523" y="2111337"/>
              <a:ext cx="173898" cy="383680"/>
            </a:xfrm>
            <a:prstGeom prst="rect">
              <a:avLst/>
            </a:prstGeom>
          </p:spPr>
        </p:pic>
      </p:grpSp>
      <p:sp>
        <p:nvSpPr>
          <p:cNvPr id="96" name="コンテンツ プレースホルダー 2"/>
          <p:cNvSpPr txBox="1">
            <a:spLocks/>
          </p:cNvSpPr>
          <p:nvPr/>
        </p:nvSpPr>
        <p:spPr>
          <a:xfrm>
            <a:off x="6278162" y="1483661"/>
            <a:ext cx="3428546"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②配線する</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1207464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6569315" y="2827946"/>
            <a:ext cx="4384221" cy="2851011"/>
            <a:chOff x="5875979" y="2520238"/>
            <a:chExt cx="4384221" cy="2851011"/>
          </a:xfrm>
        </p:grpSpPr>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5979" y="2520238"/>
              <a:ext cx="4384221" cy="2851011"/>
            </a:xfrm>
            <a:prstGeom prst="rect">
              <a:avLst/>
            </a:prstGeom>
          </p:spPr>
        </p:pic>
        <p:sp>
          <p:nvSpPr>
            <p:cNvPr id="69" name="正方形/長方形 68"/>
            <p:cNvSpPr/>
            <p:nvPr/>
          </p:nvSpPr>
          <p:spPr>
            <a:xfrm>
              <a:off x="6742444" y="2834554"/>
              <a:ext cx="1038405" cy="392559"/>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7" name="グループ化 6"/>
          <p:cNvGrpSpPr/>
          <p:nvPr/>
        </p:nvGrpSpPr>
        <p:grpSpPr>
          <a:xfrm>
            <a:off x="883790" y="2853908"/>
            <a:ext cx="4361722" cy="2836380"/>
            <a:chOff x="991647" y="2527554"/>
            <a:chExt cx="4361722" cy="2836380"/>
          </a:xfrm>
        </p:grpSpPr>
        <p:pic>
          <p:nvPicPr>
            <p:cNvPr id="4" name="図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647" y="2527554"/>
              <a:ext cx="4361722" cy="2836380"/>
            </a:xfrm>
            <a:prstGeom prst="rect">
              <a:avLst/>
            </a:prstGeom>
          </p:spPr>
        </p:pic>
        <p:sp>
          <p:nvSpPr>
            <p:cNvPr id="66" name="正方形/長方形 65"/>
            <p:cNvSpPr/>
            <p:nvPr/>
          </p:nvSpPr>
          <p:spPr>
            <a:xfrm>
              <a:off x="1879042" y="3227113"/>
              <a:ext cx="1065125" cy="380245"/>
            </a:xfrm>
            <a:prstGeom prst="rect">
              <a:avLst/>
            </a:prstGeom>
            <a:noFill/>
            <a:ln w="25400">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電池ボックスの配線</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1" name="コンテンツ プレースホルダー 2"/>
          <p:cNvSpPr txBox="1">
            <a:spLocks/>
          </p:cNvSpPr>
          <p:nvPr/>
        </p:nvSpPr>
        <p:spPr>
          <a:xfrm>
            <a:off x="801810" y="1494502"/>
            <a:ext cx="3428546"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①単</a:t>
            </a: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4×</a:t>
            </a:r>
            <a:r>
              <a:rPr lang="en-US" altLang="ja-JP" sz="2000" b="1" u="sng" dirty="0" smtClean="0">
                <a:latin typeface="Meiryo UI" panose="020B0604030504040204" pitchFamily="50" charset="-128"/>
                <a:ea typeface="Meiryo UI" panose="020B0604030504040204" pitchFamily="50" charset="-128"/>
                <a:cs typeface="Meiryo UI" panose="020B0604030504040204" pitchFamily="50" charset="-128"/>
              </a:rPr>
              <a:t>3</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電池ボックスの配線</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コンテンツ プレースホルダー 2"/>
          <p:cNvSpPr txBox="1">
            <a:spLocks/>
          </p:cNvSpPr>
          <p:nvPr/>
        </p:nvSpPr>
        <p:spPr>
          <a:xfrm>
            <a:off x="7142320" y="1478644"/>
            <a:ext cx="3428546"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②</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単</a:t>
            </a: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4×</a:t>
            </a:r>
            <a:r>
              <a:rPr lang="en-US" altLang="ja-JP" sz="2000" b="1" u="sng"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電池</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ボックスの配線</a:t>
            </a:r>
          </a:p>
        </p:txBody>
      </p:sp>
      <p:grpSp>
        <p:nvGrpSpPr>
          <p:cNvPr id="11" name="グループ化 10"/>
          <p:cNvGrpSpPr/>
          <p:nvPr/>
        </p:nvGrpSpPr>
        <p:grpSpPr>
          <a:xfrm>
            <a:off x="4563129" y="1463301"/>
            <a:ext cx="2841771" cy="1364645"/>
            <a:chOff x="4182288" y="1907237"/>
            <a:chExt cx="2841771" cy="1364645"/>
          </a:xfrm>
        </p:grpSpPr>
        <p:sp>
          <p:nvSpPr>
            <p:cNvPr id="45" name="正方形/長方形 44"/>
            <p:cNvSpPr/>
            <p:nvPr/>
          </p:nvSpPr>
          <p:spPr>
            <a:xfrm>
              <a:off x="4182288" y="1907237"/>
              <a:ext cx="2168270" cy="1364645"/>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コンテンツ プレースホルダー 2"/>
            <p:cNvSpPr txBox="1">
              <a:spLocks/>
            </p:cNvSpPr>
            <p:nvPr/>
          </p:nvSpPr>
          <p:spPr>
            <a:xfrm>
              <a:off x="4577072" y="2010447"/>
              <a:ext cx="2446987" cy="1261435"/>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rPr>
                <a:t>＋とーの場所</a:t>
              </a:r>
              <a:endParaRPr lang="en-US" altLang="ja-JP"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rPr>
                <a:t>CK+</a:t>
              </a:r>
              <a:r>
                <a:rPr lang="ja-JP" altLang="en-US"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rPr>
                <a:t>と</a:t>
              </a:r>
              <a:r>
                <a:rPr lang="en-US" altLang="ja-JP"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rPr>
                <a:t>CK-</a:t>
              </a:r>
              <a:r>
                <a:rPr lang="ja-JP" altLang="en-US"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rPr>
                <a:t>の場所</a:t>
              </a:r>
              <a:endParaRPr lang="en-US" altLang="ja-JP" sz="1400" b="1" dirty="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rPr>
                <a:t>DC+</a:t>
              </a:r>
              <a:r>
                <a:rPr lang="ja-JP" altLang="en-US"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rPr>
                <a:t>と</a:t>
              </a:r>
              <a:r>
                <a:rPr lang="en-US" altLang="ja-JP"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rPr>
                <a:t>DC-</a:t>
              </a:r>
              <a:r>
                <a:rPr lang="ja-JP" altLang="en-US"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rPr>
                <a:t>の場所</a:t>
              </a:r>
              <a:endParaRPr lang="en-US" altLang="ja-JP"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rPr>
                <a:t>を特に注意する！</a:t>
              </a:r>
              <a:endParaRPr lang="ja-JP" altLang="en-US" sz="1400" b="1" dirty="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74" name="図 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92731" y="2397719"/>
              <a:ext cx="173898" cy="383680"/>
            </a:xfrm>
            <a:prstGeom prst="rect">
              <a:avLst/>
            </a:prstGeom>
          </p:spPr>
        </p:pic>
      </p:grpSp>
    </p:spTree>
    <p:extLst>
      <p:ext uri="{BB962C8B-B14F-4D97-AF65-F5344CB8AC3E}">
        <p14:creationId xmlns:p14="http://schemas.microsoft.com/office/powerpoint/2010/main" val="41059476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図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1094" y="2481560"/>
            <a:ext cx="3956684" cy="3551839"/>
          </a:xfrm>
          <a:prstGeom prst="rect">
            <a:avLst/>
          </a:prstGeom>
        </p:spPr>
      </p:pic>
      <p:sp>
        <p:nvSpPr>
          <p:cNvPr id="8"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電池ボックスの取りつけ</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10" name="グループ化 9"/>
          <p:cNvGrpSpPr/>
          <p:nvPr/>
        </p:nvGrpSpPr>
        <p:grpSpPr>
          <a:xfrm>
            <a:off x="-8757" y="365125"/>
            <a:ext cx="477794" cy="5189823"/>
            <a:chOff x="-8757" y="365125"/>
            <a:chExt cx="477794" cy="5189823"/>
          </a:xfrm>
        </p:grpSpPr>
        <p:sp>
          <p:nvSpPr>
            <p:cNvPr id="11" name="片側の 2 つの角を丸めた四角形 10"/>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片側の 2 つの角を丸めた四角形 1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テキスト ボックス 1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7" name="片側の 2 つの角を丸めた四角形 16"/>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片側の 2 つの角を丸めた四角形 1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片側の 2 つの角を丸めた四角形 1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テキスト ボックス 2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3" name="コンテンツ プレースホルダー 2"/>
          <p:cNvSpPr txBox="1">
            <a:spLocks/>
          </p:cNvSpPr>
          <p:nvPr/>
        </p:nvSpPr>
        <p:spPr>
          <a:xfrm>
            <a:off x="801810" y="1494502"/>
            <a:ext cx="3428546" cy="8166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③</a:t>
            </a: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B</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基板の取りつけ</a:t>
            </a:r>
            <a:endParaRPr lang="en-US" altLang="ja-JP" sz="20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設定ツマミの取りつけ</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コンテンツ プレースホルダー 2"/>
          <p:cNvSpPr txBox="1">
            <a:spLocks/>
          </p:cNvSpPr>
          <p:nvPr/>
        </p:nvSpPr>
        <p:spPr>
          <a:xfrm>
            <a:off x="7142320" y="1478644"/>
            <a:ext cx="3428546"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④電池ボックスを貼りつける</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31" name="図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2359" y="2173327"/>
            <a:ext cx="3731070" cy="3630230"/>
          </a:xfrm>
          <a:prstGeom prst="rect">
            <a:avLst/>
          </a:prstGeom>
        </p:spPr>
      </p:pic>
      <p:sp>
        <p:nvSpPr>
          <p:cNvPr id="32" name="テキスト ボックス 31"/>
          <p:cNvSpPr txBox="1"/>
          <p:nvPr/>
        </p:nvSpPr>
        <p:spPr>
          <a:xfrm>
            <a:off x="5382006" y="5122449"/>
            <a:ext cx="717343" cy="354228"/>
          </a:xfrm>
          <a:prstGeom prst="rect">
            <a:avLst/>
          </a:prstGeom>
        </p:spPr>
        <p:txBody>
          <a:bodyPr wrap="none" rtlCol="0">
            <a:noAutofit/>
          </a:bodyPr>
          <a:lstStyle/>
          <a:p>
            <a:pPr marL="0" indent="0">
              <a:buFont typeface="Arial" panose="020B0604020202020204" pitchFamily="34" charset="0"/>
              <a:buNone/>
            </a:pPr>
            <a:r>
              <a:rPr kumimoji="1" lang="en-US" altLang="ja-JP" sz="1600" dirty="0" smtClean="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B</a:t>
            </a:r>
            <a:r>
              <a:rPr kumimoji="1" lang="ja-JP" altLang="en-US" sz="1600" dirty="0" smtClean="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基板</a:t>
            </a:r>
          </a:p>
        </p:txBody>
      </p:sp>
      <p:cxnSp>
        <p:nvCxnSpPr>
          <p:cNvPr id="34" name="直線コネクタ 33"/>
          <p:cNvCxnSpPr>
            <a:stCxn id="32" idx="1"/>
          </p:cNvCxnSpPr>
          <p:nvPr/>
        </p:nvCxnSpPr>
        <p:spPr>
          <a:xfrm flipH="1">
            <a:off x="4869542" y="5299563"/>
            <a:ext cx="512464" cy="17711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53580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時計針の取りつけ</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639" y="2141016"/>
            <a:ext cx="3028670" cy="1599912"/>
          </a:xfrm>
          <a:prstGeom prst="rect">
            <a:avLst/>
          </a:prstGeom>
        </p:spPr>
      </p:pic>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4123" y="1363435"/>
            <a:ext cx="4507639" cy="1814396"/>
          </a:xfrm>
          <a:prstGeom prst="rect">
            <a:avLst/>
          </a:prstGeom>
        </p:spPr>
      </p:pic>
      <p:pic>
        <p:nvPicPr>
          <p:cNvPr id="11" name="図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80048" y="3683552"/>
            <a:ext cx="4351714" cy="2012845"/>
          </a:xfrm>
          <a:prstGeom prst="rect">
            <a:avLst/>
          </a:prstGeom>
        </p:spPr>
      </p:pic>
      <p:grpSp>
        <p:nvGrpSpPr>
          <p:cNvPr id="3" name="グループ化 2"/>
          <p:cNvGrpSpPr/>
          <p:nvPr/>
        </p:nvGrpSpPr>
        <p:grpSpPr>
          <a:xfrm>
            <a:off x="6332389" y="365125"/>
            <a:ext cx="3395811" cy="701672"/>
            <a:chOff x="6332389" y="365125"/>
            <a:chExt cx="3395811" cy="701672"/>
          </a:xfrm>
        </p:grpSpPr>
        <p:sp>
          <p:nvSpPr>
            <p:cNvPr id="21" name="正方形/長方形 20"/>
            <p:cNvSpPr/>
            <p:nvPr/>
          </p:nvSpPr>
          <p:spPr>
            <a:xfrm>
              <a:off x="6332389" y="365125"/>
              <a:ext cx="3395811" cy="70167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コンテンツ プレースホルダー 2"/>
            <p:cNvSpPr txBox="1">
              <a:spLocks/>
            </p:cNvSpPr>
            <p:nvPr/>
          </p:nvSpPr>
          <p:spPr>
            <a:xfrm>
              <a:off x="6700045" y="443382"/>
              <a:ext cx="2994288" cy="473420"/>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rPr>
                <a:t>針はとても細い部品です。</a:t>
              </a:r>
              <a:endParaRPr lang="en-US" altLang="ja-JP"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rPr>
                <a:t>折</a:t>
              </a:r>
              <a:r>
                <a:rPr lang="ja-JP" altLang="en-US" sz="1400" b="1" dirty="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rPr>
                <a:t>ら</a:t>
              </a:r>
              <a:r>
                <a:rPr lang="ja-JP" altLang="en-US" sz="1400" b="1" dirty="0" smtClean="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rPr>
                <a:t>ないように注意して取りつけましょう。</a:t>
              </a:r>
              <a:endParaRPr lang="ja-JP" altLang="en-US" sz="1400" b="1" dirty="0">
                <a:solidFill>
                  <a:schemeClr val="bg1">
                    <a:lumMod val="9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23" name="図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92281" y="530406"/>
              <a:ext cx="173898" cy="383680"/>
            </a:xfrm>
            <a:prstGeom prst="rect">
              <a:avLst/>
            </a:prstGeom>
          </p:spPr>
        </p:pic>
      </p:grpSp>
      <p:sp>
        <p:nvSpPr>
          <p:cNvPr id="4" name="円形吹き出し 3"/>
          <p:cNvSpPr/>
          <p:nvPr/>
        </p:nvSpPr>
        <p:spPr>
          <a:xfrm>
            <a:off x="891397" y="2270633"/>
            <a:ext cx="993956" cy="513841"/>
          </a:xfrm>
          <a:prstGeom prst="wedgeEllipseCallout">
            <a:avLst>
              <a:gd name="adj1" fmla="val 92653"/>
              <a:gd name="adj2" fmla="val 5096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カチッ</a:t>
            </a:r>
            <a:endParaRPr kumimoji="1" lang="ja-JP" altLang="en-US" sz="1600" dirty="0">
              <a:solidFill>
                <a:schemeClr val="tx1"/>
              </a:solidFill>
            </a:endParaRPr>
          </a:p>
        </p:txBody>
      </p:sp>
      <p:sp>
        <p:nvSpPr>
          <p:cNvPr id="26" name="コンテンツ プレースホルダー 2"/>
          <p:cNvSpPr txBox="1">
            <a:spLocks/>
          </p:cNvSpPr>
          <p:nvPr/>
        </p:nvSpPr>
        <p:spPr>
          <a:xfrm>
            <a:off x="742543" y="1422330"/>
            <a:ext cx="3118257" cy="6005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①アラーム設定用ツマミを回してカチッと音がするところを探します。</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p:txBody>
      </p:sp>
      <p:sp>
        <p:nvSpPr>
          <p:cNvPr id="27" name="コンテンツ プレースホルダー 2"/>
          <p:cNvSpPr txBox="1">
            <a:spLocks/>
          </p:cNvSpPr>
          <p:nvPr/>
        </p:nvSpPr>
        <p:spPr>
          <a:xfrm>
            <a:off x="4359361" y="1427338"/>
            <a:ext cx="2642726" cy="14544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②音がしたところでツマミを止めて、アラーム設定針を</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12</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時の位置に合わせて取りつけます。</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コンテンツ プレースホルダー 2"/>
          <p:cNvSpPr txBox="1">
            <a:spLocks/>
          </p:cNvSpPr>
          <p:nvPr/>
        </p:nvSpPr>
        <p:spPr>
          <a:xfrm>
            <a:off x="4359361" y="3740928"/>
            <a:ext cx="2642726" cy="14544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③短針⇒長針⇒秒針の順番で、</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12</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時の位置に合わせて針を取りつけます。</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1171170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484" y="2262331"/>
            <a:ext cx="3431097" cy="3929046"/>
          </a:xfrm>
          <a:prstGeom prst="rect">
            <a:avLst/>
          </a:prstGeom>
        </p:spPr>
      </p:pic>
      <p:pic>
        <p:nvPicPr>
          <p:cNvPr id="51" name="図 50"/>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117748" y="2281385"/>
            <a:ext cx="3158552" cy="3837357"/>
          </a:xfrm>
          <a:prstGeom prst="rect">
            <a:avLst/>
          </a:prstGeom>
        </p:spPr>
      </p:pic>
      <p:sp>
        <p:nvSpPr>
          <p:cNvPr id="3"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もう一度確認しよう</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4" name="直線コネクタ 3"/>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2" name="片側の 2 つの角を丸めた四角形 11"/>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片側の 2 つの角を丸めた四角形 13"/>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22" name="直線コネクタ 67"/>
          <p:cNvCxnSpPr>
            <a:stCxn id="37" idx="2"/>
          </p:cNvCxnSpPr>
          <p:nvPr/>
        </p:nvCxnSpPr>
        <p:spPr>
          <a:xfrm flipH="1">
            <a:off x="9431867" y="2117879"/>
            <a:ext cx="369796" cy="540654"/>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sp>
        <p:nvSpPr>
          <p:cNvPr id="28" name="コンテンツ プレースホルダー 2"/>
          <p:cNvSpPr txBox="1">
            <a:spLocks/>
          </p:cNvSpPr>
          <p:nvPr/>
        </p:nvSpPr>
        <p:spPr>
          <a:xfrm>
            <a:off x="814640" y="4436137"/>
            <a:ext cx="1318701" cy="4144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電解コンデンサの</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の向きを確認</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1170075" y="1509184"/>
            <a:ext cx="2550785" cy="6641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動作チェックで電源を入れる前に、</a:t>
            </a:r>
            <a:endParaRPr lang="en-US" altLang="ja-JP" sz="1400" b="1"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もう一度ポイントをチェックしよう。</a:t>
            </a:r>
            <a:endParaRPr lang="ja-JP" altLang="en-US"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コンテンツ プレースホルダー 2"/>
          <p:cNvSpPr txBox="1">
            <a:spLocks/>
          </p:cNvSpPr>
          <p:nvPr/>
        </p:nvSpPr>
        <p:spPr>
          <a:xfrm>
            <a:off x="5387799" y="5104096"/>
            <a:ext cx="1652430" cy="10783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足が全部はんだ付けできている</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こと、</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ショートしてないことを確認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コンテンツ プレースホルダー 2"/>
          <p:cNvSpPr txBox="1">
            <a:spLocks/>
          </p:cNvSpPr>
          <p:nvPr/>
        </p:nvSpPr>
        <p:spPr>
          <a:xfrm>
            <a:off x="814640" y="2333442"/>
            <a:ext cx="1521840" cy="5292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１</a:t>
            </a: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１２</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目印の向きを確認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コンテンツ プレースホルダー 2"/>
          <p:cNvSpPr txBox="1">
            <a:spLocks/>
          </p:cNvSpPr>
          <p:nvPr/>
        </p:nvSpPr>
        <p:spPr>
          <a:xfrm>
            <a:off x="814640" y="5063276"/>
            <a:ext cx="1116312" cy="49167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トランジスタの</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向きを確認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コンテンツ プレースホルダー 2"/>
          <p:cNvSpPr txBox="1">
            <a:spLocks/>
          </p:cNvSpPr>
          <p:nvPr/>
        </p:nvSpPr>
        <p:spPr>
          <a:xfrm>
            <a:off x="5351592" y="2527554"/>
            <a:ext cx="1759350" cy="80233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単</a:t>
            </a: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4×1</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電池ボックスのコードであることを確認</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と</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コンテンツ プレースホルダー 2"/>
          <p:cNvSpPr txBox="1">
            <a:spLocks/>
          </p:cNvSpPr>
          <p:nvPr/>
        </p:nvSpPr>
        <p:spPr>
          <a:xfrm>
            <a:off x="8706726" y="1649146"/>
            <a:ext cx="2189874" cy="4687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１、４、５、６の順番どおり正しく配線されているか確認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42" name="図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062" y="1589747"/>
            <a:ext cx="173898" cy="383680"/>
          </a:xfrm>
          <a:prstGeom prst="rect">
            <a:avLst/>
          </a:prstGeom>
        </p:spPr>
      </p:pic>
      <p:sp>
        <p:nvSpPr>
          <p:cNvPr id="44" name="正方形/長方形 43"/>
          <p:cNvSpPr/>
          <p:nvPr/>
        </p:nvSpPr>
        <p:spPr>
          <a:xfrm>
            <a:off x="7313294" y="4496389"/>
            <a:ext cx="606790" cy="271832"/>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正方形/長方形 46"/>
          <p:cNvSpPr/>
          <p:nvPr/>
        </p:nvSpPr>
        <p:spPr>
          <a:xfrm>
            <a:off x="2765753" y="5595999"/>
            <a:ext cx="263050" cy="314813"/>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正方形/長方形 47"/>
          <p:cNvSpPr/>
          <p:nvPr/>
        </p:nvSpPr>
        <p:spPr>
          <a:xfrm>
            <a:off x="7237942" y="5197793"/>
            <a:ext cx="282136" cy="530806"/>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正方形/長方形 48"/>
          <p:cNvSpPr/>
          <p:nvPr/>
        </p:nvSpPr>
        <p:spPr>
          <a:xfrm>
            <a:off x="4330715" y="5273381"/>
            <a:ext cx="318337" cy="322618"/>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5" name="直線コネクタ 67"/>
          <p:cNvCxnSpPr>
            <a:stCxn id="34" idx="3"/>
          </p:cNvCxnSpPr>
          <p:nvPr/>
        </p:nvCxnSpPr>
        <p:spPr>
          <a:xfrm>
            <a:off x="2336480" y="2598069"/>
            <a:ext cx="708353" cy="411631"/>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58" name="直線コネクタ 67"/>
          <p:cNvCxnSpPr>
            <a:stCxn id="28" idx="3"/>
            <a:endCxn id="49" idx="1"/>
          </p:cNvCxnSpPr>
          <p:nvPr/>
        </p:nvCxnSpPr>
        <p:spPr>
          <a:xfrm>
            <a:off x="2133341" y="4643377"/>
            <a:ext cx="2197374" cy="791313"/>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61" name="直線コネクタ 67"/>
          <p:cNvCxnSpPr>
            <a:stCxn id="47" idx="1"/>
            <a:endCxn id="35" idx="3"/>
          </p:cNvCxnSpPr>
          <p:nvPr/>
        </p:nvCxnSpPr>
        <p:spPr>
          <a:xfrm flipH="1" flipV="1">
            <a:off x="1930952" y="5309113"/>
            <a:ext cx="834801" cy="444293"/>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64" name="直線コネクタ 67"/>
          <p:cNvCxnSpPr>
            <a:stCxn id="33" idx="3"/>
            <a:endCxn id="48" idx="1"/>
          </p:cNvCxnSpPr>
          <p:nvPr/>
        </p:nvCxnSpPr>
        <p:spPr>
          <a:xfrm flipV="1">
            <a:off x="7040229" y="5463196"/>
            <a:ext cx="197713" cy="180059"/>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72" name="直線コネクタ 67"/>
          <p:cNvCxnSpPr>
            <a:stCxn id="36" idx="3"/>
            <a:endCxn id="44" idx="0"/>
          </p:cNvCxnSpPr>
          <p:nvPr/>
        </p:nvCxnSpPr>
        <p:spPr>
          <a:xfrm>
            <a:off x="7110942" y="2928723"/>
            <a:ext cx="505747" cy="1567666"/>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73" name="直線コネクタ 67"/>
          <p:cNvCxnSpPr>
            <a:stCxn id="91" idx="2"/>
            <a:endCxn id="92" idx="1"/>
          </p:cNvCxnSpPr>
          <p:nvPr/>
        </p:nvCxnSpPr>
        <p:spPr>
          <a:xfrm>
            <a:off x="6257761" y="4391121"/>
            <a:ext cx="1055533" cy="595411"/>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sp>
        <p:nvSpPr>
          <p:cNvPr id="82" name="右矢印 81"/>
          <p:cNvSpPr/>
          <p:nvPr/>
        </p:nvSpPr>
        <p:spPr>
          <a:xfrm>
            <a:off x="10313411" y="5291389"/>
            <a:ext cx="1712068" cy="979151"/>
          </a:xfrm>
          <a:prstGeom prst="right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t>動作チェックへ</a:t>
            </a:r>
            <a:endParaRPr kumimoji="1" lang="ja-JP" altLang="en-US" sz="1600" dirty="0"/>
          </a:p>
        </p:txBody>
      </p:sp>
      <p:sp>
        <p:nvSpPr>
          <p:cNvPr id="91" name="コンテンツ プレースホルダー 2"/>
          <p:cNvSpPr txBox="1">
            <a:spLocks/>
          </p:cNvSpPr>
          <p:nvPr/>
        </p:nvSpPr>
        <p:spPr>
          <a:xfrm>
            <a:off x="5359251" y="3671817"/>
            <a:ext cx="1797019" cy="7193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単</a:t>
            </a: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4×3</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電池ボックスのコードであることを確認</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b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と</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正方形/長方形 91"/>
          <p:cNvSpPr/>
          <p:nvPr/>
        </p:nvSpPr>
        <p:spPr>
          <a:xfrm>
            <a:off x="7313294" y="4850616"/>
            <a:ext cx="606790" cy="271832"/>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4" name="直線コネクタ 67"/>
          <p:cNvCxnSpPr>
            <a:stCxn id="37" idx="2"/>
          </p:cNvCxnSpPr>
          <p:nvPr/>
        </p:nvCxnSpPr>
        <p:spPr>
          <a:xfrm flipH="1">
            <a:off x="8161867" y="2117879"/>
            <a:ext cx="1639796" cy="409675"/>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9994329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図 46"/>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9483967" y="2547272"/>
            <a:ext cx="1749131" cy="2125037"/>
          </a:xfrm>
          <a:prstGeom prst="rect">
            <a:avLst/>
          </a:prstGeom>
        </p:spPr>
      </p:pic>
      <p:pic>
        <p:nvPicPr>
          <p:cNvPr id="55" name="図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17719" y="2487583"/>
            <a:ext cx="1919840" cy="2198463"/>
          </a:xfrm>
          <a:prstGeom prst="rect">
            <a:avLst/>
          </a:prstGeom>
        </p:spPr>
      </p:pic>
      <p:sp>
        <p:nvSpPr>
          <p:cNvPr id="2" name="タイトル 1"/>
          <p:cNvSpPr txBox="1">
            <a:spLocks/>
          </p:cNvSpPr>
          <p:nvPr/>
        </p:nvSpPr>
        <p:spPr>
          <a:xfrm>
            <a:off x="838200" y="365126"/>
            <a:ext cx="3676018"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動作チェック</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35" name="グループ化 34"/>
          <p:cNvGrpSpPr/>
          <p:nvPr/>
        </p:nvGrpSpPr>
        <p:grpSpPr>
          <a:xfrm>
            <a:off x="-8757" y="365125"/>
            <a:ext cx="477794" cy="5189823"/>
            <a:chOff x="-8757" y="365125"/>
            <a:chExt cx="477794" cy="5189823"/>
          </a:xfrm>
        </p:grpSpPr>
        <p:sp>
          <p:nvSpPr>
            <p:cNvPr id="36" name="片側の 2 つの角を丸めた四角形 3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片側の 2 つの角を丸めた四角形 42"/>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6" name="片側の 2 つの角を丸めた四角形 45"/>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4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3" name="表 2"/>
          <p:cNvGraphicFramePr>
            <a:graphicFrameLocks noGrp="1"/>
          </p:cNvGraphicFramePr>
          <p:nvPr>
            <p:extLst>
              <p:ext uri="{D42A27DB-BD31-4B8C-83A1-F6EECF244321}">
                <p14:modId xmlns:p14="http://schemas.microsoft.com/office/powerpoint/2010/main" val="1111680181"/>
              </p:ext>
            </p:extLst>
          </p:nvPr>
        </p:nvGraphicFramePr>
        <p:xfrm>
          <a:off x="830740" y="1477728"/>
          <a:ext cx="5722459" cy="3115850"/>
        </p:xfrm>
        <a:graphic>
          <a:graphicData uri="http://schemas.openxmlformats.org/drawingml/2006/table">
            <a:tbl>
              <a:tblPr firstRow="1" bandRow="1">
                <a:tableStyleId>{69012ECD-51FC-41F1-AA8D-1B2483CD663E}</a:tableStyleId>
              </a:tblPr>
              <a:tblGrid>
                <a:gridCol w="710485"/>
                <a:gridCol w="5011974"/>
              </a:tblGrid>
              <a:tr h="396174">
                <a:tc>
                  <a:txBody>
                    <a:bodyPr/>
                    <a:lstStyle/>
                    <a:p>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　　　　チェックの手順</a:t>
                      </a:r>
                    </a:p>
                  </a:txBody>
                  <a:tcPr/>
                </a:tc>
              </a:tr>
              <a:tr h="365943">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１</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を間違えないようにして乾電池をセットする。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554155">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２</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秒針が動いていることをチェック。</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ちゃんと</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動いていたら、時間設定ツマミを回して現在時刻に時計を合わせる。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72533">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３</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スライドスイッチを</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ON</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方向へスライドさせる。</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r>
              <a:tr h="371725">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４</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アラーム設定用ツマミを回して、アラーム設定針と短針を</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重ねます。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⇒重なると、</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カチッ</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と音がして、</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が点滅を始め、ブザーから音楽が鳴りだすことをチェック。</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31539">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５</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スライドスイッチ</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OFF</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方向へスライドさせると、音が止まって、</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が消えることをチェック。</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sp>
        <p:nvSpPr>
          <p:cNvPr id="23" name="コンテンツ プレースホルダー 2"/>
          <p:cNvSpPr txBox="1">
            <a:spLocks/>
          </p:cNvSpPr>
          <p:nvPr/>
        </p:nvSpPr>
        <p:spPr>
          <a:xfrm>
            <a:off x="10118739" y="1803731"/>
            <a:ext cx="1565026" cy="4961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アラーム設定針</a:t>
            </a:r>
            <a:r>
              <a:rPr lang="en-US" altLang="ja-JP" sz="1600" b="1" dirty="0">
                <a:latin typeface="Meiryo UI" panose="020B0604030504040204" pitchFamily="50" charset="-128"/>
                <a:ea typeface="Meiryo UI" panose="020B0604030504040204" pitchFamily="50" charset="-128"/>
                <a:cs typeface="Meiryo UI" panose="020B0604030504040204" pitchFamily="50" charset="-128"/>
              </a:rPr>
              <a:t/>
            </a:r>
            <a:br>
              <a:rPr lang="en-US" altLang="ja-JP" sz="1600" b="1" dirty="0">
                <a:latin typeface="Meiryo UI" panose="020B0604030504040204" pitchFamily="50" charset="-128"/>
                <a:ea typeface="Meiryo UI" panose="020B0604030504040204" pitchFamily="50" charset="-128"/>
                <a:cs typeface="Meiryo UI" panose="020B0604030504040204" pitchFamily="50" charset="-128"/>
              </a:rPr>
            </a:b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（黄色）</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コンテンツ プレースホルダー 2"/>
          <p:cNvSpPr txBox="1">
            <a:spLocks/>
          </p:cNvSpPr>
          <p:nvPr/>
        </p:nvSpPr>
        <p:spPr>
          <a:xfrm>
            <a:off x="7961033" y="2088915"/>
            <a:ext cx="1513918" cy="31917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時間設定ツマミ</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コンテンツ プレースホルダー 2"/>
          <p:cNvSpPr txBox="1">
            <a:spLocks/>
          </p:cNvSpPr>
          <p:nvPr/>
        </p:nvSpPr>
        <p:spPr>
          <a:xfrm>
            <a:off x="9453981" y="1803731"/>
            <a:ext cx="633579" cy="31917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短針</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コンテンツ プレースホルダー 2"/>
          <p:cNvSpPr txBox="1">
            <a:spLocks/>
          </p:cNvSpPr>
          <p:nvPr/>
        </p:nvSpPr>
        <p:spPr>
          <a:xfrm>
            <a:off x="10474799" y="4919704"/>
            <a:ext cx="852906" cy="4764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スライド</a:t>
            </a:r>
            <a:r>
              <a:rPr lang="en-US" altLang="ja-JP" sz="1600" b="1" dirty="0">
                <a:latin typeface="Meiryo UI" panose="020B0604030504040204" pitchFamily="50" charset="-128"/>
                <a:ea typeface="Meiryo UI" panose="020B0604030504040204" pitchFamily="50" charset="-128"/>
                <a:cs typeface="Meiryo UI" panose="020B0604030504040204" pitchFamily="50" charset="-128"/>
              </a:rPr>
              <a:t/>
            </a:r>
            <a:br>
              <a:rPr lang="en-US" altLang="ja-JP" sz="1600" b="1" dirty="0">
                <a:latin typeface="Meiryo UI" panose="020B0604030504040204" pitchFamily="50" charset="-128"/>
                <a:ea typeface="Meiryo UI" panose="020B0604030504040204" pitchFamily="50" charset="-128"/>
                <a:cs typeface="Meiryo UI" panose="020B0604030504040204" pitchFamily="50" charset="-128"/>
              </a:rPr>
            </a:b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スイッチ</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9717841" y="4919704"/>
            <a:ext cx="739438" cy="28992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ブザー</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コンテンツ プレースホルダー 2"/>
          <p:cNvSpPr txBox="1">
            <a:spLocks/>
          </p:cNvSpPr>
          <p:nvPr/>
        </p:nvSpPr>
        <p:spPr>
          <a:xfrm>
            <a:off x="6857542" y="4919704"/>
            <a:ext cx="2080017" cy="3146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アラーム設定用ツマミ</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2" name="直線コネクタ 31"/>
          <p:cNvCxnSpPr>
            <a:endCxn id="30" idx="0"/>
          </p:cNvCxnSpPr>
          <p:nvPr/>
        </p:nvCxnSpPr>
        <p:spPr>
          <a:xfrm>
            <a:off x="7825273" y="3601616"/>
            <a:ext cx="72278" cy="131808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3" name="直線コネクタ 32"/>
          <p:cNvCxnSpPr>
            <a:endCxn id="24" idx="2"/>
          </p:cNvCxnSpPr>
          <p:nvPr/>
        </p:nvCxnSpPr>
        <p:spPr>
          <a:xfrm flipV="1">
            <a:off x="8373302" y="2408088"/>
            <a:ext cx="344690" cy="88250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4" name="直線コネクタ 33"/>
          <p:cNvCxnSpPr>
            <a:stCxn id="23" idx="2"/>
          </p:cNvCxnSpPr>
          <p:nvPr/>
        </p:nvCxnSpPr>
        <p:spPr>
          <a:xfrm flipH="1">
            <a:off x="10404350" y="2299877"/>
            <a:ext cx="496902" cy="853001"/>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直線コネクタ 36"/>
          <p:cNvCxnSpPr>
            <a:stCxn id="25" idx="2"/>
          </p:cNvCxnSpPr>
          <p:nvPr/>
        </p:nvCxnSpPr>
        <p:spPr>
          <a:xfrm>
            <a:off x="9770771" y="2122904"/>
            <a:ext cx="412037" cy="116769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2" name="直線コネクタ 41"/>
          <p:cNvCxnSpPr>
            <a:stCxn id="27" idx="0"/>
          </p:cNvCxnSpPr>
          <p:nvPr/>
        </p:nvCxnSpPr>
        <p:spPr>
          <a:xfrm flipV="1">
            <a:off x="10901252" y="4366727"/>
            <a:ext cx="159620" cy="552977"/>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3" name="直線コネクタ 52"/>
          <p:cNvCxnSpPr>
            <a:stCxn id="29" idx="0"/>
          </p:cNvCxnSpPr>
          <p:nvPr/>
        </p:nvCxnSpPr>
        <p:spPr>
          <a:xfrm flipV="1">
            <a:off x="10087560" y="4440466"/>
            <a:ext cx="267284" cy="47923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2" name="環状矢印 61"/>
          <p:cNvSpPr/>
          <p:nvPr/>
        </p:nvSpPr>
        <p:spPr>
          <a:xfrm rot="3712866" flipH="1">
            <a:off x="7615549" y="3246721"/>
            <a:ext cx="397017" cy="397017"/>
          </a:xfrm>
          <a:prstGeom prst="circularArrow">
            <a:avLst>
              <a:gd name="adj1" fmla="val 7268"/>
              <a:gd name="adj2" fmla="val 1587352"/>
              <a:gd name="adj3" fmla="val 20561406"/>
              <a:gd name="adj4" fmla="val 8982587"/>
              <a:gd name="adj5" fmla="val 1693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3" name="環状矢印 62"/>
          <p:cNvSpPr/>
          <p:nvPr/>
        </p:nvSpPr>
        <p:spPr>
          <a:xfrm rot="19163669" flipH="1">
            <a:off x="8142905" y="3208916"/>
            <a:ext cx="397017" cy="397017"/>
          </a:xfrm>
          <a:prstGeom prst="circularArrow">
            <a:avLst>
              <a:gd name="adj1" fmla="val 7268"/>
              <a:gd name="adj2" fmla="val 1587352"/>
              <a:gd name="adj3" fmla="val 20561406"/>
              <a:gd name="adj4" fmla="val 8982587"/>
              <a:gd name="adj5" fmla="val 1693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36466701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角丸四角形 2"/>
          <p:cNvSpPr/>
          <p:nvPr/>
        </p:nvSpPr>
        <p:spPr>
          <a:xfrm>
            <a:off x="838200" y="4789513"/>
            <a:ext cx="10500360" cy="943212"/>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トラブルシューティング</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aphicFrame>
        <p:nvGraphicFramePr>
          <p:cNvPr id="6" name="表 5"/>
          <p:cNvGraphicFramePr>
            <a:graphicFrameLocks noGrp="1"/>
          </p:cNvGraphicFramePr>
          <p:nvPr>
            <p:extLst>
              <p:ext uri="{D42A27DB-BD31-4B8C-83A1-F6EECF244321}">
                <p14:modId xmlns:p14="http://schemas.microsoft.com/office/powerpoint/2010/main" val="3688504001"/>
              </p:ext>
            </p:extLst>
          </p:nvPr>
        </p:nvGraphicFramePr>
        <p:xfrm>
          <a:off x="838200" y="1393397"/>
          <a:ext cx="10500360" cy="3083560"/>
        </p:xfrm>
        <a:graphic>
          <a:graphicData uri="http://schemas.openxmlformats.org/drawingml/2006/table">
            <a:tbl>
              <a:tblPr firstRow="1" bandRow="1">
                <a:tableStyleId>{5C22544A-7EE6-4342-B048-85BDC9FD1C3A}</a:tableStyleId>
              </a:tblPr>
              <a:tblGrid>
                <a:gridCol w="3389555"/>
                <a:gridCol w="7110805"/>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症状</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ここをチェック</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が全く点灯しない</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の取りつけ方向をチェック</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SW1</a:t>
                      </a:r>
                      <a:r>
                        <a:rPr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XT1</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のはんだづけの状態をチェック</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クロックムーブメントの５，６の配線のはんだづけをチェック</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単</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4×3</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電池ボックスの電池が消耗していないかチェック、セットする方向を間違っていないかチェック</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ブザーから音が出ない</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Q1</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の方向をチェック、はんだづけの状態をチェック</a:t>
                      </a:r>
                      <a:endParaRPr lang="en-US" altLang="ja-JP" sz="1600" dirty="0" err="1"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R1</a:t>
                      </a:r>
                      <a:r>
                        <a:rPr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R2</a:t>
                      </a:r>
                      <a:r>
                        <a:rPr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BZ1</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のはんだづけの状態をチェック</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針が動かない</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単</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4×</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１電池ボックスの電池が消耗していないかチェック</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クロックムーブメントの１、４の配線の順番があっているかチェック、はんだづけの状態をチェック</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grpSp>
        <p:nvGrpSpPr>
          <p:cNvPr id="5" name="グループ化 4"/>
          <p:cNvGrpSpPr/>
          <p:nvPr/>
        </p:nvGrpSpPr>
        <p:grpSpPr>
          <a:xfrm>
            <a:off x="-8757" y="365125"/>
            <a:ext cx="477794" cy="5189823"/>
            <a:chOff x="-8757" y="365125"/>
            <a:chExt cx="477794" cy="5189823"/>
          </a:xfrm>
        </p:grpSpPr>
        <p:sp>
          <p:nvSpPr>
            <p:cNvPr id="7" name="片側の 2 つの角を丸めた四角形 6"/>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1" name="テキスト ボックス 30"/>
          <p:cNvSpPr txBox="1"/>
          <p:nvPr/>
        </p:nvSpPr>
        <p:spPr>
          <a:xfrm>
            <a:off x="930618" y="4943513"/>
            <a:ext cx="825843" cy="474565"/>
          </a:xfrm>
          <a:prstGeom prst="rect">
            <a:avLst/>
          </a:prstGeom>
        </p:spPr>
        <p:txBody>
          <a:bodyPr wrap="none" rtlCol="0">
            <a:noAutofit/>
          </a:bodyPr>
          <a:lstStyle/>
          <a:p>
            <a:pPr marL="0" indent="0">
              <a:buFont typeface="Arial" panose="020B0604020202020204" pitchFamily="34" charset="0"/>
              <a:buNone/>
            </a:pPr>
            <a:r>
              <a:rPr kumimoji="1" lang="en-US" altLang="ja-JP" sz="2400" dirty="0" smtClean="0">
                <a:solidFill>
                  <a:srgbClr val="FF0000"/>
                </a:solidFill>
                <a:latin typeface="+mn-ea"/>
                <a:cs typeface="Meiryo UI" panose="020B0604030504040204" pitchFamily="50" charset="-128"/>
              </a:rPr>
              <a:t>Tips!</a:t>
            </a:r>
            <a:endParaRPr kumimoji="1" lang="ja-JP" altLang="en-US" sz="2400" dirty="0" smtClean="0">
              <a:solidFill>
                <a:srgbClr val="FF0000"/>
              </a:solidFill>
              <a:latin typeface="+mn-ea"/>
              <a:cs typeface="Meiryo UI" panose="020B0604030504040204" pitchFamily="50" charset="-128"/>
            </a:endParaRPr>
          </a:p>
        </p:txBody>
      </p:sp>
      <p:sp>
        <p:nvSpPr>
          <p:cNvPr id="32" name="テキスト ボックス 31"/>
          <p:cNvSpPr txBox="1"/>
          <p:nvPr/>
        </p:nvSpPr>
        <p:spPr>
          <a:xfrm>
            <a:off x="1756461" y="4826568"/>
            <a:ext cx="8583828" cy="767304"/>
          </a:xfrm>
          <a:prstGeom prst="rect">
            <a:avLst/>
          </a:prstGeom>
        </p:spPr>
        <p:txBody>
          <a:bodyPr wrap="none" rtlCol="0">
            <a:noAutofit/>
          </a:bodyPr>
          <a:lstStyle/>
          <a:p>
            <a:pPr marL="0" indent="0">
              <a:buFont typeface="Arial" panose="020B0604020202020204" pitchFamily="34" charset="0"/>
              <a:buNone/>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うまく動かない原因は、はんだづけがうまくついていないことが原因である場合が</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90</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以上を占めています。</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一見うまくついているように見えても、実はついていないことがあります。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そこで、はんだづけした場所を、はんだごてでもう一度温めて溶かしなおしてみましょう。</a:t>
            </a:r>
          </a:p>
        </p:txBody>
      </p:sp>
    </p:spTree>
    <p:extLst>
      <p:ext uri="{BB962C8B-B14F-4D97-AF65-F5344CB8AC3E}">
        <p14:creationId xmlns:p14="http://schemas.microsoft.com/office/powerpoint/2010/main" val="15303484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3013075" cy="730250"/>
          </a:xfrm>
        </p:spPr>
        <p:txBody>
          <a:bodyPr>
            <a:norm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学習の</a:t>
            </a:r>
            <a:r>
              <a:rPr lang="ja-JP" altLang="en-US" dirty="0">
                <a:latin typeface="Meiryo UI" panose="020B0604030504040204" pitchFamily="50" charset="-128"/>
                <a:ea typeface="Meiryo UI" panose="020B0604030504040204" pitchFamily="50" charset="-128"/>
                <a:cs typeface="Meiryo UI" panose="020B0604030504040204" pitchFamily="50" charset="-128"/>
              </a:rPr>
              <a:t>狙</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い</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1" name="直線コネクタ 10"/>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4"/>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solidFill>
              <a:srgbClr val="FFC000"/>
            </a:solidFill>
            <a:ln>
              <a:solidFill>
                <a:srgbClr val="FFC000"/>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3" name="表 2"/>
          <p:cNvGraphicFramePr>
            <a:graphicFrameLocks noGrp="1"/>
          </p:cNvGraphicFramePr>
          <p:nvPr>
            <p:extLst>
              <p:ext uri="{D42A27DB-BD31-4B8C-83A1-F6EECF244321}">
                <p14:modId xmlns:p14="http://schemas.microsoft.com/office/powerpoint/2010/main" val="2686223123"/>
              </p:ext>
            </p:extLst>
          </p:nvPr>
        </p:nvGraphicFramePr>
        <p:xfrm>
          <a:off x="838200" y="1572717"/>
          <a:ext cx="10513541" cy="4070763"/>
        </p:xfrm>
        <a:graphic>
          <a:graphicData uri="http://schemas.openxmlformats.org/drawingml/2006/table">
            <a:tbl>
              <a:tblPr firstRow="1" bandRow="1">
                <a:tableStyleId>{00A15C55-8517-42AA-B614-E9B94910E393}</a:tableStyleId>
              </a:tblPr>
              <a:tblGrid>
                <a:gridCol w="2136112"/>
                <a:gridCol w="2610942"/>
                <a:gridCol w="1886465"/>
                <a:gridCol w="3880022"/>
              </a:tblGrid>
              <a:tr h="433819">
                <a:tc>
                  <a:txBody>
                    <a:bodyPr/>
                    <a:lstStyle/>
                    <a:p>
                      <a:pPr algn="ct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狙い</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推測</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確認</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まとめ</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r>
              <a:tr h="1818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生活の中で利用されている技術について、身近な「時計」を通して学習する。</a:t>
                      </a:r>
                    </a:p>
                  </a:txBody>
                  <a:tcPr anchor="ctr"/>
                </a:tc>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「時計」</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を利用した製品を調べてみよう。</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●「時計」の歴史について調べ、どの様に発展してきたか考えてみよう。</a:t>
                      </a:r>
                    </a:p>
                    <a:p>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8</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ページ）</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●使用目的によって</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「時計」</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を利用した製品がいろいろあり、生活の利便性向上に寄与していることを知る。</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●昔の時計と現在の時計でどのような点が変わり、それによって生活がどのように変わったかなどを知る。</a:t>
                      </a:r>
                    </a:p>
                  </a:txBody>
                  <a:tcPr anchor="ctr"/>
                </a:tc>
              </a:tr>
              <a:tr h="1818472">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アナログ式</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針式）時計を動かす仕組みを知り身近な装置に使われている技術について考える。</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時計が正確な「時間」を作り出す仕組みを知る</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時計の針が時間に合わせて動く仕組みを知る。</a:t>
                      </a:r>
                      <a:endParaRPr kumimoji="1" lang="en-US" altLang="ja-JP" sz="1600" b="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9</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13</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ページ）</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●正確な「時間」は水晶振動子</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クオーツ</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で作り出していることを知る。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●電気信号を回転に変える仕組みを知る。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●基準となる回転から伝達比の違いによって、それぞれの時計の針を動かしていることを知る。</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r>
            </a:tbl>
          </a:graphicData>
        </a:graphic>
      </p:graphicFrame>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10" name="右矢印 9"/>
          <p:cNvSpPr/>
          <p:nvPr/>
        </p:nvSpPr>
        <p:spPr>
          <a:xfrm rot="10800000">
            <a:off x="514864" y="5986847"/>
            <a:ext cx="329514" cy="255373"/>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838200" y="5906526"/>
            <a:ext cx="6120714" cy="335694"/>
          </a:xfrm>
          <a:prstGeom prst="rect">
            <a:avLst/>
          </a:prstGeom>
        </p:spPr>
        <p:txBody>
          <a:bodyPr wrap="square" rtlCol="0">
            <a:noAutofit/>
          </a:bodyPr>
          <a:lstStyle/>
          <a:p>
            <a:pPr marL="0" indent="0">
              <a:buFont typeface="Arial" panose="020B0604020202020204" pitchFamily="34" charset="0"/>
              <a:buNone/>
            </a:pPr>
            <a:r>
              <a:rPr kumimoji="1" lang="ja-JP" altLang="en-US" sz="1000" dirty="0" smtClean="0">
                <a:latin typeface="Meiryo UI" panose="020B0604030504040204" pitchFamily="50" charset="-128"/>
                <a:ea typeface="Meiryo UI" panose="020B0604030504040204" pitchFamily="50" charset="-128"/>
                <a:cs typeface="Meiryo UI" panose="020B0604030504040204" pitchFamily="50" charset="-128"/>
              </a:rPr>
              <a:t>授業等でこのパワーポイントを使用する際、このマークがあるページは先生のみでご利用いただいてもよいページです。</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kumimoji="1" lang="ja-JP" altLang="en-US" sz="1000" dirty="0" smtClean="0">
                <a:latin typeface="Meiryo UI" panose="020B0604030504040204" pitchFamily="50" charset="-128"/>
                <a:ea typeface="Meiryo UI" panose="020B0604030504040204" pitchFamily="50" charset="-128"/>
                <a:cs typeface="Meiryo UI" panose="020B0604030504040204" pitchFamily="50" charset="-128"/>
              </a:rPr>
              <a:t>生徒へ表示しなくてもよい場合</a:t>
            </a:r>
            <a:r>
              <a:rPr kumimoji="1" lang="ja-JP" altLang="en-US" sz="1000" dirty="0" smtClean="0">
                <a:latin typeface="Meiryo UI" panose="020B0604030504040204" pitchFamily="50" charset="-128"/>
                <a:ea typeface="Meiryo UI" panose="020B0604030504040204" pitchFamily="50" charset="-128"/>
                <a:cs typeface="Meiryo UI" panose="020B0604030504040204" pitchFamily="50" charset="-128"/>
              </a:rPr>
              <a:t>は、パワーポイント</a:t>
            </a:r>
            <a:r>
              <a:rPr kumimoji="1" lang="ja-JP" altLang="en-US" sz="1000" dirty="0" smtClean="0">
                <a:latin typeface="Meiryo UI" panose="020B0604030504040204" pitchFamily="50" charset="-128"/>
                <a:ea typeface="Meiryo UI" panose="020B0604030504040204" pitchFamily="50" charset="-128"/>
                <a:cs typeface="Meiryo UI" panose="020B0604030504040204" pitchFamily="50" charset="-128"/>
              </a:rPr>
              <a:t>で非表示スライドに設定してください。</a:t>
            </a:r>
            <a:endPar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3127813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ドームの取りつけ</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 name="直線コネクタ 4"/>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6" name="グループ化 5"/>
          <p:cNvGrpSpPr/>
          <p:nvPr/>
        </p:nvGrpSpPr>
        <p:grpSpPr>
          <a:xfrm>
            <a:off x="-8757" y="365125"/>
            <a:ext cx="477794" cy="5189823"/>
            <a:chOff x="-8757" y="365125"/>
            <a:chExt cx="477794" cy="5189823"/>
          </a:xfrm>
        </p:grpSpPr>
        <p:sp>
          <p:nvSpPr>
            <p:cNvPr id="7" name="片側の 2 つの角を丸めた四角形 6"/>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片側の 2 つの角を丸めた四角形 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片側の 2 つの角を丸めた四角形 10"/>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3" name="片側の 2 つの角を丸めた四角形 12"/>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テキスト ボックス 1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41" name="図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5967" y="2173327"/>
            <a:ext cx="3708777" cy="3222549"/>
          </a:xfrm>
          <a:prstGeom prst="rect">
            <a:avLst/>
          </a:prstGeom>
        </p:spPr>
      </p:pic>
      <p:sp>
        <p:nvSpPr>
          <p:cNvPr id="19" name="コンテンツ プレースホルダー 2"/>
          <p:cNvSpPr txBox="1">
            <a:spLocks/>
          </p:cNvSpPr>
          <p:nvPr/>
        </p:nvSpPr>
        <p:spPr>
          <a:xfrm>
            <a:off x="801810" y="1494502"/>
            <a:ext cx="3428546"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ドームを取りつけたら完成です。</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20" name="図 1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450179" y="2237508"/>
            <a:ext cx="2616200" cy="3175001"/>
          </a:xfrm>
          <a:prstGeom prst="rect">
            <a:avLst/>
          </a:prstGeom>
        </p:spPr>
      </p:pic>
      <p:sp>
        <p:nvSpPr>
          <p:cNvPr id="21" name="コンテンツ プレースホルダー 2"/>
          <p:cNvSpPr txBox="1">
            <a:spLocks/>
          </p:cNvSpPr>
          <p:nvPr/>
        </p:nvSpPr>
        <p:spPr>
          <a:xfrm>
            <a:off x="9398788" y="2064595"/>
            <a:ext cx="1201778"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完成！</a:t>
            </a:r>
            <a:endParaRPr lang="ja-JP" altLang="en-US" sz="24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7748047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図 29"/>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777463" y="1446980"/>
            <a:ext cx="1506870" cy="1828726"/>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マイコン</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227" name="グループ化 226"/>
          <p:cNvGrpSpPr/>
          <p:nvPr/>
        </p:nvGrpSpPr>
        <p:grpSpPr>
          <a:xfrm>
            <a:off x="-8757" y="365125"/>
            <a:ext cx="477794" cy="5189823"/>
            <a:chOff x="-8757" y="365125"/>
            <a:chExt cx="477794" cy="5189823"/>
          </a:xfrm>
        </p:grpSpPr>
        <p:sp>
          <p:nvSpPr>
            <p:cNvPr id="228" name="片側の 2 つの角を丸めた四角形 22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9" name="テキスト ボックス 22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0" name="片側の 2 つの角を丸めた四角形 22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1" name="テキスト ボックス 23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2" name="片側の 2 つの角を丸めた四角形 23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3" name="テキスト ボックス 23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34" name="片側の 2 つの角を丸めた四角形 23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5" name="テキスト ボックス 23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6" name="片側の 2 つの角を丸めた四角形 235"/>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7" name="片側の 2 つの角を丸めた四角形 236"/>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8" name="テキスト ボックス 23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9" name="テキスト ボックス 23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42" name="図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88" name="コンテンツ プレースホルダー 2"/>
          <p:cNvSpPr txBox="1">
            <a:spLocks/>
          </p:cNvSpPr>
          <p:nvPr/>
        </p:nvSpPr>
        <p:spPr>
          <a:xfrm>
            <a:off x="826539" y="1389645"/>
            <a:ext cx="3288855" cy="4247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全てを制御する</a:t>
            </a: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心臓部</a:t>
            </a:r>
            <a:endParaRPr lang="en-US" altLang="ja-JP" sz="2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小波 88"/>
          <p:cNvSpPr/>
          <p:nvPr/>
        </p:nvSpPr>
        <p:spPr>
          <a:xfrm>
            <a:off x="6984987" y="1493257"/>
            <a:ext cx="709994" cy="363827"/>
          </a:xfrm>
          <a:prstGeom prst="doubleWav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発展</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テキスト ボックス 89"/>
          <p:cNvSpPr txBox="1"/>
          <p:nvPr/>
        </p:nvSpPr>
        <p:spPr>
          <a:xfrm>
            <a:off x="6984987" y="2021571"/>
            <a:ext cx="4299097" cy="523220"/>
          </a:xfrm>
          <a:prstGeom prst="rect">
            <a:avLst/>
          </a:prstGeom>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身の回りでマイコンが使用されているものにはどんなものがあり、どのようなことをコントロールしているか調べてみよう。</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1" name="テキスト ボックス 90"/>
          <p:cNvSpPr txBox="1"/>
          <p:nvPr/>
        </p:nvSpPr>
        <p:spPr>
          <a:xfrm>
            <a:off x="6984987" y="4075723"/>
            <a:ext cx="4045468" cy="1384995"/>
          </a:xfrm>
          <a:prstGeom prst="rect">
            <a:avLst/>
          </a:prstGeom>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最近</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の電気製品には</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ほとんどのものにマイコンが使用されています</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。複雑な手順の作業を間違えることなく、常に同じレベルで行うことができるからです。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また</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、自分でプログラムを作成してそのマイコンに書き込み、独自の機器を作成できる「マイコンボード」も多く販売されています。</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(Raspberry Pi</a:t>
            </a:r>
            <a:r>
              <a:rPr lang="ja-JP" altLang="en-US" sz="14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Arduino</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など</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テキスト ボックス 91"/>
          <p:cNvSpPr txBox="1"/>
          <p:nvPr/>
        </p:nvSpPr>
        <p:spPr>
          <a:xfrm>
            <a:off x="858498" y="1776568"/>
            <a:ext cx="3032211" cy="1169551"/>
          </a:xfrm>
          <a:prstGeom prst="rect">
            <a:avLst/>
          </a:prstGeom>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マイコンはマイクロコントローラーの略で、周辺装置を制御するためのプログラムがあらかじめ書き込まれています。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このマイコン一つで必要な働きを行うことから「ワンチップマイコン」とも呼ばれます。</a:t>
            </a:r>
          </a:p>
        </p:txBody>
      </p:sp>
      <p:pic>
        <p:nvPicPr>
          <p:cNvPr id="93" name="図 9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3252" y="3371736"/>
            <a:ext cx="1244444" cy="1295238"/>
          </a:xfrm>
          <a:prstGeom prst="rect">
            <a:avLst/>
          </a:prstGeom>
        </p:spPr>
      </p:pic>
      <p:sp>
        <p:nvSpPr>
          <p:cNvPr id="94" name="テキスト ボックス 93"/>
          <p:cNvSpPr txBox="1"/>
          <p:nvPr/>
        </p:nvSpPr>
        <p:spPr>
          <a:xfrm>
            <a:off x="2364102" y="3535330"/>
            <a:ext cx="3817624" cy="2677656"/>
          </a:xfrm>
          <a:prstGeom prst="rect">
            <a:avLst/>
          </a:prstGeom>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マイコンの内部は図のような構成になっています。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CPU(</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中央演算処理装置</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計算や周辺装置の管理などを行う</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・メモリー</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　プログラムなどを記憶する。</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I/O(</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アイ・オー</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周辺機器と信号のやり取りを行う。</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・タイマー</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制御のタイミングなどをコントロール。</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この</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4</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つがマイコンの基本的な構成です。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95" name="表 94"/>
          <p:cNvGraphicFramePr>
            <a:graphicFrameLocks noGrp="1"/>
          </p:cNvGraphicFramePr>
          <p:nvPr>
            <p:extLst>
              <p:ext uri="{D42A27DB-BD31-4B8C-83A1-F6EECF244321}">
                <p14:modId xmlns:p14="http://schemas.microsoft.com/office/powerpoint/2010/main" val="1248260074"/>
              </p:ext>
            </p:extLst>
          </p:nvPr>
        </p:nvGraphicFramePr>
        <p:xfrm>
          <a:off x="7111801" y="2871568"/>
          <a:ext cx="4045468" cy="914400"/>
        </p:xfrm>
        <a:graphic>
          <a:graphicData uri="http://schemas.openxmlformats.org/drawingml/2006/table">
            <a:tbl>
              <a:tblPr firstRow="1" bandRow="1">
                <a:tableStyleId>{5C22544A-7EE6-4342-B048-85BDC9FD1C3A}</a:tableStyleId>
              </a:tblPr>
              <a:tblGrid>
                <a:gridCol w="784751"/>
                <a:gridCol w="3260717"/>
              </a:tblGrid>
              <a:tr h="240738">
                <a:tc>
                  <a:txBody>
                    <a:bodyPr/>
                    <a:lstStyle/>
                    <a:p>
                      <a:r>
                        <a:rPr kumimoji="1" lang="ja-JP" altLang="en-US" sz="1400" b="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洗濯機</a:t>
                      </a:r>
                      <a:endPar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txBody>
                  <a:tcPr>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r>
                        <a:rPr kumimoji="1" lang="ja-JP" altLang="en-US" sz="1400" b="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洗濯の手順をコントロールなど</a:t>
                      </a:r>
                      <a:endPar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txBody>
                  <a:tcPr>
                    <a:lnB w="12700" cap="flat" cmpd="sng" algn="ctr">
                      <a:solidFill>
                        <a:schemeClr val="bg1"/>
                      </a:solidFill>
                      <a:prstDash val="solid"/>
                      <a:round/>
                      <a:headEnd type="none" w="med" len="med"/>
                      <a:tailEnd type="none" w="med" len="med"/>
                    </a:lnB>
                    <a:solidFill>
                      <a:schemeClr val="accent1">
                        <a:lumMod val="20000"/>
                        <a:lumOff val="80000"/>
                      </a:schemeClr>
                    </a:solidFill>
                  </a:tcPr>
                </a:tc>
              </a:tr>
              <a:tr h="240738">
                <a:tc>
                  <a:txBody>
                    <a:bodyPr/>
                    <a:lstStyle/>
                    <a:p>
                      <a:r>
                        <a:rPr kumimoji="1" lang="ja-JP" altLang="en-US" sz="1400" b="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テレビ</a:t>
                      </a:r>
                      <a:endPar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txBody>
                  <a:tcPr>
                    <a:lnT w="12700" cap="flat" cmpd="sng" algn="ctr">
                      <a:solidFill>
                        <a:schemeClr val="bg1"/>
                      </a:solidFill>
                      <a:prstDash val="solid"/>
                      <a:round/>
                      <a:headEnd type="none" w="med" len="med"/>
                      <a:tailEnd type="none" w="med" len="med"/>
                    </a:lnT>
                  </a:tcPr>
                </a:tc>
                <a:tc>
                  <a:txBody>
                    <a:bodyPr/>
                    <a:lstStyle/>
                    <a:p>
                      <a:r>
                        <a:rPr kumimoji="1" lang="ja-JP" altLang="en-US" sz="1400" b="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チャンネルや映像のコントロールなど</a:t>
                      </a:r>
                      <a:endPar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txBody>
                  <a:tcPr>
                    <a:lnT w="12700" cap="flat" cmpd="sng" algn="ctr">
                      <a:solidFill>
                        <a:schemeClr val="bg1"/>
                      </a:solidFill>
                      <a:prstDash val="solid"/>
                      <a:round/>
                      <a:headEnd type="none" w="med" len="med"/>
                      <a:tailEnd type="none" w="med" len="med"/>
                    </a:lnT>
                  </a:tcPr>
                </a:tc>
              </a:tr>
              <a:tr h="240738">
                <a:tc>
                  <a:txBody>
                    <a:bodyPr/>
                    <a:lstStyle/>
                    <a:p>
                      <a:r>
                        <a:rPr kumimoji="1" lang="ja-JP" altLang="en-US" sz="1400" b="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カメラ</a:t>
                      </a:r>
                      <a:endPar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1">
                        <a:lumMod val="20000"/>
                        <a:lumOff val="80000"/>
                      </a:schemeClr>
                    </a:solidFill>
                  </a:tcPr>
                </a:tc>
                <a:tc>
                  <a:txBody>
                    <a:bodyPr/>
                    <a:lstStyle/>
                    <a:p>
                      <a:r>
                        <a:rPr kumimoji="1" lang="ja-JP" altLang="en-US" sz="1400" b="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最適な撮影になるようにコントロールなど</a:t>
                      </a:r>
                      <a:endPar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1">
                        <a:lumMod val="20000"/>
                        <a:lumOff val="80000"/>
                      </a:schemeClr>
                    </a:solidFill>
                  </a:tcPr>
                </a:tc>
              </a:tr>
            </a:tbl>
          </a:graphicData>
        </a:graphic>
      </p:graphicFrame>
      <p:sp>
        <p:nvSpPr>
          <p:cNvPr id="96" name="テキスト ボックス 95"/>
          <p:cNvSpPr txBox="1"/>
          <p:nvPr/>
        </p:nvSpPr>
        <p:spPr>
          <a:xfrm>
            <a:off x="3743925" y="2945756"/>
            <a:ext cx="785792" cy="338554"/>
          </a:xfrm>
          <a:prstGeom prst="rect">
            <a:avLst/>
          </a:prstGeom>
          <a:noFill/>
        </p:spPr>
        <p:txBody>
          <a:bodyPr wrap="none" rtlCol="0">
            <a:spAutoFit/>
          </a:bodyPr>
          <a:lstStyle/>
          <a:p>
            <a:pPr algn="ct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マイコン</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7" name="直線コネクタ 96"/>
          <p:cNvCxnSpPr/>
          <p:nvPr/>
        </p:nvCxnSpPr>
        <p:spPr>
          <a:xfrm flipV="1">
            <a:off x="4517316" y="2615454"/>
            <a:ext cx="935850" cy="507553"/>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98" name="正方形/長方形 97"/>
          <p:cNvSpPr/>
          <p:nvPr/>
        </p:nvSpPr>
        <p:spPr>
          <a:xfrm>
            <a:off x="6896910" y="1408874"/>
            <a:ext cx="4456889" cy="4146076"/>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Tree>
    <p:extLst>
      <p:ext uri="{BB962C8B-B14F-4D97-AF65-F5344CB8AC3E}">
        <p14:creationId xmlns:p14="http://schemas.microsoft.com/office/powerpoint/2010/main" val="29415717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図 49"/>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97024" y="1487375"/>
            <a:ext cx="1506870" cy="1828726"/>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ブザー</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227" name="グループ化 226"/>
          <p:cNvGrpSpPr/>
          <p:nvPr/>
        </p:nvGrpSpPr>
        <p:grpSpPr>
          <a:xfrm>
            <a:off x="-8757" y="365125"/>
            <a:ext cx="477794" cy="5189823"/>
            <a:chOff x="-8757" y="365125"/>
            <a:chExt cx="477794" cy="5189823"/>
          </a:xfrm>
        </p:grpSpPr>
        <p:sp>
          <p:nvSpPr>
            <p:cNvPr id="228" name="片側の 2 つの角を丸めた四角形 22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9" name="テキスト ボックス 22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0" name="片側の 2 つの角を丸めた四角形 22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1" name="テキスト ボックス 23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2" name="片側の 2 つの角を丸めた四角形 23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3" name="テキスト ボックス 23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34" name="片側の 2 つの角を丸めた四角形 23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5" name="テキスト ボックス 23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6" name="片側の 2 つの角を丸めた四角形 235"/>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7" name="片側の 2 つの角を丸めた四角形 236"/>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8" name="テキスト ボックス 23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9" name="テキスト ボックス 23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42" name="図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41" name="テキスト ボックス 40"/>
          <p:cNvSpPr txBox="1"/>
          <p:nvPr/>
        </p:nvSpPr>
        <p:spPr>
          <a:xfrm>
            <a:off x="853619" y="1519262"/>
            <a:ext cx="2738021" cy="2308324"/>
          </a:xfrm>
          <a:prstGeom prst="rect">
            <a:avLst/>
          </a:prstGeom>
        </p:spPr>
        <p:txBody>
          <a:bodyPr wrap="square" rtlCol="0">
            <a:spAutoFit/>
          </a:bodyPr>
          <a:lstStyle/>
          <a:p>
            <a:r>
              <a:rPr lang="ja-JP" altLang="ja-JP" sz="1600" b="1" dirty="0" smtClean="0">
                <a:latin typeface="Meiryo UI" panose="020B0604030504040204" pitchFamily="50" charset="-128"/>
                <a:ea typeface="Meiryo UI" panose="020B0604030504040204" pitchFamily="50" charset="-128"/>
                <a:cs typeface="Meiryo UI" panose="020B0604030504040204" pitchFamily="50" charset="-128"/>
              </a:rPr>
              <a:t>・ブザー</a:t>
            </a:r>
            <a:r>
              <a:rPr lang="ja-JP" altLang="ja-JP" sz="1600" b="1" dirty="0">
                <a:latin typeface="Meiryo UI" panose="020B0604030504040204" pitchFamily="50" charset="-128"/>
                <a:ea typeface="Meiryo UI" panose="020B0604030504040204" pitchFamily="50" charset="-128"/>
                <a:cs typeface="Meiryo UI" panose="020B0604030504040204" pitchFamily="50" charset="-128"/>
              </a:rPr>
              <a:t>の</a:t>
            </a:r>
            <a:r>
              <a:rPr lang="ja-JP" altLang="ja-JP" sz="1600" b="1" dirty="0" smtClean="0">
                <a:latin typeface="Meiryo UI" panose="020B0604030504040204" pitchFamily="50" charset="-128"/>
                <a:ea typeface="Meiryo UI" panose="020B0604030504040204" pitchFamily="50" charset="-128"/>
                <a:cs typeface="Meiryo UI" panose="020B0604030504040204" pitchFamily="50" charset="-128"/>
              </a:rPr>
              <a:t>しくみ</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a:p>
            <a:endParaRPr lang="ja-JP"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圧電素子</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という、電圧を加えると変形する素子を金属板に</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貼り</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つ</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けた</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構造になっています。</a:t>
            </a: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圧電素子が変形することで金属板も一緒に変形し、その変形により空気を振動させて音を鳴らします</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a:off x="5809063" y="4889865"/>
            <a:ext cx="4579984" cy="1387530"/>
          </a:xfrm>
          <a:prstGeom prst="rect">
            <a:avLst/>
          </a:prstGeom>
        </p:spPr>
        <p:txBody>
          <a:bodyPr wrap="square" rtlCol="0">
            <a:noAutofit/>
          </a:bodyPr>
          <a:lstStyle/>
          <a:p>
            <a:r>
              <a:rPr lang="ja-JP" altLang="ja-JP" sz="1600" b="1" dirty="0">
                <a:latin typeface="Meiryo UI" panose="020B0604030504040204" pitchFamily="50" charset="-128"/>
                <a:ea typeface="Meiryo UI" panose="020B0604030504040204" pitchFamily="50" charset="-128"/>
                <a:cs typeface="Meiryo UI" panose="020B0604030504040204" pitchFamily="50" charset="-128"/>
              </a:rPr>
              <a:t>・特徴</a:t>
            </a:r>
            <a:endParaRPr lang="ja-JP"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圧電</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素子を使った</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ブザー</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はそのしくみから、人間の声や音楽などを再生するのには向いていません。そのかわりに小型であることを生かして、電子機器の動作確認音や操作音の発生に多く使われます。</a:t>
            </a:r>
          </a:p>
          <a:p>
            <a:pPr marL="0" indent="0">
              <a:buFont typeface="Arial" panose="020B0604020202020204" pitchFamily="34" charset="0"/>
              <a:buNone/>
            </a:pPr>
            <a:endPar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1104"/>
          <p:cNvSpPr txBox="1"/>
          <p:nvPr/>
        </p:nvSpPr>
        <p:spPr>
          <a:xfrm>
            <a:off x="9897983" y="1568503"/>
            <a:ext cx="1331230" cy="56617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電圧を加えると素子が変形する。</a:t>
            </a:r>
          </a:p>
        </p:txBody>
      </p:sp>
      <p:grpSp>
        <p:nvGrpSpPr>
          <p:cNvPr id="55" name="グループ化 54"/>
          <p:cNvGrpSpPr/>
          <p:nvPr/>
        </p:nvGrpSpPr>
        <p:grpSpPr>
          <a:xfrm>
            <a:off x="5732043" y="1503260"/>
            <a:ext cx="1168932" cy="2604799"/>
            <a:chOff x="0" y="0"/>
            <a:chExt cx="1855016" cy="4130985"/>
          </a:xfrm>
        </p:grpSpPr>
        <p:pic>
          <p:nvPicPr>
            <p:cNvPr id="56" name="図 5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442745" cy="4130985"/>
            </a:xfrm>
            <a:prstGeom prst="rect">
              <a:avLst/>
            </a:prstGeom>
          </p:spPr>
        </p:pic>
        <p:cxnSp>
          <p:nvCxnSpPr>
            <p:cNvPr id="57" name="直線コネクタ 56"/>
            <p:cNvCxnSpPr/>
            <p:nvPr/>
          </p:nvCxnSpPr>
          <p:spPr>
            <a:xfrm>
              <a:off x="839951" y="3481034"/>
              <a:ext cx="86497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p:cNvCxnSpPr/>
            <p:nvPr/>
          </p:nvCxnSpPr>
          <p:spPr>
            <a:xfrm>
              <a:off x="992351" y="2373134"/>
              <a:ext cx="72262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円/楕円 60"/>
            <p:cNvSpPr/>
            <p:nvPr/>
          </p:nvSpPr>
          <p:spPr>
            <a:xfrm>
              <a:off x="1714973" y="2303112"/>
              <a:ext cx="140043" cy="14004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円/楕円 62"/>
            <p:cNvSpPr/>
            <p:nvPr/>
          </p:nvSpPr>
          <p:spPr>
            <a:xfrm>
              <a:off x="1714973" y="3411012"/>
              <a:ext cx="140043" cy="14004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1600">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64" name="グループ化 63"/>
          <p:cNvGrpSpPr/>
          <p:nvPr/>
        </p:nvGrpSpPr>
        <p:grpSpPr>
          <a:xfrm>
            <a:off x="8867536" y="1449420"/>
            <a:ext cx="1263649" cy="2524072"/>
            <a:chOff x="0" y="0"/>
            <a:chExt cx="2005689" cy="4005262"/>
          </a:xfrm>
        </p:grpSpPr>
        <p:pic>
          <p:nvPicPr>
            <p:cNvPr id="65" name="図 6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398836" cy="4005262"/>
            </a:xfrm>
            <a:prstGeom prst="rect">
              <a:avLst/>
            </a:prstGeom>
          </p:spPr>
        </p:pic>
        <p:cxnSp>
          <p:nvCxnSpPr>
            <p:cNvPr id="66" name="直線コネクタ 65"/>
            <p:cNvCxnSpPr/>
            <p:nvPr/>
          </p:nvCxnSpPr>
          <p:spPr>
            <a:xfrm>
              <a:off x="689032" y="3506998"/>
              <a:ext cx="116656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a:off x="1143024" y="2399098"/>
              <a:ext cx="72262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円/楕円 67"/>
            <p:cNvSpPr/>
            <p:nvPr/>
          </p:nvSpPr>
          <p:spPr>
            <a:xfrm>
              <a:off x="1865646" y="2329076"/>
              <a:ext cx="140043" cy="14004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円/楕円 68"/>
            <p:cNvSpPr/>
            <p:nvPr/>
          </p:nvSpPr>
          <p:spPr>
            <a:xfrm>
              <a:off x="1865646" y="3436976"/>
              <a:ext cx="140043" cy="14004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160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70" name="テキスト ボックス 995"/>
          <p:cNvSpPr txBox="1"/>
          <p:nvPr/>
        </p:nvSpPr>
        <p:spPr>
          <a:xfrm>
            <a:off x="6433244" y="1522538"/>
            <a:ext cx="1089524" cy="301625"/>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圧電素子</a:t>
            </a:r>
          </a:p>
        </p:txBody>
      </p:sp>
      <p:sp>
        <p:nvSpPr>
          <p:cNvPr id="71" name="テキスト ボックス 996"/>
          <p:cNvSpPr txBox="1"/>
          <p:nvPr/>
        </p:nvSpPr>
        <p:spPr>
          <a:xfrm>
            <a:off x="4886764" y="4045646"/>
            <a:ext cx="1647101" cy="566062"/>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金属板</a:t>
            </a:r>
          </a:p>
          <a:p>
            <a:pPr algn="ctr">
              <a:spcAft>
                <a:spcPts val="0"/>
              </a:spcAft>
            </a:pPr>
            <a:r>
              <a:rPr lang="en-US" sz="16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振動板兼電極</a:t>
            </a:r>
            <a:r>
              <a:rPr lang="en-US" sz="1600" kern="100" dirty="0">
                <a:effectLst/>
                <a:latin typeface="Meiryo UI" panose="020B0604030504040204" pitchFamily="50" charset="-128"/>
                <a:ea typeface="Meiryo UI" panose="020B0604030504040204" pitchFamily="50" charset="-128"/>
                <a:cs typeface="Meiryo UI" panose="020B0604030504040204" pitchFamily="50" charset="-128"/>
              </a:rPr>
              <a:t>)</a:t>
            </a:r>
            <a:endParaRPr lang="ja-JP" sz="16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1005"/>
          <p:cNvSpPr txBox="1"/>
          <p:nvPr/>
        </p:nvSpPr>
        <p:spPr>
          <a:xfrm>
            <a:off x="6917227" y="2889886"/>
            <a:ext cx="793115" cy="890492"/>
          </a:xfrm>
          <a:prstGeom prst="rect">
            <a:avLst/>
          </a:prstGeom>
          <a:solidFill>
            <a:schemeClr val="bg1"/>
          </a:solidFill>
          <a:ln w="1270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1600" kern="100" dirty="0" smtClean="0">
                <a:effectLst/>
                <a:latin typeface="Meiryo UI" panose="020B0604030504040204" pitchFamily="50" charset="-128"/>
                <a:ea typeface="Meiryo UI" panose="020B0604030504040204" pitchFamily="50" charset="-128"/>
                <a:cs typeface="Meiryo UI" panose="020B0604030504040204" pitchFamily="50" charset="-128"/>
              </a:rPr>
              <a:t>発振</a:t>
            </a:r>
            <a:r>
              <a:rPr lang="en-US" altLang="ja-JP" sz="1600" kern="100" dirty="0" smtClean="0">
                <a:effectLst/>
                <a:latin typeface="Meiryo UI" panose="020B0604030504040204" pitchFamily="50" charset="-128"/>
                <a:ea typeface="Meiryo UI" panose="020B0604030504040204" pitchFamily="50" charset="-128"/>
                <a:cs typeface="Meiryo UI" panose="020B0604030504040204" pitchFamily="50" charset="-128"/>
              </a:rPr>
              <a:t/>
            </a:r>
            <a:br>
              <a:rPr lang="en-US" altLang="ja-JP" sz="1600" kern="100" dirty="0" smtClean="0">
                <a:effectLst/>
                <a:latin typeface="Meiryo UI" panose="020B0604030504040204" pitchFamily="50" charset="-128"/>
                <a:ea typeface="Meiryo UI" panose="020B0604030504040204" pitchFamily="50" charset="-128"/>
                <a:cs typeface="Meiryo UI" panose="020B0604030504040204" pitchFamily="50" charset="-128"/>
              </a:rPr>
            </a:br>
            <a:r>
              <a:rPr lang="ja-JP" sz="1600" kern="100" dirty="0" smtClean="0">
                <a:effectLst/>
                <a:latin typeface="Meiryo UI" panose="020B0604030504040204" pitchFamily="50" charset="-128"/>
                <a:ea typeface="Meiryo UI" panose="020B0604030504040204" pitchFamily="50" charset="-128"/>
                <a:cs typeface="Meiryo UI" panose="020B0604030504040204" pitchFamily="50" charset="-128"/>
              </a:rPr>
              <a:t>回路</a:t>
            </a:r>
            <a:endParaRPr lang="ja-JP" sz="16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テキスト ボックス 1015"/>
          <p:cNvSpPr txBox="1"/>
          <p:nvPr/>
        </p:nvSpPr>
        <p:spPr>
          <a:xfrm>
            <a:off x="6473207" y="3375521"/>
            <a:ext cx="348615" cy="3016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1600" b="1" kern="100" dirty="0">
                <a:effectLst/>
                <a:latin typeface="Meiryo UI" panose="020B0604030504040204" pitchFamily="50" charset="-128"/>
                <a:ea typeface="Meiryo UI" panose="020B0604030504040204" pitchFamily="50" charset="-128"/>
                <a:cs typeface="Meiryo UI" panose="020B0604030504040204" pitchFamily="50" charset="-128"/>
              </a:rPr>
              <a:t>―</a:t>
            </a:r>
            <a:endParaRPr lang="ja-JP" sz="16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1016"/>
          <p:cNvSpPr txBox="1"/>
          <p:nvPr/>
        </p:nvSpPr>
        <p:spPr>
          <a:xfrm>
            <a:off x="9688007" y="2635789"/>
            <a:ext cx="348615" cy="3016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a:t>
            </a:r>
          </a:p>
        </p:txBody>
      </p:sp>
      <p:sp>
        <p:nvSpPr>
          <p:cNvPr id="75" name="テキスト ボックス 1017"/>
          <p:cNvSpPr txBox="1"/>
          <p:nvPr/>
        </p:nvSpPr>
        <p:spPr>
          <a:xfrm>
            <a:off x="9723676" y="3342194"/>
            <a:ext cx="348615" cy="3016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1600" b="1" kern="100" dirty="0">
                <a:effectLst/>
                <a:latin typeface="Meiryo UI" panose="020B0604030504040204" pitchFamily="50" charset="-128"/>
                <a:ea typeface="Meiryo UI" panose="020B0604030504040204" pitchFamily="50" charset="-128"/>
                <a:cs typeface="Meiryo UI" panose="020B0604030504040204" pitchFamily="50" charset="-128"/>
              </a:rPr>
              <a:t>－</a:t>
            </a:r>
            <a:endParaRPr lang="ja-JP" sz="16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テキスト ボックス 96"/>
          <p:cNvSpPr txBox="1"/>
          <p:nvPr/>
        </p:nvSpPr>
        <p:spPr>
          <a:xfrm>
            <a:off x="6466877" y="2654846"/>
            <a:ext cx="348615" cy="3016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1600" b="1" kern="100" dirty="0">
                <a:effectLst/>
                <a:latin typeface="Meiryo UI" panose="020B0604030504040204" pitchFamily="50" charset="-128"/>
                <a:ea typeface="Meiryo UI" panose="020B0604030504040204" pitchFamily="50" charset="-128"/>
                <a:cs typeface="Meiryo UI" panose="020B0604030504040204" pitchFamily="50" charset="-128"/>
              </a:rPr>
              <a:t>―</a:t>
            </a:r>
            <a:endParaRPr lang="ja-JP" sz="16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7" name="直線矢印コネクタ 76"/>
          <p:cNvCxnSpPr>
            <a:stCxn id="70" idx="2"/>
          </p:cNvCxnSpPr>
          <p:nvPr/>
        </p:nvCxnSpPr>
        <p:spPr>
          <a:xfrm flipH="1">
            <a:off x="6261335" y="1824163"/>
            <a:ext cx="716671" cy="69548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78" name="直線矢印コネクタ 77"/>
          <p:cNvCxnSpPr>
            <a:stCxn id="71" idx="0"/>
          </p:cNvCxnSpPr>
          <p:nvPr/>
        </p:nvCxnSpPr>
        <p:spPr>
          <a:xfrm flipV="1">
            <a:off x="5710315" y="3559090"/>
            <a:ext cx="361633" cy="48655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79" name="テキスト ボックス 1005"/>
          <p:cNvSpPr txBox="1"/>
          <p:nvPr/>
        </p:nvSpPr>
        <p:spPr>
          <a:xfrm>
            <a:off x="10137516" y="2881782"/>
            <a:ext cx="793115" cy="890492"/>
          </a:xfrm>
          <a:prstGeom prst="rect">
            <a:avLst/>
          </a:prstGeom>
          <a:solidFill>
            <a:schemeClr val="bg1"/>
          </a:solidFill>
          <a:ln w="1270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1600" kern="100" dirty="0" smtClean="0">
                <a:effectLst/>
                <a:latin typeface="Meiryo UI" panose="020B0604030504040204" pitchFamily="50" charset="-128"/>
                <a:ea typeface="Meiryo UI" panose="020B0604030504040204" pitchFamily="50" charset="-128"/>
                <a:cs typeface="Meiryo UI" panose="020B0604030504040204" pitchFamily="50" charset="-128"/>
              </a:rPr>
              <a:t>発振</a:t>
            </a:r>
            <a:r>
              <a:rPr lang="en-US" altLang="ja-JP" sz="1600" kern="100" dirty="0" smtClean="0">
                <a:effectLst/>
                <a:latin typeface="Meiryo UI" panose="020B0604030504040204" pitchFamily="50" charset="-128"/>
                <a:ea typeface="Meiryo UI" panose="020B0604030504040204" pitchFamily="50" charset="-128"/>
                <a:cs typeface="Meiryo UI" panose="020B0604030504040204" pitchFamily="50" charset="-128"/>
              </a:rPr>
              <a:t/>
            </a:r>
            <a:br>
              <a:rPr lang="en-US" altLang="ja-JP" sz="1600" kern="100" dirty="0" smtClean="0">
                <a:effectLst/>
                <a:latin typeface="Meiryo UI" panose="020B0604030504040204" pitchFamily="50" charset="-128"/>
                <a:ea typeface="Meiryo UI" panose="020B0604030504040204" pitchFamily="50" charset="-128"/>
                <a:cs typeface="Meiryo UI" panose="020B0604030504040204" pitchFamily="50" charset="-128"/>
              </a:rPr>
            </a:br>
            <a:r>
              <a:rPr lang="ja-JP" sz="1600" kern="100" dirty="0" smtClean="0">
                <a:effectLst/>
                <a:latin typeface="Meiryo UI" panose="020B0604030504040204" pitchFamily="50" charset="-128"/>
                <a:ea typeface="Meiryo UI" panose="020B0604030504040204" pitchFamily="50" charset="-128"/>
                <a:cs typeface="Meiryo UI" panose="020B0604030504040204" pitchFamily="50" charset="-128"/>
              </a:rPr>
              <a:t>回路</a:t>
            </a:r>
            <a:endParaRPr lang="ja-JP" sz="16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80" name="左右矢印 79"/>
          <p:cNvSpPr/>
          <p:nvPr/>
        </p:nvSpPr>
        <p:spPr>
          <a:xfrm>
            <a:off x="7806120" y="2101408"/>
            <a:ext cx="757723" cy="521139"/>
          </a:xfrm>
          <a:prstGeom prst="leftRightArrow">
            <a:avLst>
              <a:gd name="adj1" fmla="val 32464"/>
              <a:gd name="adj2" fmla="val 3538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1104"/>
          <p:cNvSpPr txBox="1"/>
          <p:nvPr/>
        </p:nvSpPr>
        <p:spPr>
          <a:xfrm>
            <a:off x="7817070" y="2654846"/>
            <a:ext cx="1044136" cy="5208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altLang="en-US" sz="1200" kern="100" dirty="0" smtClean="0">
                <a:effectLst/>
                <a:latin typeface="Meiryo UI" panose="020B0604030504040204" pitchFamily="50" charset="-128"/>
                <a:ea typeface="Meiryo UI" panose="020B0604030504040204" pitchFamily="50" charset="-128"/>
                <a:cs typeface="Meiryo UI" panose="020B0604030504040204" pitchFamily="50" charset="-128"/>
              </a:rPr>
              <a:t>変形を繰り返して空気を振動させる。</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テキスト ボックス 82"/>
          <p:cNvSpPr txBox="1"/>
          <p:nvPr/>
        </p:nvSpPr>
        <p:spPr>
          <a:xfrm>
            <a:off x="4033132" y="3417098"/>
            <a:ext cx="614271" cy="307777"/>
          </a:xfrm>
          <a:prstGeom prst="rect">
            <a:avLst/>
          </a:prstGeom>
          <a:noFill/>
        </p:spPr>
        <p:txBody>
          <a:bodyPr wrap="none" rtlCol="0">
            <a:spAutoFit/>
          </a:bodyPr>
          <a:lstStyle/>
          <a:p>
            <a:pPr algn="ct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ブザー</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a:off x="834855" y="4045646"/>
            <a:ext cx="3835113" cy="2062103"/>
          </a:xfrm>
          <a:prstGeom prst="rect">
            <a:avLst/>
          </a:prstGeom>
        </p:spPr>
        <p:txBody>
          <a:bodyPr wrap="square" rtlCol="0">
            <a:spAutoFit/>
          </a:bodyPr>
          <a:lstStyle/>
          <a:p>
            <a:r>
              <a:rPr lang="ja-JP" altLang="ja-JP" sz="1600" dirty="0">
                <a:latin typeface="Meiryo UI" panose="020B0604030504040204" pitchFamily="50" charset="-128"/>
                <a:ea typeface="Meiryo UI" panose="020B0604030504040204" pitchFamily="50" charset="-128"/>
                <a:cs typeface="Meiryo UI" panose="020B0604030504040204" pitchFamily="50" charset="-128"/>
              </a:rPr>
              <a:t>人間が聞くことができる音の周波数は</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20Hz</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20kHz</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と言われていますので、金属板をその範囲で振動させなければなりません。そのため、圧電素子をつかったブザーには発振回路が必要となります。</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cs typeface="Meiryo UI" panose="020B0604030504040204" pitchFamily="50" charset="-128"/>
              </a:rPr>
              <a:t>本機では、この発振回路もマイコンで構成され、マイコンで作りだした信号</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電圧</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で圧電素子を鳴らしています。</a:t>
            </a:r>
          </a:p>
        </p:txBody>
      </p:sp>
      <p:cxnSp>
        <p:nvCxnSpPr>
          <p:cNvPr id="84" name="直線コネクタ 83"/>
          <p:cNvCxnSpPr/>
          <p:nvPr/>
        </p:nvCxnSpPr>
        <p:spPr>
          <a:xfrm flipV="1">
            <a:off x="4616311" y="3138941"/>
            <a:ext cx="234148" cy="469954"/>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64476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133305"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解説</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dirty="0" smtClean="0">
                <a:latin typeface="Meiryo UI" panose="020B0604030504040204" pitchFamily="50" charset="-128"/>
                <a:ea typeface="Meiryo UI" panose="020B0604030504040204" pitchFamily="50" charset="-128"/>
                <a:cs typeface="Meiryo UI" panose="020B0604030504040204" pitchFamily="50" charset="-128"/>
              </a:rPr>
              <a:t>LED</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3" name="小波 2"/>
          <p:cNvSpPr/>
          <p:nvPr/>
        </p:nvSpPr>
        <p:spPr>
          <a:xfrm>
            <a:off x="6582389" y="1384872"/>
            <a:ext cx="771231" cy="312941"/>
          </a:xfrm>
          <a:prstGeom prst="doubleWav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発展</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77" name="グループ化 76"/>
          <p:cNvGrpSpPr/>
          <p:nvPr/>
        </p:nvGrpSpPr>
        <p:grpSpPr>
          <a:xfrm>
            <a:off x="-8757" y="365125"/>
            <a:ext cx="477794" cy="5189823"/>
            <a:chOff x="-8757" y="365125"/>
            <a:chExt cx="477794" cy="5189823"/>
          </a:xfrm>
        </p:grpSpPr>
        <p:sp>
          <p:nvSpPr>
            <p:cNvPr id="78" name="片側の 2 つの角を丸めた四角形 7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0" name="片側の 2 つの角を丸めた四角形 7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片側の 2 つの角を丸めた四角形 8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テキスト ボックス 8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4" name="片側の 2 つの角を丸めた四角形 8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片側の 2 つの角を丸めた四角形 85"/>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片側の 2 つの角を丸めた四角形 86"/>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テキスト ボックス 8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テキスト ボックス 8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90" name="コンテンツ プレースホルダー 2"/>
          <p:cNvSpPr txBox="1">
            <a:spLocks/>
          </p:cNvSpPr>
          <p:nvPr/>
        </p:nvSpPr>
        <p:spPr>
          <a:xfrm>
            <a:off x="7420440" y="1373435"/>
            <a:ext cx="1967299" cy="4685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いろんな</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LED</a:t>
            </a:r>
          </a:p>
        </p:txBody>
      </p:sp>
      <p:sp>
        <p:nvSpPr>
          <p:cNvPr id="61" name="テキスト ボックス 60"/>
          <p:cNvSpPr txBox="1"/>
          <p:nvPr/>
        </p:nvSpPr>
        <p:spPr>
          <a:xfrm>
            <a:off x="6493869" y="1722496"/>
            <a:ext cx="4788630" cy="519870"/>
          </a:xfrm>
          <a:prstGeom prst="rect">
            <a:avLst/>
          </a:prstGeom>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使用場所、目的に合わせていろいろな形、性能の</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があります</a:t>
            </a:r>
            <a:r>
              <a:rPr lang="ja-JP"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身の回りの</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の特徴を調べみましょう。</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4" name="表 3"/>
          <p:cNvGraphicFramePr>
            <a:graphicFrameLocks noGrp="1"/>
          </p:cNvGraphicFramePr>
          <p:nvPr>
            <p:extLst>
              <p:ext uri="{D42A27DB-BD31-4B8C-83A1-F6EECF244321}">
                <p14:modId xmlns:p14="http://schemas.microsoft.com/office/powerpoint/2010/main" val="3752005176"/>
              </p:ext>
            </p:extLst>
          </p:nvPr>
        </p:nvGraphicFramePr>
        <p:xfrm>
          <a:off x="6544660" y="2266386"/>
          <a:ext cx="4788630" cy="2297376"/>
        </p:xfrm>
        <a:graphic>
          <a:graphicData uri="http://schemas.openxmlformats.org/drawingml/2006/table">
            <a:tbl>
              <a:tblPr firstRow="1" bandRow="1">
                <a:tableStyleId>{073A0DAA-6AF3-43AB-8588-CEC1D06C72B9}</a:tableStyleId>
              </a:tblPr>
              <a:tblGrid>
                <a:gridCol w="1385263"/>
                <a:gridCol w="3403367"/>
              </a:tblGrid>
              <a:tr h="287344">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形による違い</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692735">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砲弾型</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強い指向性が欲しいときに使われます。またはんだ付けがやりやすいので電子工作でよく使われます。</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494811">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チップ</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指向性が砲弾型より広く、またとても小型なので、小型機器の中に使われます。</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822486">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数字表示</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数字を表示するのに便利なように、あらかじめ数字の形に</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が配置されているものや、文字表示に便利なように</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を格子状に並べたものがあります。</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graphicFrame>
        <p:nvGraphicFramePr>
          <p:cNvPr id="63" name="表 62"/>
          <p:cNvGraphicFramePr>
            <a:graphicFrameLocks noGrp="1"/>
          </p:cNvGraphicFramePr>
          <p:nvPr>
            <p:extLst>
              <p:ext uri="{D42A27DB-BD31-4B8C-83A1-F6EECF244321}">
                <p14:modId xmlns:p14="http://schemas.microsoft.com/office/powerpoint/2010/main" val="153882043"/>
              </p:ext>
            </p:extLst>
          </p:nvPr>
        </p:nvGraphicFramePr>
        <p:xfrm>
          <a:off x="6544660" y="4740852"/>
          <a:ext cx="4782481" cy="1497822"/>
        </p:xfrm>
        <a:graphic>
          <a:graphicData uri="http://schemas.openxmlformats.org/drawingml/2006/table">
            <a:tbl>
              <a:tblPr firstRow="1" bandRow="1">
                <a:tableStyleId>{073A0DAA-6AF3-43AB-8588-CEC1D06C72B9}</a:tableStyleId>
              </a:tblPr>
              <a:tblGrid>
                <a:gridCol w="1373972"/>
                <a:gridCol w="3408509"/>
              </a:tblGrid>
              <a:tr h="297350">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性能による違い</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468952">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フルカラー</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赤、青、緑の</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チップが１つにまとめられており、自由に色を作り出せる。</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422622">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ハイパワー</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照明、車のライトで使われている。ハイパワーのため発熱が多く、放熱器が付いているものもある。</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265099">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赤外線</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リモコンの送信機に使われている。</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pic>
        <p:nvPicPr>
          <p:cNvPr id="5" name="図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rot="5400000">
            <a:off x="7171439" y="2583007"/>
            <a:ext cx="442421" cy="809788"/>
          </a:xfrm>
          <a:prstGeom prst="rect">
            <a:avLst/>
          </a:prstGeom>
        </p:spPr>
      </p:pic>
      <p:pic>
        <p:nvPicPr>
          <p:cNvPr id="6" name="図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373607" y="3393972"/>
            <a:ext cx="287092" cy="246554"/>
          </a:xfrm>
          <a:prstGeom prst="rect">
            <a:avLst/>
          </a:prstGeom>
        </p:spPr>
      </p:pic>
      <p:pic>
        <p:nvPicPr>
          <p:cNvPr id="7" name="図 6"/>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808222" y="4028072"/>
            <a:ext cx="359065" cy="477179"/>
          </a:xfrm>
          <a:prstGeom prst="rect">
            <a:avLst/>
          </a:prstGeom>
        </p:spPr>
      </p:pic>
      <p:pic>
        <p:nvPicPr>
          <p:cNvPr id="8" name="図 7"/>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254794" y="4025867"/>
            <a:ext cx="567464" cy="495716"/>
          </a:xfrm>
          <a:prstGeom prst="rect">
            <a:avLst/>
          </a:prstGeom>
        </p:spPr>
      </p:pic>
      <p:pic>
        <p:nvPicPr>
          <p:cNvPr id="64" name="図 6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65" name="コンテンツ プレースホルダー 2"/>
          <p:cNvSpPr txBox="1">
            <a:spLocks/>
          </p:cNvSpPr>
          <p:nvPr/>
        </p:nvSpPr>
        <p:spPr>
          <a:xfrm>
            <a:off x="828645" y="1425225"/>
            <a:ext cx="4186881" cy="4685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発光ダイオード</a:t>
            </a:r>
            <a:r>
              <a:rPr lang="en-US" altLang="ja-JP" sz="24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を知ろう</a:t>
            </a:r>
            <a:endParaRPr lang="en-US" altLang="ja-JP" sz="24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67" name="グループ化 66"/>
          <p:cNvGrpSpPr/>
          <p:nvPr/>
        </p:nvGrpSpPr>
        <p:grpSpPr>
          <a:xfrm>
            <a:off x="3971505" y="2594915"/>
            <a:ext cx="1402080" cy="1033145"/>
            <a:chOff x="0" y="0"/>
            <a:chExt cx="1402485" cy="1033751"/>
          </a:xfrm>
        </p:grpSpPr>
        <p:grpSp>
          <p:nvGrpSpPr>
            <p:cNvPr id="68" name="グループ化 67"/>
            <p:cNvGrpSpPr/>
            <p:nvPr/>
          </p:nvGrpSpPr>
          <p:grpSpPr>
            <a:xfrm>
              <a:off x="0" y="0"/>
              <a:ext cx="1402485" cy="1033751"/>
              <a:chOff x="0" y="0"/>
              <a:chExt cx="2200595" cy="1621886"/>
            </a:xfrm>
          </p:grpSpPr>
          <p:sp>
            <p:nvSpPr>
              <p:cNvPr id="73" name="正方形/長方形 72"/>
              <p:cNvSpPr/>
              <p:nvPr/>
            </p:nvSpPr>
            <p:spPr>
              <a:xfrm>
                <a:off x="0" y="529330"/>
                <a:ext cx="2200595" cy="87787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正方形/長方形 73"/>
              <p:cNvSpPr/>
              <p:nvPr/>
            </p:nvSpPr>
            <p:spPr>
              <a:xfrm>
                <a:off x="284574" y="309020"/>
                <a:ext cx="803082" cy="414016"/>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正方形/長方形 74"/>
              <p:cNvSpPr/>
              <p:nvPr/>
            </p:nvSpPr>
            <p:spPr>
              <a:xfrm>
                <a:off x="1087848" y="309020"/>
                <a:ext cx="803082" cy="414016"/>
              </a:xfrm>
              <a:prstGeom prst="rect">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6" name="直線コネクタ 75"/>
              <p:cNvCxnSpPr/>
              <p:nvPr/>
            </p:nvCxnSpPr>
            <p:spPr>
              <a:xfrm>
                <a:off x="1065515" y="1200466"/>
                <a:ext cx="0" cy="4214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正方形/長方形 91"/>
              <p:cNvSpPr/>
              <p:nvPr/>
            </p:nvSpPr>
            <p:spPr>
              <a:xfrm>
                <a:off x="1087656" y="1303834"/>
                <a:ext cx="79513" cy="21468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正方形/長方形 92"/>
              <p:cNvSpPr/>
              <p:nvPr/>
            </p:nvSpPr>
            <p:spPr>
              <a:xfrm>
                <a:off x="1152980" y="1303833"/>
                <a:ext cx="45720" cy="214685"/>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稲妻 93"/>
              <p:cNvSpPr/>
              <p:nvPr/>
            </p:nvSpPr>
            <p:spPr>
              <a:xfrm>
                <a:off x="620637" y="0"/>
                <a:ext cx="429370" cy="350851"/>
              </a:xfrm>
              <a:prstGeom prst="lightningBolt">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稲妻 94"/>
              <p:cNvSpPr/>
              <p:nvPr/>
            </p:nvSpPr>
            <p:spPr>
              <a:xfrm flipH="1">
                <a:off x="1094331" y="90690"/>
                <a:ext cx="429370" cy="350851"/>
              </a:xfrm>
              <a:prstGeom prst="lightningBolt">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69" name="テキスト ボックス 180"/>
            <p:cNvSpPr txBox="1"/>
            <p:nvPr/>
          </p:nvSpPr>
          <p:spPr>
            <a:xfrm>
              <a:off x="673239" y="478696"/>
              <a:ext cx="695325" cy="3200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800" kern="100" dirty="0">
                  <a:effectLst/>
                  <a:latin typeface="Meiryo UI" panose="020B0604030504040204" pitchFamily="50" charset="-128"/>
                  <a:ea typeface="Meiryo UI" panose="020B0604030504040204" pitchFamily="50" charset="-128"/>
                  <a:cs typeface="Meiryo UI" panose="020B0604030504040204" pitchFamily="50" charset="-128"/>
                </a:rPr>
                <a:t>N</a:t>
              </a:r>
              <a:r>
                <a:rPr lang="ja-JP" sz="800" kern="100" dirty="0">
                  <a:effectLst/>
                  <a:latin typeface="Meiryo UI" panose="020B0604030504040204" pitchFamily="50" charset="-128"/>
                  <a:ea typeface="Meiryo UI" panose="020B0604030504040204" pitchFamily="50" charset="-128"/>
                  <a:cs typeface="Meiryo UI" panose="020B0604030504040204" pitchFamily="50" charset="-128"/>
                </a:rPr>
                <a:t>型半導体</a:t>
              </a:r>
              <a:endParaRPr lang="ja-JP" sz="105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181"/>
            <p:cNvSpPr txBox="1"/>
            <p:nvPr/>
          </p:nvSpPr>
          <p:spPr>
            <a:xfrm>
              <a:off x="20096" y="478696"/>
              <a:ext cx="695740"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800" kern="100" dirty="0">
                  <a:effectLst/>
                  <a:latin typeface="Meiryo UI" panose="020B0604030504040204" pitchFamily="50" charset="-128"/>
                  <a:ea typeface="Meiryo UI" panose="020B0604030504040204" pitchFamily="50" charset="-128"/>
                  <a:cs typeface="Meiryo UI" panose="020B0604030504040204" pitchFamily="50" charset="-128"/>
                </a:rPr>
                <a:t>P</a:t>
              </a:r>
              <a:r>
                <a:rPr lang="ja-JP" sz="800" kern="100" dirty="0">
                  <a:effectLst/>
                  <a:latin typeface="Meiryo UI" panose="020B0604030504040204" pitchFamily="50" charset="-128"/>
                  <a:ea typeface="Meiryo UI" panose="020B0604030504040204" pitchFamily="50" charset="-128"/>
                  <a:cs typeface="Meiryo UI" panose="020B0604030504040204" pitchFamily="50" charset="-128"/>
                </a:rPr>
                <a:t>型半導体</a:t>
              </a:r>
              <a:endParaRPr lang="ja-JP" sz="105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183"/>
            <p:cNvSpPr txBox="1"/>
            <p:nvPr/>
          </p:nvSpPr>
          <p:spPr>
            <a:xfrm>
              <a:off x="150725" y="170821"/>
              <a:ext cx="556591"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800" kern="100" dirty="0">
                  <a:effectLst/>
                  <a:latin typeface="Meiryo UI" panose="020B0604030504040204" pitchFamily="50" charset="-128"/>
                  <a:ea typeface="Meiryo UI" panose="020B0604030504040204" pitchFamily="50" charset="-128"/>
                  <a:cs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186"/>
            <p:cNvSpPr txBox="1"/>
            <p:nvPr/>
          </p:nvSpPr>
          <p:spPr>
            <a:xfrm>
              <a:off x="793820" y="160773"/>
              <a:ext cx="556591"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800" kern="100" dirty="0">
                  <a:effectLst/>
                  <a:latin typeface="Meiryo UI" panose="020B0604030504040204" pitchFamily="50" charset="-128"/>
                  <a:ea typeface="Meiryo UI" panose="020B0604030504040204" pitchFamily="50" charset="-128"/>
                  <a:cs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96" name="テキスト ボックス 95"/>
          <p:cNvSpPr txBox="1"/>
          <p:nvPr/>
        </p:nvSpPr>
        <p:spPr>
          <a:xfrm>
            <a:off x="902489" y="1787356"/>
            <a:ext cx="2801488" cy="2062103"/>
          </a:xfrm>
          <a:prstGeom prst="rect">
            <a:avLst/>
          </a:prstGeom>
        </p:spPr>
        <p:txBody>
          <a:bodyPr wrap="square" rtlCol="0">
            <a:spAutoFit/>
          </a:bodyPr>
          <a:lstStyle/>
          <a:p>
            <a:r>
              <a:rPr lang="ja-JP" altLang="ja-JP" sz="1600" dirty="0">
                <a:latin typeface="Meiryo UI" panose="020B0604030504040204" pitchFamily="50" charset="-128"/>
                <a:ea typeface="Meiryo UI" panose="020B0604030504040204" pitchFamily="50" charset="-128"/>
                <a:cs typeface="Meiryo UI" panose="020B0604030504040204" pitchFamily="50" charset="-128"/>
              </a:rPr>
              <a:t>特性の異なった</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2</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つの</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半導体（</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P</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型半導体と</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N</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型半導体）が接合された「</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PN</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接合」で構成されます</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ここに決まった方向から電圧を加えたときに、</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再結合」という現象が</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起き</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その</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時に</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生じたエネルギーが</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光のエネルギーとなり発光します。</a:t>
            </a:r>
            <a:endPar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6904426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4208279"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解説　回路部分</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5" name="コンテンツ プレースホルダー 2"/>
          <p:cNvSpPr txBox="1">
            <a:spLocks/>
          </p:cNvSpPr>
          <p:nvPr/>
        </p:nvSpPr>
        <p:spPr>
          <a:xfrm>
            <a:off x="753515" y="1386398"/>
            <a:ext cx="1006486" cy="42625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回路</a:t>
            </a:r>
            <a:endParaRPr lang="en-US" altLang="ja-JP" sz="2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a:off x="856907" y="2295267"/>
            <a:ext cx="1185456" cy="716756"/>
          </a:xfrm>
          <a:prstGeom prst="rect">
            <a:avLst/>
          </a:prstGeom>
          <a:noFill/>
        </p:spPr>
        <p:txBody>
          <a:bodyPr wrap="none" rtlCol="0">
            <a:noAutofit/>
          </a:bodyPr>
          <a:lstStyle/>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USB</a:t>
            </a: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インターフェース</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回路</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a:off x="2626597" y="4610498"/>
            <a:ext cx="1032090" cy="283657"/>
          </a:xfrm>
          <a:prstGeom prst="rect">
            <a:avLst/>
          </a:prstGeom>
          <a:noFill/>
        </p:spPr>
        <p:txBody>
          <a:bodyPr wrap="none" rtlCol="0">
            <a:noAutofit/>
          </a:bodyPr>
          <a:lstStyle/>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表示部</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45" name="直線コネクタ 44"/>
          <p:cNvCxnSpPr>
            <a:stCxn id="7" idx="1"/>
            <a:endCxn id="37" idx="0"/>
          </p:cNvCxnSpPr>
          <p:nvPr/>
        </p:nvCxnSpPr>
        <p:spPr>
          <a:xfrm flipH="1">
            <a:off x="1449635" y="1894854"/>
            <a:ext cx="853326" cy="400413"/>
          </a:xfrm>
          <a:prstGeom prst="line">
            <a:avLst/>
          </a:prstGeom>
          <a:ln>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a:xfrm>
            <a:off x="1782701" y="5464577"/>
            <a:ext cx="8549722" cy="759703"/>
          </a:xfrm>
          <a:prstGeom prst="rect">
            <a:avLst/>
          </a:prstGeom>
          <a:solidFill>
            <a:schemeClr val="accent1">
              <a:lumMod val="20000"/>
              <a:lumOff val="80000"/>
            </a:schemeClr>
          </a:solidFill>
          <a:ln>
            <a:solidFill>
              <a:schemeClr val="accent1"/>
            </a:solidFill>
          </a:ln>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セットした時間になると、音が流れて</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が点滅します。これらの動作はマイクロコントローラ</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マイコン</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で実現しています。マイコンはとても小さいですが、まるでパソコンのように入力と出力とメモリを持っており、メモリには動作の手順を記したプログラムが書かれています。マイコンは入力された信号をもとに、プログラムに従って</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やブザーの制御を行っています。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a:off x="8733032" y="1710188"/>
            <a:ext cx="1519968" cy="369332"/>
          </a:xfrm>
          <a:prstGeom prst="rect">
            <a:avLst/>
          </a:prstGeom>
          <a:noFill/>
        </p:spPr>
        <p:txBody>
          <a:bodyPr wrap="none" rtlCol="0">
            <a:spAutoFit/>
          </a:bodyPr>
          <a:lstStyle/>
          <a:p>
            <a:r>
              <a:rPr kumimoji="1" lang="ja-JP" altLang="en-US"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全体的な動き</a:t>
            </a:r>
          </a:p>
        </p:txBody>
      </p:sp>
      <p:grpSp>
        <p:nvGrpSpPr>
          <p:cNvPr id="44" name="グループ化 43"/>
          <p:cNvGrpSpPr/>
          <p:nvPr/>
        </p:nvGrpSpPr>
        <p:grpSpPr>
          <a:xfrm>
            <a:off x="-8757" y="365125"/>
            <a:ext cx="477794" cy="5189823"/>
            <a:chOff x="-8757" y="365125"/>
            <a:chExt cx="477794" cy="5189823"/>
          </a:xfrm>
        </p:grpSpPr>
        <p:sp>
          <p:nvSpPr>
            <p:cNvPr id="46" name="片側の 2 つの角を丸めた四角形 4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片側の 2 つの角を丸めた四角形 5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4" name="片側の 2 つの角を丸めた四角形 5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テキスト ボックス 55"/>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片側の 2 つの角を丸めた四角形 58"/>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7" name="正方形/長方形 6"/>
          <p:cNvSpPr/>
          <p:nvPr/>
        </p:nvSpPr>
        <p:spPr>
          <a:xfrm>
            <a:off x="2302961" y="1558183"/>
            <a:ext cx="2899464" cy="673341"/>
          </a:xfrm>
          <a:prstGeom prst="rect">
            <a:avLst/>
          </a:prstGeom>
          <a:solidFill>
            <a:schemeClr val="accent4">
              <a:lumMod val="60000"/>
              <a:lumOff val="4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正方形/長方形 90"/>
          <p:cNvSpPr/>
          <p:nvPr/>
        </p:nvSpPr>
        <p:spPr>
          <a:xfrm>
            <a:off x="4161802" y="3429574"/>
            <a:ext cx="739004" cy="749065"/>
          </a:xfrm>
          <a:prstGeom prst="rect">
            <a:avLst/>
          </a:prstGeom>
          <a:solidFill>
            <a:schemeClr val="accent4">
              <a:lumMod val="60000"/>
              <a:lumOff val="4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正方形/長方形 91"/>
          <p:cNvSpPr/>
          <p:nvPr/>
        </p:nvSpPr>
        <p:spPr>
          <a:xfrm>
            <a:off x="4819827" y="4346442"/>
            <a:ext cx="2844305" cy="630832"/>
          </a:xfrm>
          <a:prstGeom prst="rect">
            <a:avLst/>
          </a:prstGeom>
          <a:solidFill>
            <a:schemeClr val="accent4">
              <a:lumMod val="60000"/>
              <a:lumOff val="4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正方形/長方形 92"/>
          <p:cNvSpPr/>
          <p:nvPr/>
        </p:nvSpPr>
        <p:spPr>
          <a:xfrm>
            <a:off x="7873013" y="3470826"/>
            <a:ext cx="1280105" cy="1297396"/>
          </a:xfrm>
          <a:prstGeom prst="rect">
            <a:avLst/>
          </a:prstGeom>
          <a:solidFill>
            <a:schemeClr val="accent4">
              <a:lumMod val="60000"/>
              <a:lumOff val="4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p:cNvSpPr/>
          <p:nvPr/>
        </p:nvSpPr>
        <p:spPr>
          <a:xfrm>
            <a:off x="8062020" y="1711693"/>
            <a:ext cx="1062930" cy="1511567"/>
          </a:xfrm>
          <a:prstGeom prst="rect">
            <a:avLst/>
          </a:prstGeom>
          <a:solidFill>
            <a:schemeClr val="accent4">
              <a:lumMod val="60000"/>
              <a:lumOff val="4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6" name="テキスト ボックス 115"/>
          <p:cNvSpPr txBox="1"/>
          <p:nvPr/>
        </p:nvSpPr>
        <p:spPr>
          <a:xfrm>
            <a:off x="9916619" y="2073303"/>
            <a:ext cx="1032090" cy="283657"/>
          </a:xfrm>
          <a:prstGeom prst="rect">
            <a:avLst/>
          </a:prstGeom>
          <a:noFill/>
        </p:spPr>
        <p:txBody>
          <a:bodyPr wrap="non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ブザー駆動部</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7" name="テキスト ボックス 116"/>
          <p:cNvSpPr txBox="1"/>
          <p:nvPr/>
        </p:nvSpPr>
        <p:spPr>
          <a:xfrm>
            <a:off x="9667083" y="3682369"/>
            <a:ext cx="1032090" cy="283657"/>
          </a:xfrm>
          <a:prstGeom prst="rect">
            <a:avLst/>
          </a:prstGeom>
          <a:noFill/>
        </p:spPr>
        <p:txBody>
          <a:bodyPr wrap="non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クロック</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ムーブメント</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8" name="テキスト ボックス 117"/>
          <p:cNvSpPr txBox="1"/>
          <p:nvPr/>
        </p:nvSpPr>
        <p:spPr>
          <a:xfrm>
            <a:off x="2581871" y="3404674"/>
            <a:ext cx="663579" cy="283657"/>
          </a:xfrm>
          <a:prstGeom prst="rect">
            <a:avLst/>
          </a:prstGeom>
          <a:noFill/>
        </p:spPr>
        <p:txBody>
          <a:bodyPr wrap="non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スイッチ</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9" name="テキスト ボックス 118"/>
          <p:cNvSpPr txBox="1"/>
          <p:nvPr/>
        </p:nvSpPr>
        <p:spPr>
          <a:xfrm>
            <a:off x="2302961" y="3832894"/>
            <a:ext cx="882691" cy="282430"/>
          </a:xfrm>
          <a:prstGeom prst="rect">
            <a:avLst/>
          </a:prstGeom>
          <a:noFill/>
        </p:spPr>
        <p:txBody>
          <a:bodyPr wrap="none" rtlCol="0">
            <a:no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発振回路</a:t>
            </a:r>
          </a:p>
        </p:txBody>
      </p:sp>
      <p:cxnSp>
        <p:nvCxnSpPr>
          <p:cNvPr id="120" name="直線コネクタ 119"/>
          <p:cNvCxnSpPr>
            <a:stCxn id="91" idx="1"/>
            <a:endCxn id="119" idx="3"/>
          </p:cNvCxnSpPr>
          <p:nvPr/>
        </p:nvCxnSpPr>
        <p:spPr>
          <a:xfrm flipH="1">
            <a:off x="3185652" y="3804107"/>
            <a:ext cx="976150" cy="170002"/>
          </a:xfrm>
          <a:prstGeom prst="line">
            <a:avLst/>
          </a:prstGeom>
          <a:ln>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1" name="直線コネクタ 120"/>
          <p:cNvCxnSpPr>
            <a:stCxn id="92" idx="1"/>
            <a:endCxn id="43" idx="3"/>
          </p:cNvCxnSpPr>
          <p:nvPr/>
        </p:nvCxnSpPr>
        <p:spPr>
          <a:xfrm flipH="1">
            <a:off x="3658687" y="4661858"/>
            <a:ext cx="1161140" cy="90469"/>
          </a:xfrm>
          <a:prstGeom prst="line">
            <a:avLst/>
          </a:prstGeom>
          <a:ln>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2" name="直線コネクタ 121"/>
          <p:cNvCxnSpPr>
            <a:stCxn id="93" idx="3"/>
            <a:endCxn id="117" idx="1"/>
          </p:cNvCxnSpPr>
          <p:nvPr/>
        </p:nvCxnSpPr>
        <p:spPr>
          <a:xfrm flipV="1">
            <a:off x="9153118" y="3824198"/>
            <a:ext cx="513965" cy="295326"/>
          </a:xfrm>
          <a:prstGeom prst="line">
            <a:avLst/>
          </a:prstGeom>
          <a:ln>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直線コネクタ 122"/>
          <p:cNvCxnSpPr>
            <a:stCxn id="116" idx="1"/>
            <a:endCxn id="114" idx="3"/>
          </p:cNvCxnSpPr>
          <p:nvPr/>
        </p:nvCxnSpPr>
        <p:spPr>
          <a:xfrm flipH="1">
            <a:off x="9124950" y="2215132"/>
            <a:ext cx="791669" cy="252345"/>
          </a:xfrm>
          <a:prstGeom prst="line">
            <a:avLst/>
          </a:prstGeom>
          <a:ln>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61" name="正方形/長方形 60"/>
          <p:cNvSpPr/>
          <p:nvPr/>
        </p:nvSpPr>
        <p:spPr>
          <a:xfrm>
            <a:off x="3028040" y="2305539"/>
            <a:ext cx="502770" cy="410082"/>
          </a:xfrm>
          <a:prstGeom prst="rect">
            <a:avLst/>
          </a:prstGeom>
          <a:solidFill>
            <a:schemeClr val="accent4">
              <a:lumMod val="60000"/>
              <a:lumOff val="4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1" name="直線コネクタ 70"/>
          <p:cNvCxnSpPr>
            <a:stCxn id="61" idx="2"/>
            <a:endCxn id="118" idx="0"/>
          </p:cNvCxnSpPr>
          <p:nvPr/>
        </p:nvCxnSpPr>
        <p:spPr>
          <a:xfrm flipH="1">
            <a:off x="2913661" y="2715621"/>
            <a:ext cx="365764" cy="689053"/>
          </a:xfrm>
          <a:prstGeom prst="line">
            <a:avLst/>
          </a:prstGeom>
          <a:ln>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2112" y="1599524"/>
            <a:ext cx="6663506" cy="3578662"/>
          </a:xfrm>
          <a:prstGeom prst="rect">
            <a:avLst/>
          </a:prstGeom>
        </p:spPr>
      </p:pic>
    </p:spTree>
    <p:extLst>
      <p:ext uri="{BB962C8B-B14F-4D97-AF65-F5344CB8AC3E}">
        <p14:creationId xmlns:p14="http://schemas.microsoft.com/office/powerpoint/2010/main" val="12228851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まとめ</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661564" y="1535550"/>
            <a:ext cx="3076567" cy="18639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dirty="0" smtClean="0">
                <a:solidFill>
                  <a:schemeClr val="accent2">
                    <a:lumMod val="50000"/>
                  </a:schemeClr>
                </a:solidFill>
                <a:latin typeface="+mn-ea"/>
                <a:cs typeface="メイリオ" panose="020B0604030504040204" pitchFamily="50" charset="-128"/>
              </a:rPr>
              <a:t>現在身の回りには多くの電子機器があり、それら機器には多くの特徴ある部品が使われています。これら部品の内容を</a:t>
            </a:r>
            <a:r>
              <a:rPr lang="ja-JP" altLang="en-US" sz="1800" dirty="0">
                <a:solidFill>
                  <a:schemeClr val="accent2">
                    <a:lumMod val="50000"/>
                  </a:schemeClr>
                </a:solidFill>
                <a:latin typeface="+mn-ea"/>
                <a:cs typeface="メイリオ" panose="020B0604030504040204" pitchFamily="50" charset="-128"/>
              </a:rPr>
              <a:t>知</a:t>
            </a:r>
            <a:r>
              <a:rPr lang="ja-JP" altLang="en-US" sz="1800" dirty="0" smtClean="0">
                <a:solidFill>
                  <a:schemeClr val="accent2">
                    <a:lumMod val="50000"/>
                  </a:schemeClr>
                </a:solidFill>
                <a:latin typeface="+mn-ea"/>
                <a:cs typeface="メイリオ" panose="020B0604030504040204" pitchFamily="50" charset="-128"/>
              </a:rPr>
              <a:t>ることで、身の回りの機器に対する理解が深まっていきます。</a:t>
            </a:r>
            <a:endParaRPr lang="en-US" altLang="ja-JP" sz="1800" dirty="0">
              <a:solidFill>
                <a:schemeClr val="accent2">
                  <a:lumMod val="50000"/>
                </a:schemeClr>
              </a:solidFill>
              <a:latin typeface="+mn-ea"/>
              <a:cs typeface="メイリオ" panose="020B0604030504040204" pitchFamily="50" charset="-128"/>
            </a:endParaRPr>
          </a:p>
        </p:txBody>
      </p:sp>
      <p:grpSp>
        <p:nvGrpSpPr>
          <p:cNvPr id="12" name="グループ化 11"/>
          <p:cNvGrpSpPr/>
          <p:nvPr/>
        </p:nvGrpSpPr>
        <p:grpSpPr>
          <a:xfrm>
            <a:off x="-8757" y="365125"/>
            <a:ext cx="477794" cy="5189823"/>
            <a:chOff x="-8757" y="365125"/>
            <a:chExt cx="477794" cy="5189823"/>
          </a:xfrm>
        </p:grpSpPr>
        <p:sp>
          <p:nvSpPr>
            <p:cNvPr id="13" name="片側の 2 つの角を丸めた四角形 1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テキスト ボックス 1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9" name="片側の 2 つの角を丸めた四角形 18"/>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片側の 2 つの角を丸めた四角形 20"/>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片側の 2 つの角を丸めた四角形 21"/>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テキスト ボックス 22"/>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7" name="コンテンツ プレースホルダー 2"/>
          <p:cNvSpPr txBox="1">
            <a:spLocks/>
          </p:cNvSpPr>
          <p:nvPr/>
        </p:nvSpPr>
        <p:spPr>
          <a:xfrm>
            <a:off x="770878" y="1426787"/>
            <a:ext cx="6215603" cy="100642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800" b="1" u="sng" dirty="0" smtClean="0">
                <a:latin typeface="Meiryo UI" panose="020B0604030504040204" pitchFamily="50" charset="-128"/>
                <a:ea typeface="Meiryo UI" panose="020B0604030504040204" pitchFamily="50" charset="-128"/>
                <a:cs typeface="Meiryo UI" panose="020B0604030504040204" pitchFamily="50" charset="-128"/>
              </a:rPr>
              <a:t>クロックムーブメント</a:t>
            </a:r>
            <a:endParaRPr lang="en-US" altLang="ja-JP" sz="1800" b="1" u="sng" dirty="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周期的に信号を出す水晶振動子</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クオーツ）を使って、ちょうど１秒ごとにモーターを動かして針を進める仕組みにしたもの。</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ギアを何枚も組み合わせて、秒、分、時の針が動くようになっている。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770878" y="3690709"/>
            <a:ext cx="6215602" cy="100642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800" b="1" u="sng" dirty="0" smtClean="0">
                <a:latin typeface="Meiryo UI" panose="020B0604030504040204" pitchFamily="50" charset="-128"/>
                <a:ea typeface="Meiryo UI" panose="020B0604030504040204" pitchFamily="50" charset="-128"/>
                <a:cs typeface="Meiryo UI" panose="020B0604030504040204" pitchFamily="50" charset="-128"/>
              </a:rPr>
              <a:t>ブザー</a:t>
            </a:r>
            <a:endPar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電気エネルギーが音のエネルギーに変換される。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ブザーは、圧電素子に電圧を加えて変形させることで、空気を振動させて音を作っている。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コンテンツ プレースホルダー 2"/>
          <p:cNvSpPr txBox="1">
            <a:spLocks/>
          </p:cNvSpPr>
          <p:nvPr/>
        </p:nvSpPr>
        <p:spPr>
          <a:xfrm>
            <a:off x="770878" y="2667059"/>
            <a:ext cx="6215603" cy="7848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rPr>
              <a:t>LED</a:t>
            </a:r>
          </a:p>
          <a:p>
            <a:pPr marL="0" indent="0">
              <a:spcBef>
                <a:spcPts val="0"/>
              </a:spcBef>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は電気エネルギーを効率よく変換して光に変えている。</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は形状や</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性能の違いを活かして、表示</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だけで</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なく通信</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などの分野でも使用される。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25" name="図 2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01981" y="3307509"/>
            <a:ext cx="2149319" cy="2608397"/>
          </a:xfrm>
          <a:prstGeom prst="rect">
            <a:avLst/>
          </a:prstGeom>
        </p:spPr>
      </p:pic>
    </p:spTree>
    <p:extLst>
      <p:ext uri="{BB962C8B-B14F-4D97-AF65-F5344CB8AC3E}">
        <p14:creationId xmlns:p14="http://schemas.microsoft.com/office/powerpoint/2010/main" val="29390371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
          <p:cNvSpPr>
            <a:spLocks noGrp="1"/>
          </p:cNvSpPr>
          <p:nvPr>
            <p:ph type="title" idx="4294967295"/>
          </p:nvPr>
        </p:nvSpPr>
        <p:spPr>
          <a:xfrm>
            <a:off x="838200" y="365125"/>
            <a:ext cx="4119563" cy="730250"/>
          </a:xfrm>
        </p:spPr>
        <p:txBody>
          <a:bodyPr>
            <a:normAutofit/>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タイムテーブル例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1" name="直線コネクタ 20"/>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aphicFrame>
        <p:nvGraphicFramePr>
          <p:cNvPr id="3" name="表 2"/>
          <p:cNvGraphicFramePr>
            <a:graphicFrameLocks noGrp="1"/>
          </p:cNvGraphicFramePr>
          <p:nvPr>
            <p:extLst>
              <p:ext uri="{D42A27DB-BD31-4B8C-83A1-F6EECF244321}">
                <p14:modId xmlns:p14="http://schemas.microsoft.com/office/powerpoint/2010/main" val="3113220090"/>
              </p:ext>
            </p:extLst>
          </p:nvPr>
        </p:nvGraphicFramePr>
        <p:xfrm>
          <a:off x="1282816" y="1493240"/>
          <a:ext cx="9752201" cy="4328969"/>
        </p:xfrm>
        <a:graphic>
          <a:graphicData uri="http://schemas.openxmlformats.org/drawingml/2006/table">
            <a:tbl>
              <a:tblPr firstRow="1" bandRow="1">
                <a:tableStyleId>{1E171933-4619-4E11-9A3F-F7608DF75F80}</a:tableStyleId>
              </a:tblPr>
              <a:tblGrid>
                <a:gridCol w="1097514"/>
                <a:gridCol w="1097514"/>
                <a:gridCol w="2728108"/>
                <a:gridCol w="4829065"/>
              </a:tblGrid>
              <a:tr h="397640">
                <a:tc>
                  <a:txBody>
                    <a:bodyPr/>
                    <a:lstStyle/>
                    <a:p>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lnR w="12700" cap="flat" cmpd="sng" algn="ctr">
                      <a:solidFill>
                        <a:schemeClr val="accent4"/>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accent4"/>
                      </a:solidFill>
                      <a:prstDash val="solid"/>
                      <a:round/>
                      <a:headEnd type="none" w="med" len="med"/>
                      <a:tailEnd type="none" w="med" len="med"/>
                    </a:lnL>
                  </a:tcPr>
                </a:tc>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項目</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lnR w="12700" cap="flat" cmpd="sng" algn="ctr">
                      <a:solidFill>
                        <a:schemeClr val="accent4"/>
                      </a:solidFill>
                      <a:prstDash val="solid"/>
                      <a:round/>
                      <a:headEnd type="none" w="med" len="med"/>
                      <a:tailEnd type="none" w="med" len="med"/>
                    </a:lnR>
                  </a:tcPr>
                </a:tc>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内容</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accent4"/>
                      </a:solidFill>
                      <a:prstDash val="solid"/>
                      <a:round/>
                      <a:headEnd type="none" w="med" len="med"/>
                      <a:tailEnd type="none" w="med" len="med"/>
                    </a:lnL>
                  </a:tcPr>
                </a:tc>
              </a:tr>
              <a:tr h="620199">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時限目</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20</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分</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「時計」</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を利用した製品</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「時計」の発展</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身の回りを探してみよう</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昔と今の</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「時計」</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の違いと生活</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chemeClr val="accent4">
                        <a:lumMod val="20000"/>
                        <a:lumOff val="80000"/>
                      </a:schemeClr>
                    </a:solidFill>
                  </a:tcPr>
                </a:tc>
              </a:tr>
              <a:tr h="66702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20</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時計のしくみ</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時計が正確に時を刻むしくみを知る。</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電気信号を歯車に伝えるしくみを知る。</a:t>
                      </a:r>
                      <a:endParaRPr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時計の針と伝達比を考える。</a:t>
                      </a:r>
                    </a:p>
                  </a:txBody>
                  <a:tcPr anchor="ctr">
                    <a:lnL w="12700" cap="flat" cmpd="sng" algn="ctr">
                      <a:solidFill>
                        <a:schemeClr val="accent4"/>
                      </a:solidFill>
                      <a:prstDash val="solid"/>
                      <a:round/>
                      <a:headEnd type="none" w="med" len="med"/>
                      <a:tailEnd type="none" w="med" len="med"/>
                    </a:lnL>
                    <a:solidFill>
                      <a:schemeClr val="accent4">
                        <a:lumMod val="20000"/>
                        <a:lumOff val="80000"/>
                      </a:schemeClr>
                    </a:solidFill>
                  </a:tcPr>
                </a:tc>
              </a:tr>
              <a:tr h="6863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時限目</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R w="12700" cap="flat" cmpd="sng" algn="ctr">
                      <a:solidFill>
                        <a:schemeClr val="accent4"/>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40</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分</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はんだづけの方法</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noFill/>
                  </a:tcPr>
                </a:tc>
              </a:tr>
              <a:tr h="649708">
                <a:tc rowSpan="2">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3</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時限目</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10</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分</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動作チェック</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トラブルシューティング</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動作チェックとトラブルシューティング</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chemeClr val="accent4">
                        <a:lumMod val="20000"/>
                        <a:lumOff val="80000"/>
                      </a:schemeClr>
                    </a:solidFill>
                  </a:tcPr>
                </a:tc>
              </a:tr>
              <a:tr h="1040830">
                <a:tc vMerge="1">
                  <a:txBody>
                    <a:bodyPr/>
                    <a:lstStyle/>
                    <a:p>
                      <a:endParaRPr kumimoji="1" lang="en-US" altLang="ja-JP" baseline="0"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20</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分</a:t>
                      </a:r>
                      <a:endParaRPr kumimoji="1" lang="en-US" altLang="ja-JP" baseline="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回路や動作の解説</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回路解説</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使用部品の解説</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動作の詳細</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chemeClr val="accent4">
                        <a:lumMod val="20000"/>
                        <a:lumOff val="80000"/>
                      </a:schemeClr>
                    </a:solidFill>
                  </a:tcPr>
                </a:tc>
              </a:tr>
            </a:tbl>
          </a:graphicData>
        </a:graphic>
      </p:graphicFrame>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rgbClr val="FFC000"/>
            </a:solidFill>
            <a:ln>
              <a:solidFill>
                <a:srgbClr val="FFC000"/>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solidFill>
              <a:srgbClr val="FFC000"/>
            </a:solidFill>
            <a:ln>
              <a:solidFill>
                <a:srgbClr val="FFC000"/>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2" name="片側の 2 つの角を丸めた四角形 11"/>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19" name="図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Tree>
    <p:extLst>
      <p:ext uri="{BB962C8B-B14F-4D97-AF65-F5344CB8AC3E}">
        <p14:creationId xmlns:p14="http://schemas.microsoft.com/office/powerpoint/2010/main" val="3404196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958045" y="1911717"/>
            <a:ext cx="2820517" cy="3426675"/>
          </a:xfrm>
          <a:prstGeom prst="rect">
            <a:avLst/>
          </a:prstGeom>
        </p:spPr>
      </p:pic>
      <p:pic>
        <p:nvPicPr>
          <p:cNvPr id="46" name="図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5523" y="1802826"/>
            <a:ext cx="3137158" cy="3592448"/>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メロディー時計</a:t>
            </a:r>
            <a:r>
              <a:rPr lang="en-US" altLang="ja-JP" dirty="0" smtClean="0">
                <a:latin typeface="Meiryo UI" panose="020B0604030504040204" pitchFamily="50" charset="-128"/>
                <a:ea typeface="Meiryo UI" panose="020B0604030504040204" pitchFamily="50" charset="-128"/>
                <a:cs typeface="Meiryo UI" panose="020B0604030504040204" pitchFamily="50" charset="-128"/>
              </a:rPr>
              <a:t>2</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の構造</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26" name="テキスト ボックス 25"/>
          <p:cNvSpPr txBox="1"/>
          <p:nvPr/>
        </p:nvSpPr>
        <p:spPr>
          <a:xfrm>
            <a:off x="972050" y="4289981"/>
            <a:ext cx="707245" cy="307777"/>
          </a:xfrm>
          <a:prstGeom prst="rect">
            <a:avLst/>
          </a:prstGeom>
          <a:noFill/>
        </p:spPr>
        <p:txBody>
          <a:bodyPr wrap="non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マイコン</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p:cNvSpPr txBox="1"/>
          <p:nvPr/>
        </p:nvSpPr>
        <p:spPr>
          <a:xfrm>
            <a:off x="2899749" y="5456809"/>
            <a:ext cx="614271" cy="307777"/>
          </a:xfrm>
          <a:prstGeom prst="rect">
            <a:avLst/>
          </a:prstGeom>
          <a:noFill/>
        </p:spPr>
        <p:txBody>
          <a:bodyPr wrap="non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ブザー</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a:off x="5044089" y="4611708"/>
            <a:ext cx="1015352" cy="523220"/>
          </a:xfrm>
          <a:prstGeom prst="rect">
            <a:avLst/>
          </a:prstGeom>
          <a:noFill/>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時計電源</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回路</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電源</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69" name="グループ化 68"/>
          <p:cNvGrpSpPr/>
          <p:nvPr/>
        </p:nvGrpSpPr>
        <p:grpSpPr>
          <a:xfrm>
            <a:off x="-8757" y="365125"/>
            <a:ext cx="477794" cy="5189823"/>
            <a:chOff x="-8757" y="365125"/>
            <a:chExt cx="477794" cy="5189823"/>
          </a:xfrm>
        </p:grpSpPr>
        <p:sp>
          <p:nvSpPr>
            <p:cNvPr id="70" name="片側の 2 つの角を丸めた四角形 69"/>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7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片側の 2 つの角を丸めた四角形 7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片側の 2 つの角を丸めた四角形 77"/>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1" name="片側の 2 つの角を丸めた四角形 8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テキスト ボックス 8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片側の 2 つの角を丸めた四角形 83"/>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片側の 2 つの角を丸めた四角形 8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テキスト ボックス 8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テキスト ボックス 8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9" name="テキスト ボックス 58"/>
          <p:cNvSpPr txBox="1"/>
          <p:nvPr/>
        </p:nvSpPr>
        <p:spPr>
          <a:xfrm>
            <a:off x="1684364" y="5456809"/>
            <a:ext cx="979755" cy="307777"/>
          </a:xfrm>
          <a:prstGeom prst="rect">
            <a:avLst/>
          </a:prstGeom>
          <a:noFill/>
        </p:spPr>
        <p:txBody>
          <a:bodyPr wrap="non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トランジスタ</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a:off x="1114508" y="2192305"/>
            <a:ext cx="529312" cy="307777"/>
          </a:xfrm>
          <a:prstGeom prst="rect">
            <a:avLst/>
          </a:prstGeom>
          <a:noFill/>
        </p:spPr>
        <p:txBody>
          <a:bodyPr wrap="none" rtlCol="0">
            <a:spAutoFit/>
          </a:bodyPr>
          <a:lstStyle/>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8" name="直線コネクタ 57"/>
          <p:cNvCxnSpPr/>
          <p:nvPr/>
        </p:nvCxnSpPr>
        <p:spPr>
          <a:xfrm flipV="1">
            <a:off x="5881309" y="4114585"/>
            <a:ext cx="661084" cy="653636"/>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1" name="直線コネクタ 60"/>
          <p:cNvCxnSpPr>
            <a:stCxn id="50" idx="3"/>
          </p:cNvCxnSpPr>
          <p:nvPr/>
        </p:nvCxnSpPr>
        <p:spPr>
          <a:xfrm>
            <a:off x="1643820" y="2346194"/>
            <a:ext cx="1138922" cy="153888"/>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flipV="1">
            <a:off x="2375696" y="5039818"/>
            <a:ext cx="340475" cy="416991"/>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p:nvPr/>
        </p:nvCxnSpPr>
        <p:spPr>
          <a:xfrm flipH="1">
            <a:off x="3686793" y="3030967"/>
            <a:ext cx="1244725" cy="68831"/>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71" name="直線コネクタ 70"/>
          <p:cNvCxnSpPr/>
          <p:nvPr/>
        </p:nvCxnSpPr>
        <p:spPr>
          <a:xfrm flipV="1">
            <a:off x="3226574" y="4978586"/>
            <a:ext cx="116858" cy="440345"/>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90" name="直線コネクタ 89"/>
          <p:cNvCxnSpPr/>
          <p:nvPr/>
        </p:nvCxnSpPr>
        <p:spPr>
          <a:xfrm flipV="1">
            <a:off x="1687538" y="4534551"/>
            <a:ext cx="883206" cy="567059"/>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91" name="テキスト ボックス 90"/>
          <p:cNvSpPr txBox="1"/>
          <p:nvPr/>
        </p:nvSpPr>
        <p:spPr>
          <a:xfrm>
            <a:off x="722902" y="4999622"/>
            <a:ext cx="1144865" cy="477054"/>
          </a:xfrm>
          <a:prstGeom prst="rect">
            <a:avLst/>
          </a:prstGeom>
          <a:noFill/>
        </p:spPr>
        <p:txBody>
          <a:bodyPr wrap="none" rtlCol="0">
            <a:spAutoFit/>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発</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振子</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
            </a:r>
            <a:b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b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マイコン動作用</a:t>
            </a:r>
            <a:r>
              <a:rPr kumimoji="1" lang="en-US" altLang="ja-JP" sz="11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a:off x="5153294" y="1978766"/>
            <a:ext cx="1026243" cy="523220"/>
          </a:xfrm>
          <a:prstGeom prst="rect">
            <a:avLst/>
          </a:prstGeom>
          <a:noFill/>
        </p:spPr>
        <p:txBody>
          <a:bodyPr wrap="non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クロック</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ムーブメント</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2" name="直線コネクタ 51"/>
          <p:cNvCxnSpPr>
            <a:stCxn id="26" idx="3"/>
          </p:cNvCxnSpPr>
          <p:nvPr/>
        </p:nvCxnSpPr>
        <p:spPr>
          <a:xfrm flipV="1">
            <a:off x="1679295" y="4053516"/>
            <a:ext cx="1689008" cy="390354"/>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62" name="テキスト ボックス 61"/>
          <p:cNvSpPr txBox="1"/>
          <p:nvPr/>
        </p:nvSpPr>
        <p:spPr>
          <a:xfrm>
            <a:off x="4072475" y="5393157"/>
            <a:ext cx="697627" cy="307777"/>
          </a:xfrm>
          <a:prstGeom prst="rect">
            <a:avLst/>
          </a:prstGeom>
          <a:noFill/>
        </p:spPr>
        <p:txBody>
          <a:bodyPr wrap="non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スイッチ</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3" name="直線コネクタ 62"/>
          <p:cNvCxnSpPr>
            <a:stCxn id="62" idx="0"/>
          </p:cNvCxnSpPr>
          <p:nvPr/>
        </p:nvCxnSpPr>
        <p:spPr>
          <a:xfrm flipV="1">
            <a:off x="4421289" y="4877715"/>
            <a:ext cx="72323" cy="515442"/>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89" name="直線コネクタ 88"/>
          <p:cNvCxnSpPr>
            <a:stCxn id="54" idx="2"/>
          </p:cNvCxnSpPr>
          <p:nvPr/>
        </p:nvCxnSpPr>
        <p:spPr>
          <a:xfrm>
            <a:off x="5666416" y="2501986"/>
            <a:ext cx="1502869" cy="312323"/>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49" name="コンテンツ プレースホルダー 2"/>
          <p:cNvSpPr txBox="1">
            <a:spLocks/>
          </p:cNvSpPr>
          <p:nvPr/>
        </p:nvSpPr>
        <p:spPr>
          <a:xfrm>
            <a:off x="838199" y="1416665"/>
            <a:ext cx="7362218"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部品のはんだづけ、取りつけを行ってメロディー時計を作</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り</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ます。</a:t>
            </a:r>
            <a:endParaRPr lang="en-US" altLang="ja-JP" sz="2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p:cNvSpPr txBox="1"/>
          <p:nvPr/>
        </p:nvSpPr>
        <p:spPr>
          <a:xfrm>
            <a:off x="4889296" y="2861690"/>
            <a:ext cx="723275" cy="307777"/>
          </a:xfrm>
          <a:prstGeom prst="rect">
            <a:avLst/>
          </a:prstGeom>
          <a:noFill/>
        </p:spPr>
        <p:txBody>
          <a:bodyPr wrap="non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時計針</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a:off x="4857898" y="3839092"/>
            <a:ext cx="869149" cy="307777"/>
          </a:xfrm>
          <a:prstGeom prst="rect">
            <a:avLst/>
          </a:prstGeom>
          <a:noFill/>
        </p:spPr>
        <p:txBody>
          <a:bodyPr wrap="non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コンデンサ</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5" name="直線コネクタ 64"/>
          <p:cNvCxnSpPr>
            <a:stCxn id="64" idx="1"/>
          </p:cNvCxnSpPr>
          <p:nvPr/>
        </p:nvCxnSpPr>
        <p:spPr>
          <a:xfrm flipH="1">
            <a:off x="4210740" y="3992981"/>
            <a:ext cx="647158" cy="556491"/>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67" name="テキスト ボックス 66"/>
          <p:cNvSpPr txBox="1"/>
          <p:nvPr/>
        </p:nvSpPr>
        <p:spPr>
          <a:xfrm>
            <a:off x="9502691" y="5149032"/>
            <a:ext cx="1593706" cy="307777"/>
          </a:xfrm>
          <a:prstGeom prst="rect">
            <a:avLst/>
          </a:prstGeom>
          <a:noFill/>
        </p:spPr>
        <p:txBody>
          <a:bodyPr wrap="non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時計用電池ボックス</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テキスト ボックス 82"/>
          <p:cNvSpPr txBox="1"/>
          <p:nvPr/>
        </p:nvSpPr>
        <p:spPr>
          <a:xfrm>
            <a:off x="9446116" y="2770671"/>
            <a:ext cx="1593706" cy="307777"/>
          </a:xfrm>
          <a:prstGeom prst="rect">
            <a:avLst/>
          </a:prstGeom>
          <a:noFill/>
        </p:spPr>
        <p:txBody>
          <a:bodyPr wrap="non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回路用電池ボックス</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3" name="図 2"/>
          <p:cNvPicPr>
            <a:picLocks noChangeAspect="1"/>
          </p:cNvPicPr>
          <p:nvPr/>
        </p:nvPicPr>
        <p:blipFill rotWithShape="1">
          <a:blip r:embed="rId5" cstate="print">
            <a:extLst>
              <a:ext uri="{28A0092B-C50C-407E-A947-70E740481C1C}">
                <a14:useLocalDpi xmlns:a14="http://schemas.microsoft.com/office/drawing/2010/main" val="0"/>
              </a:ext>
            </a:extLst>
          </a:blip>
          <a:srcRect r="8960"/>
          <a:stretch/>
        </p:blipFill>
        <p:spPr>
          <a:xfrm>
            <a:off x="9355510" y="3229281"/>
            <a:ext cx="1718890" cy="1955800"/>
          </a:xfrm>
          <a:prstGeom prst="rect">
            <a:avLst/>
          </a:prstGeom>
          <a:ln>
            <a:noFill/>
          </a:ln>
          <a:effectLst>
            <a:softEdge rad="112500"/>
          </a:effectLst>
        </p:spPr>
      </p:pic>
      <p:cxnSp>
        <p:nvCxnSpPr>
          <p:cNvPr id="86" name="直線コネクタ 85"/>
          <p:cNvCxnSpPr>
            <a:stCxn id="83" idx="3"/>
          </p:cNvCxnSpPr>
          <p:nvPr/>
        </p:nvCxnSpPr>
        <p:spPr>
          <a:xfrm>
            <a:off x="11039822" y="2924560"/>
            <a:ext cx="373245" cy="1222309"/>
          </a:xfrm>
          <a:prstGeom prst="bentConnector2">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92" name="直線コネクタ 91"/>
          <p:cNvCxnSpPr>
            <a:stCxn id="67" idx="0"/>
          </p:cNvCxnSpPr>
          <p:nvPr/>
        </p:nvCxnSpPr>
        <p:spPr>
          <a:xfrm flipV="1">
            <a:off x="10299544" y="4818080"/>
            <a:ext cx="63656" cy="330952"/>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p:nvCxnSpPr>
        <p:spPr>
          <a:xfrm flipV="1">
            <a:off x="5891082" y="4289982"/>
            <a:ext cx="606812" cy="688604"/>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12" name="右中かっこ 11"/>
          <p:cNvSpPr/>
          <p:nvPr/>
        </p:nvSpPr>
        <p:spPr>
          <a:xfrm>
            <a:off x="11056153" y="3612658"/>
            <a:ext cx="239048" cy="999050"/>
          </a:xfrm>
          <a:prstGeom prst="rightBrace">
            <a:avLst>
              <a:gd name="adj1" fmla="val 8333"/>
              <a:gd name="adj2" fmla="val 52542"/>
            </a:avLst>
          </a:prstGeom>
          <a:noFill/>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Tree>
    <p:extLst>
      <p:ext uri="{BB962C8B-B14F-4D97-AF65-F5344CB8AC3E}">
        <p14:creationId xmlns:p14="http://schemas.microsoft.com/office/powerpoint/2010/main" val="24048050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学習内容１</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pSp>
        <p:nvGrpSpPr>
          <p:cNvPr id="39" name="グループ化 38"/>
          <p:cNvGrpSpPr/>
          <p:nvPr/>
        </p:nvGrpSpPr>
        <p:grpSpPr>
          <a:xfrm>
            <a:off x="-8757" y="365125"/>
            <a:ext cx="477794" cy="5189823"/>
            <a:chOff x="-8757" y="365125"/>
            <a:chExt cx="477794" cy="5189823"/>
          </a:xfrm>
        </p:grpSpPr>
        <p:sp>
          <p:nvSpPr>
            <p:cNvPr id="40" name="片側の 2 つの角を丸めた四角形 3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6" y="1470223"/>
              <a:ext cx="708455" cy="384721"/>
            </a:xfrm>
            <a:prstGeom prst="rect">
              <a:avLst/>
            </a:prstGeom>
            <a:solidFill>
              <a:schemeClr val="bg1">
                <a:lumMod val="85000"/>
              </a:schemeClr>
            </a:solidFill>
            <a:ln>
              <a:solidFill>
                <a:schemeClr val="bg1">
                  <a:lumMod val="85000"/>
                </a:schemeClr>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rgbClr val="FFC000"/>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3" y="605250"/>
              <a:ext cx="708455" cy="384721"/>
            </a:xfrm>
            <a:prstGeom prst="rect">
              <a:avLst/>
            </a:prstGeom>
            <a:solidFill>
              <a:srgbClr val="FFC000"/>
            </a:solidFill>
            <a:ln>
              <a:solidFill>
                <a:schemeClr val="accent4"/>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6" name="片側の 2 つの角を丸めた四角形 45"/>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片側の 2 つの角を丸めた四角形 4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22" name="図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23" name="コンテンツ プレースホルダー 2"/>
          <p:cNvSpPr txBox="1">
            <a:spLocks/>
          </p:cNvSpPr>
          <p:nvPr/>
        </p:nvSpPr>
        <p:spPr>
          <a:xfrm>
            <a:off x="838200" y="1416665"/>
            <a:ext cx="4903022"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①</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「時間」を利用した製品を調べてみよう。</a:t>
            </a:r>
            <a:endParaRPr lang="en-US" altLang="ja-JP" sz="2000" b="1"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25" name="表 24"/>
          <p:cNvGraphicFramePr>
            <a:graphicFrameLocks noGrp="1"/>
          </p:cNvGraphicFramePr>
          <p:nvPr>
            <p:extLst>
              <p:ext uri="{D42A27DB-BD31-4B8C-83A1-F6EECF244321}">
                <p14:modId xmlns:p14="http://schemas.microsoft.com/office/powerpoint/2010/main" val="432605239"/>
              </p:ext>
            </p:extLst>
          </p:nvPr>
        </p:nvGraphicFramePr>
        <p:xfrm>
          <a:off x="2019298" y="1768934"/>
          <a:ext cx="7736369" cy="914400"/>
        </p:xfrm>
        <a:graphic>
          <a:graphicData uri="http://schemas.openxmlformats.org/drawingml/2006/table">
            <a:tbl>
              <a:tblPr firstRow="1" bandRow="1">
                <a:tableStyleId>{2D5ABB26-0587-4C30-8999-92F81FD0307C}</a:tableStyleId>
              </a:tblPr>
              <a:tblGrid>
                <a:gridCol w="1828802"/>
                <a:gridCol w="1762125"/>
                <a:gridCol w="1285875"/>
                <a:gridCol w="1600200"/>
                <a:gridCol w="1259367"/>
              </a:tblGrid>
              <a:tr h="8519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想定される答え</a:t>
                      </a:r>
                      <a:endParaRPr kumimoji="1" lang="ja-JP" altLang="en-US" sz="1800" b="1"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noFill/>
                  </a:tcPr>
                </a:tc>
                <a:tc>
                  <a:txBody>
                    <a:bodyPr/>
                    <a:lstStyle/>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rPr>
                        <a:t>DVD</a:t>
                      </a: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レコーダー</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スマートホン</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4">
                        <a:lumMod val="20000"/>
                        <a:lumOff val="80000"/>
                      </a:schemeClr>
                    </a:solidFill>
                  </a:tcPr>
                </a:tc>
                <a:tc>
                  <a:txBody>
                    <a:bodyPr/>
                    <a:lstStyle/>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炊飯器</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テレビ</a:t>
                      </a:r>
                      <a:endPar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洗濯機</a:t>
                      </a:r>
                      <a:endPar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4">
                        <a:lumMod val="20000"/>
                        <a:lumOff val="80000"/>
                      </a:schemeClr>
                    </a:solidFill>
                  </a:tcPr>
                </a:tc>
                <a:tc>
                  <a:txBody>
                    <a:bodyPr/>
                    <a:lstStyle/>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授業チャイム</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パソコン</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電子レンジ</a:t>
                      </a:r>
                    </a:p>
                  </a:txBody>
                  <a:tcP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信号機</a:t>
                      </a: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電車</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4">
                        <a:lumMod val="20000"/>
                        <a:lumOff val="80000"/>
                      </a:schemeClr>
                    </a:solidFill>
                  </a:tcPr>
                </a:tc>
              </a:tr>
            </a:tbl>
          </a:graphicData>
        </a:graphic>
      </p:graphicFrame>
      <p:sp>
        <p:nvSpPr>
          <p:cNvPr id="27" name="コンテンツ プレースホルダー 2"/>
          <p:cNvSpPr txBox="1">
            <a:spLocks/>
          </p:cNvSpPr>
          <p:nvPr/>
        </p:nvSpPr>
        <p:spPr>
          <a:xfrm>
            <a:off x="1236207" y="2864040"/>
            <a:ext cx="7385137" cy="3438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これらの製品が「時間」を利用することで何が便利になるのかを考えてみる。</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正方形/長方形 27"/>
          <p:cNvSpPr/>
          <p:nvPr/>
        </p:nvSpPr>
        <p:spPr>
          <a:xfrm>
            <a:off x="4625717" y="342034"/>
            <a:ext cx="6869188" cy="369332"/>
          </a:xfrm>
          <a:prstGeom prst="rect">
            <a:avLst/>
          </a:prstGeom>
        </p:spPr>
        <p:txBody>
          <a:bodyPr wrap="none">
            <a:sp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dirty="0">
                <a:latin typeface="Meiryo UI" panose="020B0604030504040204" pitchFamily="50" charset="-128"/>
                <a:ea typeface="Meiryo UI" panose="020B0604030504040204" pitchFamily="50" charset="-128"/>
                <a:cs typeface="Meiryo UI" panose="020B0604030504040204" pitchFamily="50" charset="-128"/>
              </a:rPr>
              <a:t>時間」を利用した製品</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が、</a:t>
            </a:r>
            <a:r>
              <a:rPr lang="ja-JP" altLang="en-US" dirty="0">
                <a:latin typeface="Meiryo UI" panose="020B0604030504040204" pitchFamily="50" charset="-128"/>
                <a:ea typeface="Meiryo UI" panose="020B0604030504040204" pitchFamily="50" charset="-128"/>
                <a:cs typeface="Meiryo UI" panose="020B0604030504040204" pitchFamily="50" charset="-128"/>
              </a:rPr>
              <a:t>生活の利便性向上に寄与していることを知る。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正方形/長方形 29"/>
          <p:cNvSpPr/>
          <p:nvPr/>
        </p:nvSpPr>
        <p:spPr>
          <a:xfrm>
            <a:off x="4625717" y="678233"/>
            <a:ext cx="6630341" cy="369332"/>
          </a:xfrm>
          <a:prstGeom prst="rect">
            <a:avLst/>
          </a:prstGeom>
        </p:spPr>
        <p:txBody>
          <a:bodyPr wrap="none">
            <a:spAutoFit/>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昔の時計と現在の</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時計をくらべ、生活</a:t>
            </a:r>
            <a:r>
              <a:rPr lang="ja-JP" altLang="en-US" dirty="0">
                <a:latin typeface="Meiryo UI" panose="020B0604030504040204" pitchFamily="50" charset="-128"/>
                <a:ea typeface="Meiryo UI" panose="020B0604030504040204" pitchFamily="50" charset="-128"/>
                <a:cs typeface="Meiryo UI" panose="020B0604030504040204" pitchFamily="50" charset="-128"/>
              </a:rPr>
              <a:t>がどのように変わったかなどを知る。</a:t>
            </a:r>
          </a:p>
        </p:txBody>
      </p:sp>
      <p:sp>
        <p:nvSpPr>
          <p:cNvPr id="31" name="コンテンツ プレースホルダー 2"/>
          <p:cNvSpPr txBox="1">
            <a:spLocks/>
          </p:cNvSpPr>
          <p:nvPr/>
        </p:nvSpPr>
        <p:spPr>
          <a:xfrm>
            <a:off x="838200" y="3355733"/>
            <a:ext cx="7818837" cy="3626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②</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時計」の歴史について調べ、どの様に発展してきたか考えてみよう。</a:t>
            </a:r>
          </a:p>
        </p:txBody>
      </p:sp>
      <p:graphicFrame>
        <p:nvGraphicFramePr>
          <p:cNvPr id="32" name="表 31"/>
          <p:cNvGraphicFramePr>
            <a:graphicFrameLocks noGrp="1"/>
          </p:cNvGraphicFramePr>
          <p:nvPr>
            <p:extLst>
              <p:ext uri="{D42A27DB-BD31-4B8C-83A1-F6EECF244321}">
                <p14:modId xmlns:p14="http://schemas.microsoft.com/office/powerpoint/2010/main" val="3986497137"/>
              </p:ext>
            </p:extLst>
          </p:nvPr>
        </p:nvGraphicFramePr>
        <p:xfrm>
          <a:off x="2019298" y="3796219"/>
          <a:ext cx="6814789" cy="1554480"/>
        </p:xfrm>
        <a:graphic>
          <a:graphicData uri="http://schemas.openxmlformats.org/drawingml/2006/table">
            <a:tbl>
              <a:tblPr firstRow="1" bandRow="1">
                <a:tableStyleId>{2D5ABB26-0587-4C30-8999-92F81FD0307C}</a:tableStyleId>
              </a:tblPr>
              <a:tblGrid>
                <a:gridCol w="3461407"/>
                <a:gridCol w="3353382"/>
              </a:tblGrid>
              <a:tr h="295819">
                <a:tc>
                  <a:txBody>
                    <a:bodyPr/>
                    <a:lstStyle/>
                    <a:p>
                      <a:pPr algn="ctr"/>
                      <a:r>
                        <a:rPr kumimoji="1" lang="ja-JP" altLang="en-US" sz="1800" b="1" dirty="0" smtClean="0">
                          <a:latin typeface="Meiryo UI" panose="020B0604030504040204" pitchFamily="50" charset="-128"/>
                          <a:ea typeface="Meiryo UI" panose="020B0604030504040204" pitchFamily="50" charset="-128"/>
                          <a:cs typeface="Meiryo UI" panose="020B0604030504040204" pitchFamily="50" charset="-128"/>
                        </a:rPr>
                        <a:t>昔</a:t>
                      </a:r>
                      <a:endParaRPr kumimoji="1" lang="ja-JP" altLang="en-US" sz="1800" b="1" dirty="0">
                        <a:latin typeface="Meiryo UI" panose="020B0604030504040204" pitchFamily="50" charset="-128"/>
                        <a:ea typeface="Meiryo UI" panose="020B0604030504040204" pitchFamily="50" charset="-128"/>
                        <a:cs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kumimoji="1" lang="ja-JP" altLang="en-US" sz="1800" b="1" dirty="0" smtClean="0">
                          <a:latin typeface="Meiryo UI" panose="020B0604030504040204" pitchFamily="50" charset="-128"/>
                          <a:ea typeface="Meiryo UI" panose="020B0604030504040204" pitchFamily="50" charset="-128"/>
                          <a:cs typeface="Meiryo UI" panose="020B0604030504040204" pitchFamily="50" charset="-128"/>
                        </a:rPr>
                        <a:t>現在</a:t>
                      </a:r>
                      <a:endParaRPr kumimoji="1" lang="ja-JP" altLang="en-US" sz="1800" b="1"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851915">
                <a:tc>
                  <a:txBody>
                    <a:bodyPr/>
                    <a:lstStyle/>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日時計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線香が燃える時間</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ゼンマイ式時計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振り子時計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電波時計</a:t>
                      </a:r>
                      <a:endPar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クオーツ</a:t>
                      </a:r>
                      <a:r>
                        <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クリスタル</a:t>
                      </a:r>
                      <a:r>
                        <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時計</a:t>
                      </a:r>
                      <a:endPar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rPr>
                        <a:t>GPS</a:t>
                      </a: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時計</a:t>
                      </a:r>
                      <a:endPar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インターネット時計</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4">
                        <a:lumMod val="20000"/>
                        <a:lumOff val="80000"/>
                      </a:schemeClr>
                    </a:solidFill>
                  </a:tcPr>
                </a:tc>
              </a:tr>
            </a:tbl>
          </a:graphicData>
        </a:graphic>
      </p:graphicFrame>
      <p:sp>
        <p:nvSpPr>
          <p:cNvPr id="33" name="コンテンツ プレースホルダー 2"/>
          <p:cNvSpPr txBox="1">
            <a:spLocks/>
          </p:cNvSpPr>
          <p:nvPr/>
        </p:nvSpPr>
        <p:spPr>
          <a:xfrm>
            <a:off x="1236207" y="5476676"/>
            <a:ext cx="7488693" cy="3645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昔の時計と現在の時計をくらべ、生活がどのように変わったかなど</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を考える。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7777013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chemeClr val="accent6"/>
            </a:solidFill>
          </a:ln>
        </p:spPr>
        <p:style>
          <a:lnRef idx="3">
            <a:schemeClr val="accent5"/>
          </a:lnRef>
          <a:fillRef idx="0">
            <a:schemeClr val="accent5"/>
          </a:fillRef>
          <a:effectRef idx="2">
            <a:schemeClr val="accent5"/>
          </a:effectRef>
          <a:fontRef idx="minor">
            <a:schemeClr val="tx1"/>
          </a:fontRef>
        </p:style>
      </p:cxnSp>
      <p:grpSp>
        <p:nvGrpSpPr>
          <p:cNvPr id="39" name="グループ化 38"/>
          <p:cNvGrpSpPr/>
          <p:nvPr/>
        </p:nvGrpSpPr>
        <p:grpSpPr>
          <a:xfrm>
            <a:off x="-8757" y="365125"/>
            <a:ext cx="477794" cy="5189823"/>
            <a:chOff x="-8757" y="365125"/>
            <a:chExt cx="477794" cy="5189823"/>
          </a:xfrm>
        </p:grpSpPr>
        <p:sp>
          <p:nvSpPr>
            <p:cNvPr id="40" name="片側の 2 つの角を丸めた四角形 39"/>
            <p:cNvSpPr/>
            <p:nvPr/>
          </p:nvSpPr>
          <p:spPr>
            <a:xfrm rot="5400000">
              <a:off x="-202347" y="1423688"/>
              <a:ext cx="864973" cy="477794"/>
            </a:xfrm>
            <a:prstGeom prst="round2SameRect">
              <a:avLst/>
            </a:prstGeom>
            <a:solidFill>
              <a:schemeClr val="accent6"/>
            </a:solidFill>
            <a:ln>
              <a:solidFill>
                <a:schemeClr val="accent6"/>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6" y="1470223"/>
              <a:ext cx="708455" cy="384721"/>
            </a:xfrm>
            <a:prstGeom prst="rect">
              <a:avLst/>
            </a:prstGeom>
            <a:solidFill>
              <a:schemeClr val="accent6"/>
            </a:solidFill>
            <a:ln>
              <a:solidFill>
                <a:schemeClr val="accent6"/>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6" name="片側の 2 つの角を丸めた四角形 45"/>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片側の 2 つの角を丸めた四角形 4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23" name="表 22"/>
          <p:cNvGraphicFramePr>
            <a:graphicFrameLocks noGrp="1"/>
          </p:cNvGraphicFramePr>
          <p:nvPr>
            <p:extLst>
              <p:ext uri="{D42A27DB-BD31-4B8C-83A1-F6EECF244321}">
                <p14:modId xmlns:p14="http://schemas.microsoft.com/office/powerpoint/2010/main" val="2457361288"/>
              </p:ext>
            </p:extLst>
          </p:nvPr>
        </p:nvGraphicFramePr>
        <p:xfrm>
          <a:off x="1571877" y="1486817"/>
          <a:ext cx="9267573" cy="4402063"/>
        </p:xfrm>
        <a:graphic>
          <a:graphicData uri="http://schemas.openxmlformats.org/drawingml/2006/table">
            <a:tbl>
              <a:tblPr firstRow="1" bandRow="1">
                <a:tableStyleId>{93296810-A885-4BE3-A3E7-6D5BEEA58F35}</a:tableStyleId>
              </a:tblPr>
              <a:tblGrid>
                <a:gridCol w="2847723"/>
                <a:gridCol w="6419850"/>
              </a:tblGrid>
              <a:tr h="378703">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使われている場所、製品</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時間利用での便利な点</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255371">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時計</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正確な時刻を知ることができる</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r>
              <a:tr h="235601">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炊飯器</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設定した時刻に合わせて自動でご飯が炊ける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207592">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授業チャイム</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正確な区切りを自動で知らせてくれる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171346">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DVD</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レコーダー</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設定した時刻に合わせて自動で録画する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209240">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テレビ</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タイマーなどを利用すると、自動</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OFF</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などができる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222420">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パソコン</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作成したファイルに時間データも記録され、整理や検索に利用できる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194411">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スマートホン</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タイマーや時間に連動したアプリが利用できる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240543">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洗濯機</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洗濯、脱水する時間を設定できる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171346">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電子レンジ</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食品を温める時間を正確にコントロールできる</a:t>
                      </a:r>
                    </a:p>
                  </a:txBody>
                  <a:tcPr/>
                </a:tc>
              </a:tr>
              <a:tr h="171346">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電車</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時刻表に合わせて運行される</a:t>
                      </a:r>
                    </a:p>
                  </a:txBody>
                  <a:tcPr/>
                </a:tc>
              </a:tr>
              <a:tr h="171346">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信号機</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決められた時間通りに変わり、スムーズな交通の制御を行う</a:t>
                      </a:r>
                    </a:p>
                  </a:txBody>
                  <a:tcPr/>
                </a:tc>
              </a:tr>
            </a:tbl>
          </a:graphicData>
        </a:graphic>
      </p:graphicFrame>
      <p:sp>
        <p:nvSpPr>
          <p:cNvPr id="18" name="正方形/長方形 17"/>
          <p:cNvSpPr/>
          <p:nvPr/>
        </p:nvSpPr>
        <p:spPr>
          <a:xfrm>
            <a:off x="4625717" y="342034"/>
            <a:ext cx="6869188" cy="369332"/>
          </a:xfrm>
          <a:prstGeom prst="rect">
            <a:avLst/>
          </a:prstGeom>
        </p:spPr>
        <p:txBody>
          <a:bodyPr wrap="none">
            <a:sp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dirty="0">
                <a:latin typeface="Meiryo UI" panose="020B0604030504040204" pitchFamily="50" charset="-128"/>
                <a:ea typeface="Meiryo UI" panose="020B0604030504040204" pitchFamily="50" charset="-128"/>
                <a:cs typeface="Meiryo UI" panose="020B0604030504040204" pitchFamily="50" charset="-128"/>
              </a:rPr>
              <a:t>時間」を利用した製品</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が、</a:t>
            </a:r>
            <a:r>
              <a:rPr lang="ja-JP" altLang="en-US" dirty="0">
                <a:latin typeface="Meiryo UI" panose="020B0604030504040204" pitchFamily="50" charset="-128"/>
                <a:ea typeface="Meiryo UI" panose="020B0604030504040204" pitchFamily="50" charset="-128"/>
                <a:cs typeface="Meiryo UI" panose="020B0604030504040204" pitchFamily="50" charset="-128"/>
              </a:rPr>
              <a:t>生活の利便性向上に寄与していることを知る。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正方形/長方形 18"/>
          <p:cNvSpPr/>
          <p:nvPr/>
        </p:nvSpPr>
        <p:spPr>
          <a:xfrm>
            <a:off x="4625717" y="678233"/>
            <a:ext cx="6630341" cy="369332"/>
          </a:xfrm>
          <a:prstGeom prst="rect">
            <a:avLst/>
          </a:prstGeom>
        </p:spPr>
        <p:txBody>
          <a:bodyPr wrap="none">
            <a:spAutoFit/>
          </a:bodyPr>
          <a:lstStyle/>
          <a:p>
            <a:r>
              <a:rPr lang="ja-JP" altLang="en-US"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昔の時計と現在の</a:t>
            </a:r>
            <a:r>
              <a:rPr lang="ja-JP" altLang="en-US"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時計をくらべ、生活</a:t>
            </a:r>
            <a:r>
              <a:rPr lang="ja-JP" altLang="en-US"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がどのように変わったかなどを知る。</a:t>
            </a:r>
          </a:p>
        </p:txBody>
      </p:sp>
    </p:spTree>
    <p:extLst>
      <p:ext uri="{BB962C8B-B14F-4D97-AF65-F5344CB8AC3E}">
        <p14:creationId xmlns:p14="http://schemas.microsoft.com/office/powerpoint/2010/main" val="41648040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199" y="365126"/>
            <a:ext cx="3580501"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chemeClr val="accent6"/>
            </a:solidFill>
          </a:ln>
        </p:spPr>
        <p:style>
          <a:lnRef idx="3">
            <a:schemeClr val="accent5"/>
          </a:lnRef>
          <a:fillRef idx="0">
            <a:schemeClr val="accent5"/>
          </a:fillRef>
          <a:effectRef idx="2">
            <a:schemeClr val="accent5"/>
          </a:effectRef>
          <a:fontRef idx="minor">
            <a:schemeClr val="tx1"/>
          </a:fontRef>
        </p:style>
      </p:cxnSp>
      <p:grpSp>
        <p:nvGrpSpPr>
          <p:cNvPr id="85" name="グループ化 84"/>
          <p:cNvGrpSpPr/>
          <p:nvPr/>
        </p:nvGrpSpPr>
        <p:grpSpPr>
          <a:xfrm>
            <a:off x="-8757" y="365125"/>
            <a:ext cx="477794" cy="5189823"/>
            <a:chOff x="-8757" y="365125"/>
            <a:chExt cx="477794" cy="5189823"/>
          </a:xfrm>
        </p:grpSpPr>
        <p:sp>
          <p:nvSpPr>
            <p:cNvPr id="89" name="片側の 2 つの角を丸めた四角形 88"/>
            <p:cNvSpPr/>
            <p:nvPr/>
          </p:nvSpPr>
          <p:spPr>
            <a:xfrm rot="5400000">
              <a:off x="-202347" y="1423688"/>
              <a:ext cx="864973" cy="477794"/>
            </a:xfrm>
            <a:prstGeom prst="round2SameRect">
              <a:avLst/>
            </a:prstGeom>
            <a:solidFill>
              <a:schemeClr val="accent6"/>
            </a:solidFill>
            <a:ln>
              <a:solidFill>
                <a:schemeClr val="accent6"/>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テキスト ボックス 89"/>
            <p:cNvSpPr txBox="1"/>
            <p:nvPr/>
          </p:nvSpPr>
          <p:spPr>
            <a:xfrm rot="16200000">
              <a:off x="-124086" y="1470223"/>
              <a:ext cx="708455" cy="384721"/>
            </a:xfrm>
            <a:prstGeom prst="rect">
              <a:avLst/>
            </a:prstGeom>
            <a:solidFill>
              <a:schemeClr val="accent6"/>
            </a:solidFill>
            <a:ln>
              <a:solidFill>
                <a:schemeClr val="accent6"/>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片側の 2 つの角を丸めた四角形 9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テキスト ボックス 9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片側の 2 つの角を丸めた四角形 94"/>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テキスト ボックス 9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97" name="片側の 2 つの角を丸めた四角形 96"/>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8" name="テキスト ボックス 9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9" name="片側の 2 つの角を丸めた四角形 9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片側の 2 つの角を丸めた四角形 9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テキスト ボックス 10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テキスト ボックス 10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36" name="表 35"/>
          <p:cNvGraphicFramePr>
            <a:graphicFrameLocks noGrp="1"/>
          </p:cNvGraphicFramePr>
          <p:nvPr>
            <p:extLst>
              <p:ext uri="{D42A27DB-BD31-4B8C-83A1-F6EECF244321}">
                <p14:modId xmlns:p14="http://schemas.microsoft.com/office/powerpoint/2010/main" val="2595573126"/>
              </p:ext>
            </p:extLst>
          </p:nvPr>
        </p:nvGraphicFramePr>
        <p:xfrm>
          <a:off x="1982665" y="1585205"/>
          <a:ext cx="8226669" cy="4074351"/>
        </p:xfrm>
        <a:graphic>
          <a:graphicData uri="http://schemas.openxmlformats.org/drawingml/2006/table">
            <a:tbl>
              <a:tblPr firstRow="1" bandRow="1">
                <a:tableStyleId>{93296810-A885-4BE3-A3E7-6D5BEEA58F35}</a:tableStyleId>
              </a:tblPr>
              <a:tblGrid>
                <a:gridCol w="3879046"/>
                <a:gridCol w="4347623"/>
              </a:tblGrid>
              <a:tr h="283806">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昔の時計</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昔の時計の欠点</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1383910">
                <a:tc>
                  <a:txBody>
                    <a:bodyPr/>
                    <a:lstStyle/>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・日時計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・線香が燃える時間を計る時計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・ゼンマイ式時計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・振り子時計</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・太陽が出ていないとダメ</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・時間の進み方が一定でない</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・ねじ</a:t>
                      </a:r>
                      <a:r>
                        <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ゼンマイ</a:t>
                      </a:r>
                      <a:r>
                        <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を巻かないと止まってしまう</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・誤差が大きい</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0">
                <a:tc>
                  <a:txBody>
                    <a:bodyPr/>
                    <a:lstStyle/>
                    <a:p>
                      <a:endParaRPr kumimoji="1" lang="ja-JP" altLang="en-US" sz="80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txBody>
                  <a:tcPr>
                    <a:noFill/>
                  </a:tcPr>
                </a:tc>
                <a:tc>
                  <a:txBody>
                    <a:bodyPr/>
                    <a:lstStyle/>
                    <a:p>
                      <a:endParaRPr kumimoji="1" lang="ja-JP" altLang="en-US" sz="80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txBody>
                  <a:tcPr>
                    <a:noFill/>
                  </a:tcPr>
                </a:tc>
              </a:tr>
              <a:tr h="373961">
                <a:tc>
                  <a:txBody>
                    <a:bodyPr/>
                    <a:lstStyle/>
                    <a:p>
                      <a:r>
                        <a:rPr kumimoji="1" lang="ja-JP" altLang="en-US"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現在の時計</a:t>
                      </a:r>
                      <a:endParaRPr kumimoji="1" lang="ja-JP" altLang="en-US"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5">
                        <a:lumMod val="75000"/>
                      </a:schemeClr>
                    </a:solidFill>
                  </a:tcPr>
                </a:tc>
                <a:tc>
                  <a:txBody>
                    <a:bodyPr/>
                    <a:lstStyle/>
                    <a:p>
                      <a:r>
                        <a:rPr kumimoji="1" lang="ja-JP" altLang="en-US"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変わった点・便利になった点</a:t>
                      </a:r>
                      <a:endParaRPr kumimoji="1" lang="ja-JP" altLang="en-US"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5">
                        <a:lumMod val="75000"/>
                      </a:schemeClr>
                    </a:solidFill>
                  </a:tcPr>
                </a:tc>
              </a:tr>
              <a:tr h="7883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・電波時計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・クオーツ</a:t>
                      </a:r>
                      <a:r>
                        <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クリスタル</a:t>
                      </a:r>
                      <a:r>
                        <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rPr>
                        <a:t>GPS</a:t>
                      </a: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・インターネット時計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・ソーラー時計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・スマートウォッチ</a:t>
                      </a:r>
                      <a:endPar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5">
                        <a:lumMod val="40000"/>
                        <a:lumOff val="60000"/>
                      </a:schemeClr>
                    </a:solidFill>
                  </a:tcPr>
                </a:tc>
                <a:tc>
                  <a:txBody>
                    <a:bodyPr/>
                    <a:lstStyle/>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・いつでも、どこでも時間を知ることができる</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・とても正確に時刻を表示する</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・少しのエネルギーで長い間動作する</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・時刻以外の情報も表示する</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5">
                        <a:lumMod val="40000"/>
                        <a:lumOff val="60000"/>
                      </a:schemeClr>
                    </a:solidFill>
                  </a:tcPr>
                </a:tc>
              </a:tr>
            </a:tbl>
          </a:graphicData>
        </a:graphic>
      </p:graphicFrame>
      <p:sp>
        <p:nvSpPr>
          <p:cNvPr id="18" name="正方形/長方形 17"/>
          <p:cNvSpPr/>
          <p:nvPr/>
        </p:nvSpPr>
        <p:spPr>
          <a:xfrm>
            <a:off x="4625717" y="342034"/>
            <a:ext cx="6869188" cy="369332"/>
          </a:xfrm>
          <a:prstGeom prst="rect">
            <a:avLst/>
          </a:prstGeom>
        </p:spPr>
        <p:txBody>
          <a:bodyPr wrap="none">
            <a:spAutoFit/>
          </a:bodyPr>
          <a:lstStyle/>
          <a:p>
            <a:r>
              <a:rPr lang="ja-JP" altLang="en-US"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a:t>
            </a:r>
            <a:r>
              <a:rPr lang="ja-JP" altLang="en-US"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時間」を利用した製品</a:t>
            </a:r>
            <a:r>
              <a:rPr lang="ja-JP" altLang="en-US"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が、</a:t>
            </a:r>
            <a:r>
              <a:rPr lang="ja-JP" altLang="en-US"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生活の利便性向上に寄与していることを知る。</a:t>
            </a:r>
            <a:endParaRPr lang="en-US" altLang="ja-JP"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正方形/長方形 18"/>
          <p:cNvSpPr/>
          <p:nvPr/>
        </p:nvSpPr>
        <p:spPr>
          <a:xfrm>
            <a:off x="4625717" y="678233"/>
            <a:ext cx="6630341" cy="369332"/>
          </a:xfrm>
          <a:prstGeom prst="rect">
            <a:avLst/>
          </a:prstGeom>
        </p:spPr>
        <p:txBody>
          <a:bodyPr wrap="none">
            <a:spAutoFit/>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昔の時計と現在の</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時計をくらべ、生活</a:t>
            </a:r>
            <a:r>
              <a:rPr lang="ja-JP" altLang="en-US" dirty="0">
                <a:latin typeface="Meiryo UI" panose="020B0604030504040204" pitchFamily="50" charset="-128"/>
                <a:ea typeface="Meiryo UI" panose="020B0604030504040204" pitchFamily="50" charset="-128"/>
                <a:cs typeface="Meiryo UI" panose="020B0604030504040204" pitchFamily="50" charset="-128"/>
              </a:rPr>
              <a:t>がどのように変わったかなどを知る。</a:t>
            </a:r>
          </a:p>
        </p:txBody>
      </p:sp>
    </p:spTree>
    <p:extLst>
      <p:ext uri="{BB962C8B-B14F-4D97-AF65-F5344CB8AC3E}">
        <p14:creationId xmlns:p14="http://schemas.microsoft.com/office/powerpoint/2010/main" val="8566557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学習内容２</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pSp>
        <p:nvGrpSpPr>
          <p:cNvPr id="39" name="グループ化 38"/>
          <p:cNvGrpSpPr/>
          <p:nvPr/>
        </p:nvGrpSpPr>
        <p:grpSpPr>
          <a:xfrm>
            <a:off x="-8757" y="365125"/>
            <a:ext cx="477794" cy="5189823"/>
            <a:chOff x="-8757" y="365125"/>
            <a:chExt cx="477794" cy="5189823"/>
          </a:xfrm>
        </p:grpSpPr>
        <p:sp>
          <p:nvSpPr>
            <p:cNvPr id="40" name="片側の 2 つの角を丸めた四角形 3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6" y="1470223"/>
              <a:ext cx="708455" cy="384721"/>
            </a:xfrm>
            <a:prstGeom prst="rect">
              <a:avLst/>
            </a:prstGeom>
            <a:solidFill>
              <a:schemeClr val="bg1">
                <a:lumMod val="85000"/>
              </a:schemeClr>
            </a:solidFill>
            <a:ln>
              <a:solidFill>
                <a:schemeClr val="bg1">
                  <a:lumMod val="85000"/>
                </a:schemeClr>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rgbClr val="FFC000"/>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3" y="605250"/>
              <a:ext cx="708455" cy="384721"/>
            </a:xfrm>
            <a:prstGeom prst="rect">
              <a:avLst/>
            </a:prstGeom>
            <a:solidFill>
              <a:srgbClr val="FFC000"/>
            </a:solidFill>
            <a:ln>
              <a:solidFill>
                <a:schemeClr val="accent4"/>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6" name="片側の 2 つの角を丸めた四角形 45"/>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片側の 2 つの角を丸めた四角形 4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22" name="図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28" name="正方形/長方形 27"/>
          <p:cNvSpPr/>
          <p:nvPr/>
        </p:nvSpPr>
        <p:spPr>
          <a:xfrm>
            <a:off x="7890690" y="467303"/>
            <a:ext cx="3738524" cy="369332"/>
          </a:xfrm>
          <a:prstGeom prst="rect">
            <a:avLst/>
          </a:prstGeom>
        </p:spPr>
        <p:txBody>
          <a:bodyPr wrap="none">
            <a:sp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電気信号を歯車に伝えるしくみを知る。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正方形/長方形 29"/>
          <p:cNvSpPr/>
          <p:nvPr/>
        </p:nvSpPr>
        <p:spPr>
          <a:xfrm>
            <a:off x="7890690" y="170222"/>
            <a:ext cx="3518912" cy="369332"/>
          </a:xfrm>
          <a:prstGeom prst="rect">
            <a:avLst/>
          </a:prstGeom>
        </p:spPr>
        <p:txBody>
          <a:bodyPr wrap="none">
            <a:sp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時計が正確に時を刻むしくみを知る。</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コンテンツ プレースホルダー 2"/>
          <p:cNvSpPr txBox="1">
            <a:spLocks/>
          </p:cNvSpPr>
          <p:nvPr/>
        </p:nvSpPr>
        <p:spPr>
          <a:xfrm>
            <a:off x="838200" y="1598125"/>
            <a:ext cx="7818837" cy="3626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①</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水晶振動子（クオーツ）の特徴を知ろう。</a:t>
            </a:r>
            <a:endParaRPr lang="ja-JP" altLang="en-US" sz="2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コンテンツ プレースホルダー 2"/>
          <p:cNvSpPr txBox="1">
            <a:spLocks/>
          </p:cNvSpPr>
          <p:nvPr/>
        </p:nvSpPr>
        <p:spPr>
          <a:xfrm>
            <a:off x="1211435" y="2095347"/>
            <a:ext cx="8753831" cy="3647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身の回りの機器の中で多数使われているクォーツの特徴を知り、正確に時を刻むしくみを知る。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コンテンツ プレースホルダー 2"/>
          <p:cNvSpPr txBox="1">
            <a:spLocks/>
          </p:cNvSpPr>
          <p:nvPr/>
        </p:nvSpPr>
        <p:spPr>
          <a:xfrm>
            <a:off x="802507" y="2811763"/>
            <a:ext cx="7818837" cy="3626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②</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秒針の動くしくみを知ろう。</a:t>
            </a:r>
            <a:endParaRPr lang="ja-JP" altLang="en-US" sz="2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1236207" y="3311058"/>
            <a:ext cx="8351664" cy="3565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クロックムーブメントがどのようにして水晶振動子の信号で歯車を動かしているか知る。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正方形/長方形 23"/>
          <p:cNvSpPr/>
          <p:nvPr/>
        </p:nvSpPr>
        <p:spPr>
          <a:xfrm>
            <a:off x="7890690" y="774732"/>
            <a:ext cx="2821606" cy="369332"/>
          </a:xfrm>
          <a:prstGeom prst="rect">
            <a:avLst/>
          </a:prstGeom>
        </p:spPr>
        <p:txBody>
          <a:bodyPr wrap="none">
            <a:sp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時計の針と伝達比を考える。</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コンテンツ プレースホルダー 2"/>
          <p:cNvSpPr txBox="1">
            <a:spLocks/>
          </p:cNvSpPr>
          <p:nvPr/>
        </p:nvSpPr>
        <p:spPr>
          <a:xfrm>
            <a:off x="838200" y="4025401"/>
            <a:ext cx="7818837" cy="3626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②時計の針と回転の伝達について考えよう。</a:t>
            </a:r>
            <a:endParaRPr lang="ja-JP" altLang="en-US" sz="2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コンテンツ プレースホルダー 2"/>
          <p:cNvSpPr txBox="1">
            <a:spLocks/>
          </p:cNvSpPr>
          <p:nvPr/>
        </p:nvSpPr>
        <p:spPr>
          <a:xfrm>
            <a:off x="1236207" y="4518533"/>
            <a:ext cx="8351664" cy="3565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基準になる歯車の回転と、秒針・分針・時針の回転の伝達を考える。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0953598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chemeClr val="tx1"/>
          </a:solid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bodyPr>
        <a:noAutofit/>
      </a:bodyPr>
      <a:lstStyle>
        <a:defPPr marL="0" indent="0">
          <a:buFont typeface="Arial" panose="020B0604020202020204" pitchFamily="34" charset="0"/>
          <a:buNone/>
          <a:defRPr sz="2400" dirty="0" smtClean="0">
            <a:latin typeface="Meiryo UI" panose="020B0604030504040204" pitchFamily="50" charset="-128"/>
            <a:ea typeface="Meiryo UI" panose="020B0604030504040204" pitchFamily="50" charset="-128"/>
            <a:cs typeface="Meiryo UI" panose="020B0604030504040204"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4465</Words>
  <Application>Microsoft Office PowerPoint</Application>
  <PresentationFormat>ワイド画面</PresentationFormat>
  <Paragraphs>1011</Paragraphs>
  <Slides>35</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35</vt:i4>
      </vt:variant>
    </vt:vector>
  </HeadingPairs>
  <TitlesOfParts>
    <vt:vector size="43" baseType="lpstr">
      <vt:lpstr>Meiryo UI</vt:lpstr>
      <vt:lpstr>ＭＳ Ｐゴシック</vt:lpstr>
      <vt:lpstr>MS UI Gothic</vt:lpstr>
      <vt:lpstr>メイリオ</vt:lpstr>
      <vt:lpstr>Arial</vt:lpstr>
      <vt:lpstr>Calibri</vt:lpstr>
      <vt:lpstr>Calibri Light</vt:lpstr>
      <vt:lpstr>Office テーマ</vt:lpstr>
      <vt:lpstr>メロディー時計２　 組み立てガイド</vt:lpstr>
      <vt:lpstr>メロディー時計2の特徴</vt:lpstr>
      <vt:lpstr>学習の狙い</vt:lpstr>
      <vt:lpstr>タイムテーブル例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必要な工具</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2015-07-30T01:52:38Z</dcterms:created>
  <dcterms:modified xsi:type="dcterms:W3CDTF">2018-12-27T04:29:53Z</dcterms:modified>
</cp:coreProperties>
</file>