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handoutMasterIdLst>
    <p:handoutMasterId r:id="rId36"/>
  </p:handoutMasterIdLst>
  <p:sldIdLst>
    <p:sldId id="256" r:id="rId2"/>
    <p:sldId id="285" r:id="rId3"/>
    <p:sldId id="257" r:id="rId4"/>
    <p:sldId id="258" r:id="rId5"/>
    <p:sldId id="292" r:id="rId6"/>
    <p:sldId id="293" r:id="rId7"/>
    <p:sldId id="260" r:id="rId8"/>
    <p:sldId id="314" r:id="rId9"/>
    <p:sldId id="301" r:id="rId10"/>
    <p:sldId id="300" r:id="rId11"/>
    <p:sldId id="315" r:id="rId12"/>
    <p:sldId id="286" r:id="rId13"/>
    <p:sldId id="261" r:id="rId14"/>
    <p:sldId id="302" r:id="rId15"/>
    <p:sldId id="303" r:id="rId16"/>
    <p:sldId id="265" r:id="rId17"/>
    <p:sldId id="304" r:id="rId18"/>
    <p:sldId id="305" r:id="rId19"/>
    <p:sldId id="306" r:id="rId20"/>
    <p:sldId id="307" r:id="rId21"/>
    <p:sldId id="308" r:id="rId22"/>
    <p:sldId id="309" r:id="rId23"/>
    <p:sldId id="310" r:id="rId24"/>
    <p:sldId id="311" r:id="rId25"/>
    <p:sldId id="272" r:id="rId26"/>
    <p:sldId id="273" r:id="rId27"/>
    <p:sldId id="316" r:id="rId28"/>
    <p:sldId id="274" r:id="rId29"/>
    <p:sldId id="290" r:id="rId30"/>
    <p:sldId id="313" r:id="rId31"/>
    <p:sldId id="266" r:id="rId32"/>
    <p:sldId id="312" r:id="rId33"/>
    <p:sldId id="284" r:id="rId34"/>
    <p:sldId id="280" r:id="rId35"/>
  </p:sldIdLst>
  <p:sldSz cx="12192000" cy="6858000"/>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FFCCCC"/>
    <a:srgbClr val="FF6464"/>
    <a:srgbClr val="C9B5CE"/>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3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9F50902A-39BA-4456-B9AF-B20881C231C3}" type="datetimeFigureOut">
              <a:rPr kumimoji="1" lang="ja-JP" altLang="en-US" smtClean="0"/>
              <a:t>2016/6/23</a:t>
            </a:fld>
            <a:endParaRPr kumimoji="1" lang="ja-JP" altLang="en-US" dirty="0"/>
          </a:p>
        </p:txBody>
      </p:sp>
      <p:sp>
        <p:nvSpPr>
          <p:cNvPr id="4" name="フッター プレースホルダー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76E12B27-7C4A-4254-BA54-AA36AA472FFF}" type="slidenum">
              <a:rPr kumimoji="1" lang="ja-JP" altLang="en-US" smtClean="0"/>
              <a:t>‹#›</a:t>
            </a:fld>
            <a:endParaRPr kumimoji="1" lang="ja-JP" altLang="en-US" dirty="0"/>
          </a:p>
        </p:txBody>
      </p:sp>
    </p:spTree>
    <p:extLst>
      <p:ext uri="{BB962C8B-B14F-4D97-AF65-F5344CB8AC3E}">
        <p14:creationId xmlns:p14="http://schemas.microsoft.com/office/powerpoint/2010/main" val="411078823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2016/6/23</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59234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2016/6/23</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782399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2016/6/23</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88023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2016/6/23</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332866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2016/6/23</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276400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2016/6/23</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651534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3C9CC3B0-DD1F-485F-B703-6107046B5CCC}" type="datetimeFigureOut">
              <a:rPr kumimoji="1" lang="ja-JP" altLang="en-US" smtClean="0"/>
              <a:t>2016/6/23</a:t>
            </a:fld>
            <a:endParaRPr kumimoji="1" lang="ja-JP" altLang="en-US" dirty="0"/>
          </a:p>
        </p:txBody>
      </p:sp>
      <p:sp>
        <p:nvSpPr>
          <p:cNvPr id="8" name="フッター プレースホルダー 7"/>
          <p:cNvSpPr>
            <a:spLocks noGrp="1"/>
          </p:cNvSpPr>
          <p:nvPr>
            <p:ph type="ftr" sz="quarter" idx="11"/>
          </p:nvPr>
        </p:nvSpPr>
        <p:spPr/>
        <p:txBody>
          <a:bodyPr/>
          <a:lstStyle/>
          <a:p>
            <a:endParaRPr kumimoji="1" lang="ja-JP" altLang="en-US" dirty="0"/>
          </a:p>
        </p:txBody>
      </p:sp>
      <p:sp>
        <p:nvSpPr>
          <p:cNvPr id="9" name="スライド番号プレースホルダー 8"/>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693525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C9CC3B0-DD1F-485F-B703-6107046B5CCC}" type="datetimeFigureOut">
              <a:rPr kumimoji="1" lang="ja-JP" altLang="en-US" smtClean="0"/>
              <a:t>2016/6/23</a:t>
            </a:fld>
            <a:endParaRPr kumimoji="1" lang="ja-JP" altLang="en-US" dirty="0"/>
          </a:p>
        </p:txBody>
      </p:sp>
      <p:sp>
        <p:nvSpPr>
          <p:cNvPr id="4" name="フッター プレースホルダー 3"/>
          <p:cNvSpPr>
            <a:spLocks noGrp="1"/>
          </p:cNvSpPr>
          <p:nvPr>
            <p:ph type="ftr" sz="quarter" idx="11"/>
          </p:nvPr>
        </p:nvSpPr>
        <p:spPr/>
        <p:txBody>
          <a:bodyPr/>
          <a:lstStyle/>
          <a:p>
            <a:endParaRPr kumimoji="1" lang="ja-JP" altLang="en-US" dirty="0"/>
          </a:p>
        </p:txBody>
      </p:sp>
      <p:sp>
        <p:nvSpPr>
          <p:cNvPr id="5" name="スライド番号プレースホルダー 4"/>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516861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C9CC3B0-DD1F-485F-B703-6107046B5CCC}" type="datetimeFigureOut">
              <a:rPr kumimoji="1" lang="ja-JP" altLang="en-US" smtClean="0"/>
              <a:t>2016/6/23</a:t>
            </a:fld>
            <a:endParaRPr kumimoji="1" lang="ja-JP" altLang="en-US" dirty="0"/>
          </a:p>
        </p:txBody>
      </p:sp>
      <p:sp>
        <p:nvSpPr>
          <p:cNvPr id="3" name="フッター プレースホルダー 2"/>
          <p:cNvSpPr>
            <a:spLocks noGrp="1"/>
          </p:cNvSpPr>
          <p:nvPr>
            <p:ph type="ftr" sz="quarter" idx="1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28300" y="6581775"/>
            <a:ext cx="1445733" cy="139700"/>
          </a:xfrm>
          <a:prstGeom prst="rect">
            <a:avLst/>
          </a:prstGeom>
        </p:spPr>
      </p:pic>
    </p:spTree>
    <p:extLst>
      <p:ext uri="{BB962C8B-B14F-4D97-AF65-F5344CB8AC3E}">
        <p14:creationId xmlns:p14="http://schemas.microsoft.com/office/powerpoint/2010/main" val="3188869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2016/6/23</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4128428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2016/6/23</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470539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9CC3B0-DD1F-485F-B703-6107046B5CCC}" type="datetimeFigureOut">
              <a:rPr kumimoji="1" lang="ja-JP" altLang="en-US" smtClean="0"/>
              <a:t>2016/6/23</a:t>
            </a:fld>
            <a:endParaRPr kumimoji="1" lang="ja-JP" altLang="en-US" dirty="0"/>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244776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26.emf"/><Relationship Id="rId7" Type="http://schemas.openxmlformats.org/officeDocument/2006/relationships/image" Target="../media/image30.emf"/><Relationship Id="rId2" Type="http://schemas.openxmlformats.org/officeDocument/2006/relationships/image" Target="../media/image25.emf"/><Relationship Id="rId1" Type="http://schemas.openxmlformats.org/officeDocument/2006/relationships/slideLayout" Target="../slideLayouts/slideLayout7.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27.emf"/><Relationship Id="rId9" Type="http://schemas.openxmlformats.org/officeDocument/2006/relationships/image" Target="../media/image32.emf"/></Relationships>
</file>

<file path=ppt/slides/_rels/slide1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emf"/></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37.jp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39.jp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44.jpg"/><Relationship Id="rId5" Type="http://schemas.openxmlformats.org/officeDocument/2006/relationships/image" Target="../media/image43.jp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54.jp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53.jpg"/><Relationship Id="rId5" Type="http://schemas.openxmlformats.org/officeDocument/2006/relationships/image" Target="../media/image52.pn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image" Target="../media/image69.png"/></Relationships>
</file>

<file path=ppt/slides/_rels/slide31.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4.png"/><Relationship Id="rId2"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73.png"/><Relationship Id="rId4" Type="http://schemas.openxmlformats.org/officeDocument/2006/relationships/image" Target="../media/image72.png"/></Relationships>
</file>

<file path=ppt/slides/_rels/slide3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3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462068"/>
            <a:ext cx="9144000" cy="2387600"/>
          </a:xfrm>
        </p:spPr>
        <p:txBody>
          <a:bodyPr>
            <a:normAutofit/>
          </a:bodyPr>
          <a:lstStyle/>
          <a:p>
            <a:r>
              <a:rPr lang="ja-JP" altLang="en-US" dirty="0" smtClean="0">
                <a:latin typeface="+mj-ea"/>
              </a:rPr>
              <a:t>デジタルアラーム時計</a:t>
            </a:r>
            <a:r>
              <a:rPr kumimoji="1" lang="ja-JP" altLang="en-US" dirty="0" smtClean="0">
                <a:latin typeface="+mj-ea"/>
              </a:rPr>
              <a:t>　</a:t>
            </a:r>
            <a:r>
              <a:rPr kumimoji="1" lang="en-US" altLang="ja-JP" dirty="0" smtClean="0">
                <a:latin typeface="+mj-ea"/>
              </a:rPr>
              <a:t/>
            </a:r>
            <a:br>
              <a:rPr kumimoji="1" lang="en-US" altLang="ja-JP" dirty="0" smtClean="0">
                <a:latin typeface="+mj-ea"/>
              </a:rPr>
            </a:br>
            <a:r>
              <a:rPr lang="ja-JP" altLang="en-US" dirty="0">
                <a:latin typeface="+mj-ea"/>
              </a:rPr>
              <a:t>組み立</a:t>
            </a:r>
            <a:r>
              <a:rPr lang="ja-JP" altLang="en-US" dirty="0" smtClean="0">
                <a:latin typeface="+mj-ea"/>
              </a:rPr>
              <a:t>て</a:t>
            </a:r>
            <a:r>
              <a:rPr kumimoji="1" lang="ja-JP" altLang="en-US" dirty="0" smtClean="0">
                <a:latin typeface="+mj-ea"/>
              </a:rPr>
              <a:t>ガイド</a:t>
            </a:r>
            <a:endParaRPr kumimoji="1" lang="ja-JP" altLang="en-US" dirty="0">
              <a:latin typeface="+mj-ea"/>
            </a:endParaRPr>
          </a:p>
        </p:txBody>
      </p:sp>
      <p:sp>
        <p:nvSpPr>
          <p:cNvPr id="3" name="サブタイトル 2"/>
          <p:cNvSpPr>
            <a:spLocks noGrp="1"/>
          </p:cNvSpPr>
          <p:nvPr>
            <p:ph type="subTitle" idx="1"/>
          </p:nvPr>
        </p:nvSpPr>
        <p:spPr>
          <a:xfrm>
            <a:off x="2167838" y="3080649"/>
            <a:ext cx="8395387" cy="427037"/>
          </a:xfrm>
        </p:spPr>
        <p:txBody>
          <a:bodyPr>
            <a:noAutofit/>
          </a:bodyPr>
          <a:lstStyle/>
          <a:p>
            <a:r>
              <a:rPr lang="ja-JP" altLang="en-US" dirty="0" smtClean="0">
                <a:latin typeface="+mj-ea"/>
                <a:ea typeface="+mj-ea"/>
              </a:rPr>
              <a:t>時報機能がついて便利！　</a:t>
            </a:r>
            <a:r>
              <a:rPr lang="en-US" altLang="ja-JP" dirty="0" smtClean="0">
                <a:latin typeface="+mj-ea"/>
                <a:ea typeface="+mj-ea"/>
              </a:rPr>
              <a:t>TK-738</a:t>
            </a:r>
            <a:endParaRPr kumimoji="1" lang="ja-JP" altLang="en-US" dirty="0">
              <a:latin typeface="+mj-ea"/>
              <a:ea typeface="+mj-ea"/>
            </a:endParaRPr>
          </a:p>
        </p:txBody>
      </p:sp>
      <p:cxnSp>
        <p:nvCxnSpPr>
          <p:cNvPr id="12" name="直線コネクタ 11"/>
          <p:cNvCxnSpPr/>
          <p:nvPr/>
        </p:nvCxnSpPr>
        <p:spPr>
          <a:xfrm>
            <a:off x="0" y="2830618"/>
            <a:ext cx="12192000" cy="0"/>
          </a:xfrm>
          <a:prstGeom prst="line">
            <a:avLst/>
          </a:prstGeom>
          <a:ln w="63500" cmpd="thickThi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8811" y="6564225"/>
            <a:ext cx="2115482" cy="204417"/>
          </a:xfrm>
          <a:prstGeom prst="rect">
            <a:avLst/>
          </a:prstGeom>
        </p:spPr>
      </p:pic>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4571" y="3738667"/>
            <a:ext cx="2860758" cy="2802783"/>
          </a:xfrm>
          <a:prstGeom prst="rect">
            <a:avLst/>
          </a:prstGeom>
        </p:spPr>
      </p:pic>
    </p:spTree>
    <p:extLst>
      <p:ext uri="{BB962C8B-B14F-4D97-AF65-F5344CB8AC3E}">
        <p14:creationId xmlns:p14="http://schemas.microsoft.com/office/powerpoint/2010/main" val="28770885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3" name="直線コネクタ 2"/>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4" name="グループ化 3"/>
          <p:cNvGrpSpPr/>
          <p:nvPr/>
        </p:nvGrpSpPr>
        <p:grpSpPr>
          <a:xfrm>
            <a:off x="-8757" y="365125"/>
            <a:ext cx="477794" cy="5189823"/>
            <a:chOff x="-8757" y="365125"/>
            <a:chExt cx="477794" cy="5189823"/>
          </a:xfrm>
        </p:grpSpPr>
        <p:sp>
          <p:nvSpPr>
            <p:cNvPr id="5" name="片側の 2 つの角を丸めた四角形 4"/>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片側の 2 つの角を丸めた四角形 6"/>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片側の 2 つの角を丸めた四角形 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1" name="片側の 2 つの角を丸めた四角形 1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片側の 2 つの角を丸めた四角形 1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片側の 2 つの角を丸めた四角形 13"/>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7" name="正方形/長方形 16"/>
          <p:cNvSpPr/>
          <p:nvPr/>
        </p:nvSpPr>
        <p:spPr>
          <a:xfrm>
            <a:off x="4714887" y="202578"/>
            <a:ext cx="6684650" cy="369332"/>
          </a:xfrm>
          <a:prstGeom prst="rect">
            <a:avLst/>
          </a:prstGeom>
        </p:spPr>
        <p:txBody>
          <a:bodyPr wrap="none">
            <a:spAutoFit/>
          </a:bodyPr>
          <a:lstStyle/>
          <a:p>
            <a:r>
              <a:rPr lang="en-US" altLang="ja-JP"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アダプターが使われている機器から、</a:t>
            </a:r>
            <a:r>
              <a:rPr lang="en-US" altLang="ja-JP"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アダプターの目的を推察する。</a:t>
            </a:r>
            <a:endParaRPr lang="en-US" altLang="ja-JP"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正方形/長方形 17"/>
          <p:cNvSpPr/>
          <p:nvPr/>
        </p:nvSpPr>
        <p:spPr>
          <a:xfrm>
            <a:off x="4714887" y="491660"/>
            <a:ext cx="5763822" cy="369332"/>
          </a:xfrm>
          <a:prstGeom prst="rect">
            <a:avLst/>
          </a:prstGeom>
        </p:spPr>
        <p:txBody>
          <a:bodyPr wrap="none">
            <a:spAutoFit/>
          </a:bodyPr>
          <a:lstStyle/>
          <a:p>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アダプターのラベルの意味を知り、適切な使用方法を知る。</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2" name="図 21"/>
          <p:cNvPicPr>
            <a:picLocks noChangeAspect="1"/>
          </p:cNvPicPr>
          <p:nvPr/>
        </p:nvPicPr>
        <p:blipFill rotWithShape="1">
          <a:blip r:embed="rId2" cstate="print">
            <a:extLst>
              <a:ext uri="{28A0092B-C50C-407E-A947-70E740481C1C}">
                <a14:useLocalDpi xmlns:a14="http://schemas.microsoft.com/office/drawing/2010/main" val="0"/>
              </a:ext>
            </a:extLst>
          </a:blip>
          <a:srcRect l="26853" t="3333" r="32210" b="5000"/>
          <a:stretch/>
        </p:blipFill>
        <p:spPr>
          <a:xfrm rot="5400000">
            <a:off x="1136894" y="1752416"/>
            <a:ext cx="879306" cy="1476697"/>
          </a:xfrm>
          <a:prstGeom prst="rect">
            <a:avLst/>
          </a:prstGeom>
        </p:spPr>
      </p:pic>
      <p:pic>
        <p:nvPicPr>
          <p:cNvPr id="23" name="図 22"/>
          <p:cNvPicPr>
            <a:picLocks noChangeAspect="1"/>
          </p:cNvPicPr>
          <p:nvPr/>
        </p:nvPicPr>
        <p:blipFill rotWithShape="1">
          <a:blip r:embed="rId3" cstate="print">
            <a:extLst>
              <a:ext uri="{28A0092B-C50C-407E-A947-70E740481C1C}">
                <a14:useLocalDpi xmlns:a14="http://schemas.microsoft.com/office/drawing/2010/main" val="0"/>
              </a:ext>
            </a:extLst>
          </a:blip>
          <a:srcRect l="33750" t="22397" r="33472" b="4825"/>
          <a:stretch/>
        </p:blipFill>
        <p:spPr>
          <a:xfrm>
            <a:off x="1484468" y="3967178"/>
            <a:ext cx="317433" cy="939745"/>
          </a:xfrm>
          <a:prstGeom prst="rect">
            <a:avLst/>
          </a:prstGeom>
        </p:spPr>
      </p:pic>
      <p:sp>
        <p:nvSpPr>
          <p:cNvPr id="24" name="四角形吹き出し 23"/>
          <p:cNvSpPr/>
          <p:nvPr/>
        </p:nvSpPr>
        <p:spPr>
          <a:xfrm rot="5400000">
            <a:off x="2973243" y="1415831"/>
            <a:ext cx="1649910" cy="2503859"/>
          </a:xfrm>
          <a:prstGeom prst="wedgeRectCallout">
            <a:avLst>
              <a:gd name="adj1" fmla="val 5573"/>
              <a:gd name="adj2" fmla="val 86175"/>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5557680" y="1357015"/>
            <a:ext cx="5796120" cy="1323439"/>
          </a:xfrm>
          <a:prstGeom prst="rect">
            <a:avLst/>
          </a:prstGeom>
        </p:spPr>
        <p:txBody>
          <a:bodyPr wrap="square">
            <a:spAutoFit/>
          </a:bodyPr>
          <a:lstStyle/>
          <a:p>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INPUT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入力電圧</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入力できる交流電圧の範囲と周波数</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と、</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動作時に最大で流れる電流や電力</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(※2)</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が書かれています。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１　ほとんどの場合</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50Hz</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または</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60Hz</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になります。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２　例えば、学校の教室で、一つのコンセントにたくさんの</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アダプターを繋ぐ場合に、</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　　　　そのコンセントにどのくらい負荷がかかるのかを知るために記載されます。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正方形/長方形 26"/>
          <p:cNvSpPr/>
          <p:nvPr/>
        </p:nvSpPr>
        <p:spPr>
          <a:xfrm>
            <a:off x="5557680" y="2678007"/>
            <a:ext cx="4999064" cy="769441"/>
          </a:xfrm>
          <a:prstGeom prst="rect">
            <a:avLst/>
          </a:prstGeom>
        </p:spPr>
        <p:txBody>
          <a:bodyPr wrap="square">
            <a:spAutoFit/>
          </a:bodyPr>
          <a:lstStyle/>
          <a:p>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OUTPUT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出力電圧</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b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アダプターから出力される電圧と</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最大で取り出せる電流の容量が書いてあります。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四角形吹き出し 28"/>
          <p:cNvSpPr/>
          <p:nvPr/>
        </p:nvSpPr>
        <p:spPr>
          <a:xfrm rot="5400000">
            <a:off x="2973244" y="3151832"/>
            <a:ext cx="1649910" cy="2503859"/>
          </a:xfrm>
          <a:prstGeom prst="wedgeRectCallout">
            <a:avLst>
              <a:gd name="adj1" fmla="val 5573"/>
              <a:gd name="adj2" fmla="val 86175"/>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30381" y="3631196"/>
            <a:ext cx="1655916" cy="1524494"/>
          </a:xfrm>
          <a:prstGeom prst="rect">
            <a:avLst/>
          </a:prstGeom>
        </p:spPr>
      </p:pic>
      <p:pic>
        <p:nvPicPr>
          <p:cNvPr id="31" name="図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28449" y="2011501"/>
            <a:ext cx="2358791" cy="1264430"/>
          </a:xfrm>
          <a:prstGeom prst="rect">
            <a:avLst/>
          </a:prstGeom>
        </p:spPr>
      </p:pic>
      <p:sp>
        <p:nvSpPr>
          <p:cNvPr id="53" name="正方形/長方形 52"/>
          <p:cNvSpPr/>
          <p:nvPr/>
        </p:nvSpPr>
        <p:spPr>
          <a:xfrm>
            <a:off x="1065233" y="5241067"/>
            <a:ext cx="3834192" cy="1107996"/>
          </a:xfrm>
          <a:prstGeom prst="rect">
            <a:avLst/>
          </a:prstGeom>
        </p:spPr>
        <p:txBody>
          <a:bodyPr wrap="square">
            <a:spAutoFit/>
          </a:bodyPr>
          <a:lstStyle/>
          <a:p>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PSE</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マーク</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この機器が、法律を守って製造</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または輸入</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された</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特定電気用品</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(※3)</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」であることを示すマークです。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３　特定電気用品は法律で定められており、特定電気用品は、定められた試験を受ける必要があります。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1" name="グループ化 70"/>
          <p:cNvGrpSpPr/>
          <p:nvPr/>
        </p:nvGrpSpPr>
        <p:grpSpPr>
          <a:xfrm>
            <a:off x="5557680" y="4437732"/>
            <a:ext cx="6119535" cy="1763928"/>
            <a:chOff x="5557680" y="3794680"/>
            <a:chExt cx="6119535" cy="1763928"/>
          </a:xfrm>
        </p:grpSpPr>
        <p:sp>
          <p:nvSpPr>
            <p:cNvPr id="28" name="正方形/長方形 27"/>
            <p:cNvSpPr/>
            <p:nvPr/>
          </p:nvSpPr>
          <p:spPr>
            <a:xfrm>
              <a:off x="5557680" y="3794680"/>
              <a:ext cx="4999064" cy="523220"/>
            </a:xfrm>
            <a:prstGeom prst="rect">
              <a:avLst/>
            </a:prstGeom>
          </p:spPr>
          <p:txBody>
            <a:bodyPr wrap="square">
              <a:spAutoFit/>
            </a:bodyPr>
            <a:lstStyle/>
            <a:p>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極性表示のイラスト</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極と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極が、</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プラグの</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外側</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と内側の</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どちらであるか書いてあります。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2" name="グループ化 51"/>
            <p:cNvGrpSpPr/>
            <p:nvPr/>
          </p:nvGrpSpPr>
          <p:grpSpPr>
            <a:xfrm>
              <a:off x="5642960" y="4611708"/>
              <a:ext cx="1487469" cy="438150"/>
              <a:chOff x="5678365" y="4768221"/>
              <a:chExt cx="1487469" cy="438150"/>
            </a:xfrm>
          </p:grpSpPr>
          <p:grpSp>
            <p:nvGrpSpPr>
              <p:cNvPr id="42" name="グループ化 41"/>
              <p:cNvGrpSpPr/>
              <p:nvPr/>
            </p:nvGrpSpPr>
            <p:grpSpPr>
              <a:xfrm>
                <a:off x="6004936" y="4768221"/>
                <a:ext cx="834327" cy="438150"/>
                <a:chOff x="6160686" y="5353050"/>
                <a:chExt cx="834327" cy="438150"/>
              </a:xfrm>
            </p:grpSpPr>
            <p:sp>
              <p:nvSpPr>
                <p:cNvPr id="32" name="円/楕円 31"/>
                <p:cNvSpPr/>
                <p:nvPr/>
              </p:nvSpPr>
              <p:spPr>
                <a:xfrm>
                  <a:off x="6381750" y="5353050"/>
                  <a:ext cx="438150" cy="43815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6" name="直線コネクタ 35"/>
                <p:cNvCxnSpPr/>
                <p:nvPr/>
              </p:nvCxnSpPr>
              <p:spPr>
                <a:xfrm>
                  <a:off x="6160686" y="5566563"/>
                  <a:ext cx="22106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円/楕円 38"/>
                <p:cNvSpPr/>
                <p:nvPr/>
              </p:nvSpPr>
              <p:spPr>
                <a:xfrm>
                  <a:off x="6516774" y="5488074"/>
                  <a:ext cx="168101" cy="168101"/>
                </a:xfrm>
                <a:prstGeom prst="ellipse">
                  <a:avLst/>
                </a:prstGeom>
                <a:solidFill>
                  <a:schemeClr val="tx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0" name="直線コネクタ 39"/>
                <p:cNvCxnSpPr/>
                <p:nvPr/>
              </p:nvCxnSpPr>
              <p:spPr>
                <a:xfrm>
                  <a:off x="6755893" y="5565743"/>
                  <a:ext cx="142300"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a:off x="6516774" y="5566563"/>
                  <a:ext cx="478239"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0" name="グループ化 49"/>
              <p:cNvGrpSpPr/>
              <p:nvPr/>
            </p:nvGrpSpPr>
            <p:grpSpPr>
              <a:xfrm>
                <a:off x="5678365" y="4817627"/>
                <a:ext cx="326571" cy="326571"/>
                <a:chOff x="5541874" y="5744571"/>
                <a:chExt cx="326571" cy="326571"/>
              </a:xfrm>
            </p:grpSpPr>
            <p:cxnSp>
              <p:nvCxnSpPr>
                <p:cNvPr id="44" name="直線コネクタ 43"/>
                <p:cNvCxnSpPr/>
                <p:nvPr/>
              </p:nvCxnSpPr>
              <p:spPr>
                <a:xfrm>
                  <a:off x="5594628" y="5907857"/>
                  <a:ext cx="22106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円/楕円 47"/>
                <p:cNvSpPr/>
                <p:nvPr/>
              </p:nvSpPr>
              <p:spPr>
                <a:xfrm>
                  <a:off x="5541874" y="5744571"/>
                  <a:ext cx="326571" cy="32657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1" name="グループ化 50"/>
              <p:cNvGrpSpPr/>
              <p:nvPr/>
            </p:nvGrpSpPr>
            <p:grpSpPr>
              <a:xfrm>
                <a:off x="6839263" y="4817628"/>
                <a:ext cx="326571" cy="326571"/>
                <a:chOff x="5948833" y="5744570"/>
                <a:chExt cx="326571" cy="326571"/>
              </a:xfrm>
            </p:grpSpPr>
            <p:cxnSp>
              <p:nvCxnSpPr>
                <p:cNvPr id="45" name="直線コネクタ 44"/>
                <p:cNvCxnSpPr/>
                <p:nvPr/>
              </p:nvCxnSpPr>
              <p:spPr>
                <a:xfrm>
                  <a:off x="6004936" y="5907857"/>
                  <a:ext cx="22106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rot="5400000">
                  <a:off x="6001587" y="5907857"/>
                  <a:ext cx="22106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円/楕円 48"/>
                <p:cNvSpPr/>
                <p:nvPr/>
              </p:nvSpPr>
              <p:spPr>
                <a:xfrm>
                  <a:off x="5948833" y="5744570"/>
                  <a:ext cx="326571" cy="32657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54" name="正方形/長方形 53"/>
            <p:cNvSpPr/>
            <p:nvPr/>
          </p:nvSpPr>
          <p:spPr>
            <a:xfrm>
              <a:off x="7224941" y="4380875"/>
              <a:ext cx="2070605" cy="830997"/>
            </a:xfrm>
            <a:prstGeom prst="rect">
              <a:avLst/>
            </a:prstGeom>
          </p:spPr>
          <p:txBody>
            <a:bodyPr wrap="square">
              <a:spAutoFit/>
            </a:bodyPr>
            <a:lstStyle/>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図のような場合は、プラグの</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外側が － で、</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内側</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センター</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が ＋ </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であることを示しています。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円/楕円 54"/>
            <p:cNvSpPr/>
            <p:nvPr/>
          </p:nvSpPr>
          <p:spPr>
            <a:xfrm>
              <a:off x="8384130" y="4801154"/>
              <a:ext cx="178727" cy="17872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円/楕円 55"/>
            <p:cNvSpPr/>
            <p:nvPr/>
          </p:nvSpPr>
          <p:spPr>
            <a:xfrm>
              <a:off x="7784718" y="4618365"/>
              <a:ext cx="178727" cy="178727"/>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7" name="図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535711">
              <a:off x="10138922" y="3934854"/>
              <a:ext cx="1538293" cy="1623754"/>
            </a:xfrm>
            <a:prstGeom prst="rect">
              <a:avLst/>
            </a:prstGeom>
          </p:spPr>
        </p:pic>
        <p:sp>
          <p:nvSpPr>
            <p:cNvPr id="58" name="正方形/長方形 57"/>
            <p:cNvSpPr/>
            <p:nvPr/>
          </p:nvSpPr>
          <p:spPr>
            <a:xfrm>
              <a:off x="9454791" y="4864715"/>
              <a:ext cx="306040" cy="307777"/>
            </a:xfrm>
            <a:prstGeom prst="rect">
              <a:avLst/>
            </a:prstGeom>
          </p:spPr>
          <p:txBody>
            <a:bodyPr wrap="square">
              <a:spAutoFit/>
            </a:bodyPr>
            <a:lstStyle/>
            <a:p>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4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9743950" y="4421210"/>
              <a:ext cx="306040" cy="307777"/>
            </a:xfrm>
            <a:prstGeom prst="rect">
              <a:avLst/>
            </a:prstGeom>
          </p:spPr>
          <p:txBody>
            <a:bodyPr wrap="square">
              <a:spAutoFit/>
            </a:bodyPr>
            <a:lstStyle/>
            <a:p>
              <a:r>
                <a:rPr lang="ja-JP" altLang="en-US" sz="1400" b="1" dirty="0">
                  <a:latin typeface="Meiryo UI" panose="020B0604030504040204" pitchFamily="50" charset="-128"/>
                  <a:ea typeface="Meiryo UI" panose="020B0604030504040204" pitchFamily="50" charset="-128"/>
                  <a:cs typeface="Meiryo UI" panose="020B0604030504040204" pitchFamily="50" charset="-128"/>
                </a:rPr>
                <a:t>ー</a:t>
              </a:r>
              <a:endParaRPr lang="en-US" altLang="ja-JP" sz="1400" b="1"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1" name="直線矢印コネクタ 60"/>
            <p:cNvCxnSpPr>
              <a:stCxn id="58" idx="3"/>
            </p:cNvCxnSpPr>
            <p:nvPr/>
          </p:nvCxnSpPr>
          <p:spPr>
            <a:xfrm flipV="1">
              <a:off x="9760831" y="4968046"/>
              <a:ext cx="676150" cy="5055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線矢印コネクタ 63"/>
            <p:cNvCxnSpPr>
              <a:stCxn id="59" idx="3"/>
            </p:cNvCxnSpPr>
            <p:nvPr/>
          </p:nvCxnSpPr>
          <p:spPr>
            <a:xfrm>
              <a:off x="10049990" y="4575099"/>
              <a:ext cx="541427" cy="20423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68" name="角丸四角形 67"/>
          <p:cNvSpPr/>
          <p:nvPr/>
        </p:nvSpPr>
        <p:spPr>
          <a:xfrm>
            <a:off x="3005204" y="4315464"/>
            <a:ext cx="353142" cy="26126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9" name="直線矢印コネクタ 68"/>
          <p:cNvCxnSpPr>
            <a:endCxn id="30" idx="1"/>
          </p:cNvCxnSpPr>
          <p:nvPr/>
        </p:nvCxnSpPr>
        <p:spPr>
          <a:xfrm flipV="1">
            <a:off x="1860802" y="4393443"/>
            <a:ext cx="1169579" cy="88090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2" name="正方形/長方形 71"/>
          <p:cNvSpPr/>
          <p:nvPr/>
        </p:nvSpPr>
        <p:spPr>
          <a:xfrm>
            <a:off x="5623377" y="3426405"/>
            <a:ext cx="5730423" cy="944652"/>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正方形/長方形 72"/>
          <p:cNvSpPr/>
          <p:nvPr/>
        </p:nvSpPr>
        <p:spPr>
          <a:xfrm>
            <a:off x="5623376" y="5917831"/>
            <a:ext cx="5730424" cy="539474"/>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正方形/長方形 73"/>
          <p:cNvSpPr/>
          <p:nvPr/>
        </p:nvSpPr>
        <p:spPr>
          <a:xfrm>
            <a:off x="5674044" y="3445061"/>
            <a:ext cx="5603556" cy="954107"/>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接続する機器で決められている電圧を選び、その機器が必要とする電流</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消費電流</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のできれば倍以上の電流容量を持つ</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アダプターを使いましょう。</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電流容量を超えるような使い方をすると、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アダプターが破損します。最悪の場合は発火することもあります。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正方形/長方形 74"/>
          <p:cNvSpPr/>
          <p:nvPr/>
        </p:nvSpPr>
        <p:spPr>
          <a:xfrm>
            <a:off x="5683569" y="5924560"/>
            <a:ext cx="5536366" cy="523220"/>
          </a:xfrm>
          <a:prstGeom prst="rect">
            <a:avLst/>
          </a:prstGeom>
        </p:spPr>
        <p:txBody>
          <a:bodyPr wrap="square">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極性が違っていると、電池を逆に入れたような状態になり、接続した機器が破損します。</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アダプター自体が壊れてしまうこともあります。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コンテンツ プレースホルダー 2"/>
          <p:cNvSpPr txBox="1">
            <a:spLocks/>
          </p:cNvSpPr>
          <p:nvPr/>
        </p:nvSpPr>
        <p:spPr>
          <a:xfrm>
            <a:off x="726266" y="1354289"/>
            <a:ext cx="4598209"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②</a:t>
            </a:r>
            <a:r>
              <a:rPr lang="en-US" altLang="ja-JP" sz="2000" b="1"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アダプターのラベルや刻印の意味を</a:t>
            </a:r>
            <a:r>
              <a:rPr lang="en-US" altLang="ja-JP" sz="2000" b="1"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2000" b="1"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 </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  知ろう。</a:t>
            </a:r>
            <a:endParaRPr lang="ja-JP" altLang="en-US" sz="2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正方形/長方形 61"/>
          <p:cNvSpPr/>
          <p:nvPr/>
        </p:nvSpPr>
        <p:spPr>
          <a:xfrm>
            <a:off x="4714887" y="780742"/>
            <a:ext cx="4098301" cy="369332"/>
          </a:xfrm>
          <a:prstGeom prst="rect">
            <a:avLst/>
          </a:prstGeom>
        </p:spPr>
        <p:txBody>
          <a:bodyPr wrap="none">
            <a:spAutoFit/>
          </a:bodyPr>
          <a:lstStyle/>
          <a:p>
            <a:pPr>
              <a:defRPr/>
            </a:pPr>
            <a:r>
              <a:rPr lang="en-US" altLang="ja-JP"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AC</a:t>
            </a:r>
            <a:r>
              <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アダプターの種類や電気的特徴を</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知る。</a:t>
            </a:r>
            <a:endParaRPr lang="en-US" altLang="ja-JP"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779555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3" name="直線コネクタ 2"/>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4" name="グループ化 3"/>
          <p:cNvGrpSpPr/>
          <p:nvPr/>
        </p:nvGrpSpPr>
        <p:grpSpPr>
          <a:xfrm>
            <a:off x="-8757" y="365125"/>
            <a:ext cx="477794" cy="5189823"/>
            <a:chOff x="-8757" y="365125"/>
            <a:chExt cx="477794" cy="5189823"/>
          </a:xfrm>
        </p:grpSpPr>
        <p:sp>
          <p:nvSpPr>
            <p:cNvPr id="5" name="片側の 2 つの角を丸めた四角形 4"/>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片側の 2 つの角を丸めた四角形 6"/>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片側の 2 つの角を丸めた四角形 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1" name="片側の 2 つの角を丸めた四角形 1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片側の 2 つの角を丸めた四角形 1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片側の 2 つの角を丸めた四角形 13"/>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7" name="正方形/長方形 16"/>
          <p:cNvSpPr/>
          <p:nvPr/>
        </p:nvSpPr>
        <p:spPr>
          <a:xfrm>
            <a:off x="4714887" y="202578"/>
            <a:ext cx="6684650" cy="369332"/>
          </a:xfrm>
          <a:prstGeom prst="rect">
            <a:avLst/>
          </a:prstGeom>
        </p:spPr>
        <p:txBody>
          <a:bodyPr wrap="none">
            <a:spAutoFit/>
          </a:bodyPr>
          <a:lstStyle/>
          <a:p>
            <a:r>
              <a:rPr lang="en-US" altLang="ja-JP"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アダプターが使われている機器から、</a:t>
            </a:r>
            <a:r>
              <a:rPr lang="en-US" altLang="ja-JP"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アダプターの目的を推察する。</a:t>
            </a:r>
            <a:endParaRPr lang="en-US" altLang="ja-JP"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正方形/長方形 17"/>
          <p:cNvSpPr/>
          <p:nvPr/>
        </p:nvSpPr>
        <p:spPr>
          <a:xfrm>
            <a:off x="4714887" y="491660"/>
            <a:ext cx="5763822" cy="369332"/>
          </a:xfrm>
          <a:prstGeom prst="rect">
            <a:avLst/>
          </a:prstGeom>
        </p:spPr>
        <p:txBody>
          <a:bodyPr wrap="none">
            <a:spAutoFit/>
          </a:bodyPr>
          <a:lstStyle/>
          <a:p>
            <a:r>
              <a:rPr lang="en-US" altLang="ja-JP"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アダプターのラベルの意味を知り、適切な使用方法を知る。</a:t>
            </a:r>
            <a:endPar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小波 19"/>
          <p:cNvSpPr/>
          <p:nvPr/>
        </p:nvSpPr>
        <p:spPr>
          <a:xfrm>
            <a:off x="927087" y="1480669"/>
            <a:ext cx="709994" cy="363827"/>
          </a:xfrm>
          <a:prstGeom prst="doubleWave">
            <a:avLst/>
          </a:prstGeom>
          <a:solidFill>
            <a:schemeClr val="accent6"/>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発展</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正方形/長方形 20"/>
          <p:cNvSpPr/>
          <p:nvPr/>
        </p:nvSpPr>
        <p:spPr>
          <a:xfrm>
            <a:off x="1096301" y="1928699"/>
            <a:ext cx="7563289" cy="923330"/>
          </a:xfrm>
          <a:prstGeom prst="rect">
            <a:avLst/>
          </a:prstGeom>
        </p:spPr>
        <p:txBody>
          <a:bodyPr wrap="none">
            <a:spAutoFit/>
          </a:bodyPr>
          <a:lstStyle/>
          <a:p>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アダプターには種類があります。</a:t>
            </a:r>
            <a:endParaRPr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同じ電圧が出ているからと安易に別の機器で使うと思わぬトラブルの元になります。</a:t>
            </a:r>
            <a:endParaRPr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ここで</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アダプターについて、少し詳しく調べてみましょう。</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p:cNvSpPr/>
          <p:nvPr/>
        </p:nvSpPr>
        <p:spPr>
          <a:xfrm>
            <a:off x="2192199" y="5323606"/>
            <a:ext cx="7357207" cy="923330"/>
          </a:xfrm>
          <a:prstGeom prst="rect">
            <a:avLst/>
          </a:prstGeom>
        </p:spPr>
        <p:txBody>
          <a:bodyPr wrap="none">
            <a:spAutoFit/>
          </a:bodyPr>
          <a:lstStyle/>
          <a:p>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アダプターの見た目だけでは、どの種類かを区別することは難しいので、</a:t>
            </a:r>
            <a:endParaRPr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p>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アダプターを流用するときは、仕様を確認したり、テスターで確認するなどして、</a:t>
            </a:r>
            <a:endParaRPr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十分注意すること</a:t>
            </a:r>
            <a:r>
              <a:rPr lang="ja-JP" altLang="en-US" dirty="0">
                <a:latin typeface="Meiryo UI" panose="020B0604030504040204" pitchFamily="50" charset="-128"/>
                <a:ea typeface="Meiryo UI" panose="020B0604030504040204" pitchFamily="50" charset="-128"/>
                <a:cs typeface="Meiryo UI" panose="020B0604030504040204" pitchFamily="50" charset="-128"/>
              </a:rPr>
              <a:t>が</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必要です。</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3" name="表 22"/>
          <p:cNvGraphicFramePr>
            <a:graphicFrameLocks noGrp="1"/>
          </p:cNvGraphicFramePr>
          <p:nvPr>
            <p:extLst>
              <p:ext uri="{D42A27DB-BD31-4B8C-83A1-F6EECF244321}">
                <p14:modId xmlns:p14="http://schemas.microsoft.com/office/powerpoint/2010/main" val="773902247"/>
              </p:ext>
            </p:extLst>
          </p:nvPr>
        </p:nvGraphicFramePr>
        <p:xfrm>
          <a:off x="1134924" y="2839323"/>
          <a:ext cx="10218876" cy="2330938"/>
        </p:xfrm>
        <a:graphic>
          <a:graphicData uri="http://schemas.openxmlformats.org/drawingml/2006/table">
            <a:tbl>
              <a:tblPr firstRow="1" bandRow="1">
                <a:tableStyleId>{2D5ABB26-0587-4C30-8999-92F81FD0307C}</a:tableStyleId>
              </a:tblPr>
              <a:tblGrid>
                <a:gridCol w="1226206"/>
                <a:gridCol w="1103586"/>
                <a:gridCol w="3072718"/>
                <a:gridCol w="4816366"/>
              </a:tblGrid>
              <a:tr h="349107">
                <a:tc gridSpan="2">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種類</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一般的な特徴</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メリット・デメリット</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8791">
                <a:tc rowSpan="2">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トランス式</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非安定化</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大きく重い</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発熱量が多い</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電流容量が小さい</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容量を大きくするとさらに大型化する。</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・接続する機器の消費電流によって、出力電圧が変化してしまう</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・出力電圧が少し波打ったような電圧</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脈流電圧</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になっているので接続する機器によっては誤動作する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8791">
                <a:tc vMerge="1">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安定化</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・接続する機器があってもなくても、一定の電圧が出力される</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・電気的なノイズが少ない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8791">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スイッチング式</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安定化</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小型で軽い</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発熱量が少ない</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電流容量が大きい</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・接続する機器があってもなくても、一定の電圧が出力される</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・電気的なノイズが多く、機器の誤動作の原因になることもある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24" name="図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6468" y="5291634"/>
            <a:ext cx="346878" cy="765335"/>
          </a:xfrm>
          <a:prstGeom prst="rect">
            <a:avLst/>
          </a:prstGeom>
        </p:spPr>
      </p:pic>
      <p:sp>
        <p:nvSpPr>
          <p:cNvPr id="25" name="コンテンツ プレースホルダー 2"/>
          <p:cNvSpPr txBox="1">
            <a:spLocks/>
          </p:cNvSpPr>
          <p:nvPr/>
        </p:nvSpPr>
        <p:spPr>
          <a:xfrm>
            <a:off x="1671143" y="1490349"/>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③</a:t>
            </a:r>
            <a:r>
              <a:rPr lang="en-US" altLang="ja-JP" sz="2000" b="1"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アダプターの種類について詳しく知ろう。</a:t>
            </a:r>
            <a:endParaRPr lang="ja-JP" altLang="en-US" sz="2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正方形/長方形 25"/>
          <p:cNvSpPr/>
          <p:nvPr/>
        </p:nvSpPr>
        <p:spPr>
          <a:xfrm>
            <a:off x="4714887" y="780742"/>
            <a:ext cx="4098301" cy="369332"/>
          </a:xfrm>
          <a:prstGeom prst="rect">
            <a:avLst/>
          </a:prstGeom>
        </p:spPr>
        <p:txBody>
          <a:bodyPr wrap="none">
            <a:spAutoFit/>
          </a:bodyPr>
          <a:lstStyle/>
          <a:p>
            <a:pPr>
              <a:defRPr/>
            </a:pPr>
            <a:r>
              <a:rPr lang="en-US" altLang="ja-JP" dirty="0">
                <a:latin typeface="Meiryo UI" panose="020B0604030504040204" pitchFamily="50" charset="-128"/>
                <a:ea typeface="Meiryo UI" panose="020B0604030504040204" pitchFamily="50" charset="-128"/>
                <a:cs typeface="Meiryo UI" panose="020B0604030504040204" pitchFamily="50" charset="-128"/>
              </a:rPr>
              <a:t>AC</a:t>
            </a:r>
            <a:r>
              <a:rPr lang="ja-JP" altLang="en-US" dirty="0">
                <a:latin typeface="Meiryo UI" panose="020B0604030504040204" pitchFamily="50" charset="-128"/>
                <a:ea typeface="Meiryo UI" panose="020B0604030504040204" pitchFamily="50" charset="-128"/>
                <a:cs typeface="Meiryo UI" panose="020B0604030504040204" pitchFamily="50" charset="-128"/>
              </a:rPr>
              <a:t>アダプターの種類や電気的特徴を</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知る。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036956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4285742797"/>
              </p:ext>
            </p:extLst>
          </p:nvPr>
        </p:nvGraphicFramePr>
        <p:xfrm>
          <a:off x="1717878" y="1589170"/>
          <a:ext cx="5760000" cy="4462623"/>
        </p:xfrm>
        <a:graphic>
          <a:graphicData uri="http://schemas.openxmlformats.org/drawingml/2006/table">
            <a:tbl>
              <a:tblPr firstRow="1" bandRow="1">
                <a:tableStyleId>{5940675A-B579-460E-94D1-54222C63F5DA}</a:tableStyleId>
              </a:tblPr>
              <a:tblGrid>
                <a:gridCol w="2880000"/>
                <a:gridCol w="2880000"/>
              </a:tblGrid>
              <a:tr h="14875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はんだごて</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ニッパー</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148754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はんだごて台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ラジオペンチ</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48754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ドライバー</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sp>
        <p:nvSpPr>
          <p:cNvPr id="14" name="タイトル 1"/>
          <p:cNvSpPr>
            <a:spLocks noGrp="1"/>
          </p:cNvSpPr>
          <p:nvPr>
            <p:ph type="title" idx="4294967295"/>
          </p:nvPr>
        </p:nvSpPr>
        <p:spPr>
          <a:xfrm>
            <a:off x="838200" y="365125"/>
            <a:ext cx="3398838" cy="730250"/>
          </a:xfrm>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必要な工具</a:t>
            </a:r>
          </a:p>
        </p:txBody>
      </p:sp>
      <p:cxnSp>
        <p:nvCxnSpPr>
          <p:cNvPr id="21" name="直線コネクタ 2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20" name="グループ化 19"/>
          <p:cNvGrpSpPr/>
          <p:nvPr/>
        </p:nvGrpSpPr>
        <p:grpSpPr>
          <a:xfrm>
            <a:off x="-8757" y="365125"/>
            <a:ext cx="477794" cy="5189823"/>
            <a:chOff x="-8757" y="365125"/>
            <a:chExt cx="477794" cy="5189823"/>
          </a:xfrm>
        </p:grpSpPr>
        <p:sp>
          <p:nvSpPr>
            <p:cNvPr id="25" name="片側の 2 つの角を丸めた四角形 24"/>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片側の 2 つの角を丸めた四角形 2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3" name="片側の 2 つの角を丸めた四角形 3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片側の 2 つの角を丸めた四角形 3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9" name="コンテンツ プレースホルダー 2"/>
          <p:cNvSpPr txBox="1">
            <a:spLocks/>
          </p:cNvSpPr>
          <p:nvPr/>
        </p:nvSpPr>
        <p:spPr>
          <a:xfrm>
            <a:off x="4657307" y="4942940"/>
            <a:ext cx="1061977" cy="272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No2:M3</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用</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63" name="図 6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5001" y="4746305"/>
            <a:ext cx="1075168" cy="1198230"/>
          </a:xfrm>
          <a:prstGeom prst="rect">
            <a:avLst/>
          </a:prstGeom>
        </p:spPr>
      </p:pic>
      <p:pic>
        <p:nvPicPr>
          <p:cNvPr id="39" name="図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5062" y="3579639"/>
            <a:ext cx="1133797" cy="753717"/>
          </a:xfrm>
          <a:prstGeom prst="rect">
            <a:avLst/>
          </a:prstGeom>
        </p:spPr>
      </p:pic>
      <p:pic>
        <p:nvPicPr>
          <p:cNvPr id="40" name="図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0235" y="1771430"/>
            <a:ext cx="1230427" cy="1223985"/>
          </a:xfrm>
          <a:prstGeom prst="rect">
            <a:avLst/>
          </a:prstGeom>
        </p:spPr>
      </p:pic>
      <p:pic>
        <p:nvPicPr>
          <p:cNvPr id="41" name="図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58377" y="5214973"/>
            <a:ext cx="721068" cy="470262"/>
          </a:xfrm>
          <a:prstGeom prst="rect">
            <a:avLst/>
          </a:prstGeom>
        </p:spPr>
      </p:pic>
      <p:pic>
        <p:nvPicPr>
          <p:cNvPr id="42" name="図 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28582" y="1808641"/>
            <a:ext cx="1101587" cy="1120913"/>
          </a:xfrm>
          <a:prstGeom prst="rect">
            <a:avLst/>
          </a:prstGeom>
        </p:spPr>
      </p:pic>
      <p:pic>
        <p:nvPicPr>
          <p:cNvPr id="43" name="図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2814" y="3288277"/>
            <a:ext cx="1127355" cy="1159565"/>
          </a:xfrm>
          <a:prstGeom prst="rect">
            <a:avLst/>
          </a:prstGeom>
        </p:spPr>
      </p:pic>
      <p:sp>
        <p:nvSpPr>
          <p:cNvPr id="44" name="コンテンツ プレースホルダー 2"/>
          <p:cNvSpPr txBox="1">
            <a:spLocks/>
          </p:cNvSpPr>
          <p:nvPr/>
        </p:nvSpPr>
        <p:spPr>
          <a:xfrm>
            <a:off x="8545573" y="1650130"/>
            <a:ext cx="1940449" cy="2434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電源として、</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ポート</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または</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AC100V</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コンセント</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が必要です。</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9571584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図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9396" y="1624932"/>
            <a:ext cx="3658920" cy="358466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デジタルアラーム時計の構造</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3" name="テキスト ボックス 12"/>
          <p:cNvSpPr txBox="1"/>
          <p:nvPr/>
        </p:nvSpPr>
        <p:spPr>
          <a:xfrm>
            <a:off x="9737710" y="3806232"/>
            <a:ext cx="614271" cy="307777"/>
          </a:xfrm>
          <a:prstGeom prst="rect">
            <a:avLst/>
          </a:prstGeom>
          <a:noFill/>
        </p:spPr>
        <p:txBody>
          <a:bodyPr wrap="non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または</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a:off x="9826386" y="5385672"/>
            <a:ext cx="857927" cy="276999"/>
          </a:xfrm>
          <a:prstGeom prst="rect">
            <a:avLst/>
          </a:prstGeom>
          <a:noFill/>
        </p:spPr>
        <p:txBody>
          <a:bodyPr wrap="none" rtlCol="0">
            <a:spAutoFit/>
          </a:bodyPr>
          <a:lstStyle/>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USB</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ポート</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a:off x="1322225" y="4442431"/>
            <a:ext cx="785793" cy="338554"/>
          </a:xfrm>
          <a:prstGeom prst="rect">
            <a:avLst/>
          </a:prstGeom>
          <a:noFill/>
        </p:spPr>
        <p:txBody>
          <a:bodyPr wrap="non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マイコン</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a:off x="1102615" y="3433064"/>
            <a:ext cx="1005403" cy="338554"/>
          </a:xfrm>
          <a:prstGeom prst="rect">
            <a:avLst/>
          </a:prstGeom>
          <a:noFill/>
        </p:spPr>
        <p:txBody>
          <a:bodyPr wrap="non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集合抵抗</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a:off x="5986259" y="2313762"/>
            <a:ext cx="679994" cy="338554"/>
          </a:xfrm>
          <a:prstGeom prst="rect">
            <a:avLst/>
          </a:prstGeom>
          <a:noFill/>
        </p:spPr>
        <p:txBody>
          <a:bodyPr wrap="non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ブザー</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a:off x="6845815" y="4356092"/>
            <a:ext cx="744114" cy="276999"/>
          </a:xfrm>
          <a:prstGeom prst="rect">
            <a:avLst/>
          </a:prstGeom>
          <a:noFill/>
        </p:spPr>
        <p:txBody>
          <a:bodyPr wrap="square" rtlCol="0">
            <a:spAutoFit/>
          </a:bodyPr>
          <a:lstStyle/>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DC</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プラグ</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7" name="直線コネクタ 76"/>
          <p:cNvCxnSpPr>
            <a:stCxn id="27" idx="3"/>
          </p:cNvCxnSpPr>
          <p:nvPr/>
        </p:nvCxnSpPr>
        <p:spPr>
          <a:xfrm>
            <a:off x="2108018" y="3602341"/>
            <a:ext cx="1024899" cy="222668"/>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69" name="グループ化 68"/>
          <p:cNvGrpSpPr/>
          <p:nvPr/>
        </p:nvGrpSpPr>
        <p:grpSpPr>
          <a:xfrm>
            <a:off x="-8757" y="365125"/>
            <a:ext cx="477794" cy="5189823"/>
            <a:chOff x="-8757" y="365125"/>
            <a:chExt cx="477794" cy="5189823"/>
          </a:xfrm>
        </p:grpSpPr>
        <p:sp>
          <p:nvSpPr>
            <p:cNvPr id="70" name="片側の 2 つの角を丸めた四角形 69"/>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片側の 2 つの角を丸めた四角形 7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片側の 2 つの角を丸めた四角形 77"/>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1" name="片側の 2 つの角を丸めた四角形 8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テキスト ボックス 8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片側の 2 つの角を丸めた四角形 8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片側の 2 つの角を丸めた四角形 8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9" name="テキスト ボックス 58"/>
          <p:cNvSpPr txBox="1"/>
          <p:nvPr/>
        </p:nvSpPr>
        <p:spPr>
          <a:xfrm>
            <a:off x="5599522" y="5385672"/>
            <a:ext cx="1045479" cy="338554"/>
          </a:xfrm>
          <a:prstGeom prst="rect">
            <a:avLst/>
          </a:prstGeom>
          <a:noFill/>
        </p:spPr>
        <p:txBody>
          <a:bodyPr wrap="none" rtlCol="0">
            <a:spAutoFit/>
          </a:bodyPr>
          <a:lstStyle/>
          <a:p>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DC</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ジャック</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a:off x="860561" y="1624932"/>
            <a:ext cx="1247457" cy="307777"/>
          </a:xfrm>
          <a:prstGeom prst="rect">
            <a:avLst/>
          </a:prstGeom>
          <a:noFill/>
        </p:spPr>
        <p:txBody>
          <a:bodyPr wrap="non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時計表示</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7436190" y="5417493"/>
            <a:ext cx="1305165" cy="307777"/>
          </a:xfrm>
          <a:prstGeom prst="rect">
            <a:avLst/>
          </a:prstGeom>
          <a:noFill/>
        </p:spPr>
        <p:txBody>
          <a:bodyPr wrap="none" rtlCol="0">
            <a:spAutoFit/>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電源</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コード</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8" name="直線コネクタ 57"/>
          <p:cNvCxnSpPr>
            <a:stCxn id="51" idx="0"/>
          </p:cNvCxnSpPr>
          <p:nvPr/>
        </p:nvCxnSpPr>
        <p:spPr>
          <a:xfrm flipH="1" flipV="1">
            <a:off x="7954086" y="4780197"/>
            <a:ext cx="134687" cy="637296"/>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a:stCxn id="50" idx="3"/>
          </p:cNvCxnSpPr>
          <p:nvPr/>
        </p:nvCxnSpPr>
        <p:spPr>
          <a:xfrm>
            <a:off x="2108018" y="1778821"/>
            <a:ext cx="660470" cy="232146"/>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 name="直線コネクタ 5"/>
          <p:cNvCxnSpPr>
            <a:stCxn id="59" idx="0"/>
          </p:cNvCxnSpPr>
          <p:nvPr/>
        </p:nvCxnSpPr>
        <p:spPr>
          <a:xfrm flipH="1" flipV="1">
            <a:off x="5486280" y="4321756"/>
            <a:ext cx="635982" cy="1063916"/>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a:stCxn id="62" idx="0"/>
          </p:cNvCxnSpPr>
          <p:nvPr/>
        </p:nvCxnSpPr>
        <p:spPr>
          <a:xfrm flipH="1" flipV="1">
            <a:off x="4229332" y="5122448"/>
            <a:ext cx="385682" cy="263224"/>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a:stCxn id="28" idx="1"/>
          </p:cNvCxnSpPr>
          <p:nvPr/>
        </p:nvCxnSpPr>
        <p:spPr>
          <a:xfrm flipH="1">
            <a:off x="5599522" y="2483039"/>
            <a:ext cx="386737" cy="753734"/>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90" name="直線コネクタ 89"/>
          <p:cNvCxnSpPr>
            <a:stCxn id="91" idx="0"/>
          </p:cNvCxnSpPr>
          <p:nvPr/>
        </p:nvCxnSpPr>
        <p:spPr>
          <a:xfrm flipH="1" flipV="1">
            <a:off x="3474896" y="4923770"/>
            <a:ext cx="23118" cy="461902"/>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91" name="テキスト ボックス 90"/>
          <p:cNvSpPr txBox="1"/>
          <p:nvPr/>
        </p:nvSpPr>
        <p:spPr>
          <a:xfrm>
            <a:off x="3097904" y="5385672"/>
            <a:ext cx="800219" cy="338554"/>
          </a:xfrm>
          <a:prstGeom prst="rect">
            <a:avLst/>
          </a:prstGeom>
          <a:noFill/>
        </p:spPr>
        <p:txBody>
          <a:bodyPr wrap="non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発振子</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p:cNvPicPr>
            <a:picLocks noChangeAspect="1"/>
          </p:cNvPicPr>
          <p:nvPr/>
        </p:nvPicPr>
        <p:blipFill rotWithShape="1">
          <a:blip r:embed="rId3" cstate="print">
            <a:extLst>
              <a:ext uri="{28A0092B-C50C-407E-A947-70E740481C1C}">
                <a14:useLocalDpi xmlns:a14="http://schemas.microsoft.com/office/drawing/2010/main" val="0"/>
              </a:ext>
            </a:extLst>
          </a:blip>
          <a:srcRect l="17140" t="13689" r="13430" b="11466"/>
          <a:stretch/>
        </p:blipFill>
        <p:spPr>
          <a:xfrm>
            <a:off x="9513690" y="2468045"/>
            <a:ext cx="1185742" cy="1270223"/>
          </a:xfrm>
          <a:prstGeom prst="rect">
            <a:avLst/>
          </a:prstGeom>
        </p:spPr>
      </p:pic>
      <p:sp>
        <p:nvSpPr>
          <p:cNvPr id="53" name="テキスト ボックス 52"/>
          <p:cNvSpPr txBox="1"/>
          <p:nvPr/>
        </p:nvSpPr>
        <p:spPr>
          <a:xfrm>
            <a:off x="7902664" y="2786061"/>
            <a:ext cx="838691" cy="276999"/>
          </a:xfrm>
          <a:prstGeom prst="rect">
            <a:avLst/>
          </a:prstGeom>
          <a:noFill/>
        </p:spPr>
        <p:txBody>
          <a:bodyPr wrap="none" rtlCol="0">
            <a:spAutoFit/>
          </a:bodyPr>
          <a:lstStyle/>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USB</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プラグ</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a:off x="8426789" y="1940162"/>
            <a:ext cx="1538498" cy="307777"/>
          </a:xfrm>
          <a:prstGeom prst="rect">
            <a:avLst/>
          </a:prstGeom>
          <a:noFill/>
        </p:spPr>
        <p:txBody>
          <a:bodyPr wrap="none" rtlCol="0">
            <a:spAutoFit/>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USB-AC</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アダプター</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2" name="直線コネクタ 51"/>
          <p:cNvCxnSpPr>
            <a:stCxn id="26" idx="3"/>
          </p:cNvCxnSpPr>
          <p:nvPr/>
        </p:nvCxnSpPr>
        <p:spPr>
          <a:xfrm flipV="1">
            <a:off x="2108018" y="4303700"/>
            <a:ext cx="1036453" cy="308008"/>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pic>
        <p:nvPicPr>
          <p:cNvPr id="22" name="図 2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705262" y="4329710"/>
            <a:ext cx="1003527" cy="1025828"/>
          </a:xfrm>
          <a:prstGeom prst="rect">
            <a:avLst/>
          </a:prstGeom>
        </p:spPr>
      </p:pic>
      <p:sp>
        <p:nvSpPr>
          <p:cNvPr id="62" name="テキスト ボックス 61"/>
          <p:cNvSpPr txBox="1"/>
          <p:nvPr/>
        </p:nvSpPr>
        <p:spPr>
          <a:xfrm>
            <a:off x="4229331" y="5385672"/>
            <a:ext cx="771365" cy="338554"/>
          </a:xfrm>
          <a:prstGeom prst="rect">
            <a:avLst/>
          </a:prstGeom>
          <a:noFill/>
        </p:spPr>
        <p:txBody>
          <a:bodyPr wrap="non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スイッチ</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3" name="直線コネクタ 62"/>
          <p:cNvCxnSpPr>
            <a:stCxn id="62" idx="0"/>
          </p:cNvCxnSpPr>
          <p:nvPr/>
        </p:nvCxnSpPr>
        <p:spPr>
          <a:xfrm flipV="1">
            <a:off x="4615014" y="5074766"/>
            <a:ext cx="154375" cy="310906"/>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33" name="グループ化 32"/>
          <p:cNvGrpSpPr/>
          <p:nvPr/>
        </p:nvGrpSpPr>
        <p:grpSpPr>
          <a:xfrm>
            <a:off x="6439707" y="3034912"/>
            <a:ext cx="2647142" cy="1344044"/>
            <a:chOff x="6439707" y="3034912"/>
            <a:chExt cx="2647142" cy="1344044"/>
          </a:xfrm>
        </p:grpSpPr>
        <p:pic>
          <p:nvPicPr>
            <p:cNvPr id="15" name="図 14"/>
            <p:cNvPicPr>
              <a:picLocks noChangeAspect="1"/>
            </p:cNvPicPr>
            <p:nvPr/>
          </p:nvPicPr>
          <p:blipFill rotWithShape="1">
            <a:blip r:embed="rId5" cstate="print">
              <a:extLst>
                <a:ext uri="{28A0092B-C50C-407E-A947-70E740481C1C}">
                  <a14:useLocalDpi xmlns:a14="http://schemas.microsoft.com/office/drawing/2010/main" val="0"/>
                </a:ext>
              </a:extLst>
            </a:blip>
            <a:srcRect l="14909" t="40751" r="11636" b="35445"/>
            <a:stretch/>
          </p:blipFill>
          <p:spPr>
            <a:xfrm>
              <a:off x="6439707" y="4009255"/>
              <a:ext cx="2093822" cy="369701"/>
            </a:xfrm>
            <a:prstGeom prst="rect">
              <a:avLst/>
            </a:prstGeom>
          </p:spPr>
        </p:pic>
        <p:pic>
          <p:nvPicPr>
            <p:cNvPr id="16" name="図 15"/>
            <p:cNvPicPr>
              <a:picLocks noChangeAspect="1"/>
            </p:cNvPicPr>
            <p:nvPr/>
          </p:nvPicPr>
          <p:blipFill rotWithShape="1">
            <a:blip r:embed="rId6" cstate="print">
              <a:extLst>
                <a:ext uri="{28A0092B-C50C-407E-A947-70E740481C1C}">
                  <a14:useLocalDpi xmlns:a14="http://schemas.microsoft.com/office/drawing/2010/main" val="0"/>
                </a:ext>
              </a:extLst>
            </a:blip>
            <a:srcRect l="13455" t="30852" r="12242" b="26329"/>
            <a:stretch/>
          </p:blipFill>
          <p:spPr>
            <a:xfrm rot="10800000">
              <a:off x="7335028" y="3034912"/>
              <a:ext cx="1751821" cy="531548"/>
            </a:xfrm>
            <a:prstGeom prst="rect">
              <a:avLst/>
            </a:prstGeom>
          </p:spPr>
        </p:pic>
        <p:sp>
          <p:nvSpPr>
            <p:cNvPr id="32" name="フリーフォーム 31"/>
            <p:cNvSpPr/>
            <p:nvPr/>
          </p:nvSpPr>
          <p:spPr>
            <a:xfrm>
              <a:off x="6732259" y="3286125"/>
              <a:ext cx="2086682" cy="904974"/>
            </a:xfrm>
            <a:custGeom>
              <a:avLst/>
              <a:gdLst>
                <a:gd name="connsiteX0" fmla="*/ 1693971 w 2084428"/>
                <a:gd name="connsiteY0" fmla="*/ 923925 h 923925"/>
                <a:gd name="connsiteX1" fmla="*/ 2065446 w 2084428"/>
                <a:gd name="connsiteY1" fmla="*/ 714375 h 923925"/>
                <a:gd name="connsiteX2" fmla="*/ 1170096 w 2084428"/>
                <a:gd name="connsiteY2" fmla="*/ 419100 h 923925"/>
                <a:gd name="connsiteX3" fmla="*/ 84246 w 2084428"/>
                <a:gd name="connsiteY3" fmla="*/ 304800 h 923925"/>
                <a:gd name="connsiteX4" fmla="*/ 141396 w 2084428"/>
                <a:gd name="connsiteY4" fmla="*/ 38100 h 923925"/>
                <a:gd name="connsiteX5" fmla="*/ 693846 w 2084428"/>
                <a:gd name="connsiteY5" fmla="*/ 19050 h 923925"/>
                <a:gd name="connsiteX6" fmla="*/ 798621 w 2084428"/>
                <a:gd name="connsiteY6" fmla="*/ 0 h 923925"/>
                <a:gd name="connsiteX0" fmla="*/ 1706918 w 2088547"/>
                <a:gd name="connsiteY0" fmla="*/ 923925 h 923925"/>
                <a:gd name="connsiteX1" fmla="*/ 2078393 w 2088547"/>
                <a:gd name="connsiteY1" fmla="*/ 714375 h 923925"/>
                <a:gd name="connsiteX2" fmla="*/ 1358342 w 2088547"/>
                <a:gd name="connsiteY2" fmla="*/ 466478 h 923925"/>
                <a:gd name="connsiteX3" fmla="*/ 97193 w 2088547"/>
                <a:gd name="connsiteY3" fmla="*/ 304800 h 923925"/>
                <a:gd name="connsiteX4" fmla="*/ 154343 w 2088547"/>
                <a:gd name="connsiteY4" fmla="*/ 38100 h 923925"/>
                <a:gd name="connsiteX5" fmla="*/ 706793 w 2088547"/>
                <a:gd name="connsiteY5" fmla="*/ 19050 h 923925"/>
                <a:gd name="connsiteX6" fmla="*/ 811568 w 2088547"/>
                <a:gd name="connsiteY6" fmla="*/ 0 h 923925"/>
                <a:gd name="connsiteX0" fmla="*/ 1706918 w 2088547"/>
                <a:gd name="connsiteY0" fmla="*/ 923925 h 923925"/>
                <a:gd name="connsiteX1" fmla="*/ 2078393 w 2088547"/>
                <a:gd name="connsiteY1" fmla="*/ 714375 h 923925"/>
                <a:gd name="connsiteX2" fmla="*/ 1358342 w 2088547"/>
                <a:gd name="connsiteY2" fmla="*/ 466478 h 923925"/>
                <a:gd name="connsiteX3" fmla="*/ 97193 w 2088547"/>
                <a:gd name="connsiteY3" fmla="*/ 304800 h 923925"/>
                <a:gd name="connsiteX4" fmla="*/ 154343 w 2088547"/>
                <a:gd name="connsiteY4" fmla="*/ 38100 h 923925"/>
                <a:gd name="connsiteX5" fmla="*/ 706793 w 2088547"/>
                <a:gd name="connsiteY5" fmla="*/ 19050 h 923925"/>
                <a:gd name="connsiteX6" fmla="*/ 811568 w 2088547"/>
                <a:gd name="connsiteY6" fmla="*/ 0 h 923925"/>
                <a:gd name="connsiteX0" fmla="*/ 1706918 w 2079682"/>
                <a:gd name="connsiteY0" fmla="*/ 923925 h 923925"/>
                <a:gd name="connsiteX1" fmla="*/ 2078393 w 2079682"/>
                <a:gd name="connsiteY1" fmla="*/ 714375 h 923925"/>
                <a:gd name="connsiteX2" fmla="*/ 1358342 w 2079682"/>
                <a:gd name="connsiteY2" fmla="*/ 466478 h 923925"/>
                <a:gd name="connsiteX3" fmla="*/ 97193 w 2079682"/>
                <a:gd name="connsiteY3" fmla="*/ 304800 h 923925"/>
                <a:gd name="connsiteX4" fmla="*/ 154343 w 2079682"/>
                <a:gd name="connsiteY4" fmla="*/ 38100 h 923925"/>
                <a:gd name="connsiteX5" fmla="*/ 706793 w 2079682"/>
                <a:gd name="connsiteY5" fmla="*/ 19050 h 923925"/>
                <a:gd name="connsiteX6" fmla="*/ 811568 w 2079682"/>
                <a:gd name="connsiteY6" fmla="*/ 0 h 923925"/>
                <a:gd name="connsiteX0" fmla="*/ 1721131 w 2089818"/>
                <a:gd name="connsiteY0" fmla="*/ 904974 h 904974"/>
                <a:gd name="connsiteX1" fmla="*/ 2078393 w 2089818"/>
                <a:gd name="connsiteY1" fmla="*/ 714375 h 904974"/>
                <a:gd name="connsiteX2" fmla="*/ 1358342 w 2089818"/>
                <a:gd name="connsiteY2" fmla="*/ 466478 h 904974"/>
                <a:gd name="connsiteX3" fmla="*/ 97193 w 2089818"/>
                <a:gd name="connsiteY3" fmla="*/ 304800 h 904974"/>
                <a:gd name="connsiteX4" fmla="*/ 154343 w 2089818"/>
                <a:gd name="connsiteY4" fmla="*/ 38100 h 904974"/>
                <a:gd name="connsiteX5" fmla="*/ 706793 w 2089818"/>
                <a:gd name="connsiteY5" fmla="*/ 19050 h 904974"/>
                <a:gd name="connsiteX6" fmla="*/ 811568 w 2089818"/>
                <a:gd name="connsiteY6" fmla="*/ 0 h 904974"/>
                <a:gd name="connsiteX0" fmla="*/ 1721131 w 2090926"/>
                <a:gd name="connsiteY0" fmla="*/ 904974 h 904974"/>
                <a:gd name="connsiteX1" fmla="*/ 2078393 w 2090926"/>
                <a:gd name="connsiteY1" fmla="*/ 714375 h 904974"/>
                <a:gd name="connsiteX2" fmla="*/ 1358342 w 2090926"/>
                <a:gd name="connsiteY2" fmla="*/ 466478 h 904974"/>
                <a:gd name="connsiteX3" fmla="*/ 97193 w 2090926"/>
                <a:gd name="connsiteY3" fmla="*/ 304800 h 904974"/>
                <a:gd name="connsiteX4" fmla="*/ 154343 w 2090926"/>
                <a:gd name="connsiteY4" fmla="*/ 38100 h 904974"/>
                <a:gd name="connsiteX5" fmla="*/ 706793 w 2090926"/>
                <a:gd name="connsiteY5" fmla="*/ 19050 h 904974"/>
                <a:gd name="connsiteX6" fmla="*/ 811568 w 2090926"/>
                <a:gd name="connsiteY6" fmla="*/ 0 h 904974"/>
                <a:gd name="connsiteX0" fmla="*/ 1721131 w 2086710"/>
                <a:gd name="connsiteY0" fmla="*/ 904974 h 904974"/>
                <a:gd name="connsiteX1" fmla="*/ 2078393 w 2086710"/>
                <a:gd name="connsiteY1" fmla="*/ 714375 h 904974"/>
                <a:gd name="connsiteX2" fmla="*/ 1358342 w 2086710"/>
                <a:gd name="connsiteY2" fmla="*/ 466478 h 904974"/>
                <a:gd name="connsiteX3" fmla="*/ 97193 w 2086710"/>
                <a:gd name="connsiteY3" fmla="*/ 304800 h 904974"/>
                <a:gd name="connsiteX4" fmla="*/ 154343 w 2086710"/>
                <a:gd name="connsiteY4" fmla="*/ 38100 h 904974"/>
                <a:gd name="connsiteX5" fmla="*/ 706793 w 2086710"/>
                <a:gd name="connsiteY5" fmla="*/ 19050 h 904974"/>
                <a:gd name="connsiteX6" fmla="*/ 811568 w 2086710"/>
                <a:gd name="connsiteY6" fmla="*/ 0 h 904974"/>
                <a:gd name="connsiteX0" fmla="*/ 1721131 w 2086710"/>
                <a:gd name="connsiteY0" fmla="*/ 904974 h 904974"/>
                <a:gd name="connsiteX1" fmla="*/ 2078393 w 2086710"/>
                <a:gd name="connsiteY1" fmla="*/ 671735 h 904974"/>
                <a:gd name="connsiteX2" fmla="*/ 1358342 w 2086710"/>
                <a:gd name="connsiteY2" fmla="*/ 466478 h 904974"/>
                <a:gd name="connsiteX3" fmla="*/ 97193 w 2086710"/>
                <a:gd name="connsiteY3" fmla="*/ 304800 h 904974"/>
                <a:gd name="connsiteX4" fmla="*/ 154343 w 2086710"/>
                <a:gd name="connsiteY4" fmla="*/ 38100 h 904974"/>
                <a:gd name="connsiteX5" fmla="*/ 706793 w 2086710"/>
                <a:gd name="connsiteY5" fmla="*/ 19050 h 904974"/>
                <a:gd name="connsiteX6" fmla="*/ 811568 w 2086710"/>
                <a:gd name="connsiteY6" fmla="*/ 0 h 904974"/>
                <a:gd name="connsiteX0" fmla="*/ 1717570 w 2083149"/>
                <a:gd name="connsiteY0" fmla="*/ 904974 h 904974"/>
                <a:gd name="connsiteX1" fmla="*/ 2074832 w 2083149"/>
                <a:gd name="connsiteY1" fmla="*/ 671735 h 904974"/>
                <a:gd name="connsiteX2" fmla="*/ 1354781 w 2083149"/>
                <a:gd name="connsiteY2" fmla="*/ 466478 h 904974"/>
                <a:gd name="connsiteX3" fmla="*/ 98370 w 2083149"/>
                <a:gd name="connsiteY3" fmla="*/ 404295 h 904974"/>
                <a:gd name="connsiteX4" fmla="*/ 150782 w 2083149"/>
                <a:gd name="connsiteY4" fmla="*/ 38100 h 904974"/>
                <a:gd name="connsiteX5" fmla="*/ 703232 w 2083149"/>
                <a:gd name="connsiteY5" fmla="*/ 19050 h 904974"/>
                <a:gd name="connsiteX6" fmla="*/ 808007 w 2083149"/>
                <a:gd name="connsiteY6" fmla="*/ 0 h 904974"/>
                <a:gd name="connsiteX0" fmla="*/ 1721103 w 2086682"/>
                <a:gd name="connsiteY0" fmla="*/ 904974 h 904974"/>
                <a:gd name="connsiteX1" fmla="*/ 2078365 w 2086682"/>
                <a:gd name="connsiteY1" fmla="*/ 671735 h 904974"/>
                <a:gd name="connsiteX2" fmla="*/ 1358314 w 2086682"/>
                <a:gd name="connsiteY2" fmla="*/ 466478 h 904974"/>
                <a:gd name="connsiteX3" fmla="*/ 101903 w 2086682"/>
                <a:gd name="connsiteY3" fmla="*/ 404295 h 904974"/>
                <a:gd name="connsiteX4" fmla="*/ 144839 w 2086682"/>
                <a:gd name="connsiteY4" fmla="*/ 90216 h 904974"/>
                <a:gd name="connsiteX5" fmla="*/ 706765 w 2086682"/>
                <a:gd name="connsiteY5" fmla="*/ 19050 h 904974"/>
                <a:gd name="connsiteX6" fmla="*/ 811540 w 2086682"/>
                <a:gd name="connsiteY6" fmla="*/ 0 h 90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682" h="904974">
                  <a:moveTo>
                    <a:pt x="1721103" y="904974"/>
                  </a:moveTo>
                  <a:cubicBezTo>
                    <a:pt x="1974186" y="899122"/>
                    <a:pt x="2124617" y="830099"/>
                    <a:pt x="2078365" y="671735"/>
                  </a:cubicBezTo>
                  <a:cubicBezTo>
                    <a:pt x="2032113" y="513371"/>
                    <a:pt x="1687724" y="511051"/>
                    <a:pt x="1358314" y="466478"/>
                  </a:cubicBezTo>
                  <a:cubicBezTo>
                    <a:pt x="1028904" y="421905"/>
                    <a:pt x="304149" y="467005"/>
                    <a:pt x="101903" y="404295"/>
                  </a:cubicBezTo>
                  <a:cubicBezTo>
                    <a:pt x="-100343" y="341585"/>
                    <a:pt x="44029" y="154424"/>
                    <a:pt x="144839" y="90216"/>
                  </a:cubicBezTo>
                  <a:cubicBezTo>
                    <a:pt x="245649" y="26008"/>
                    <a:pt x="595648" y="34086"/>
                    <a:pt x="706765" y="19050"/>
                  </a:cubicBezTo>
                  <a:cubicBezTo>
                    <a:pt x="817882" y="4014"/>
                    <a:pt x="813921" y="6350"/>
                    <a:pt x="811540" y="0"/>
                  </a:cubicBezTo>
                </a:path>
              </a:pathLst>
            </a:custGeom>
            <a:noFill/>
            <a:ln w="101600"/>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grpSp>
      <p:sp>
        <p:nvSpPr>
          <p:cNvPr id="34" name="角丸四角形 33"/>
          <p:cNvSpPr/>
          <p:nvPr/>
        </p:nvSpPr>
        <p:spPr>
          <a:xfrm>
            <a:off x="6328373" y="2692378"/>
            <a:ext cx="2816828" cy="207584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右矢印 35"/>
          <p:cNvSpPr/>
          <p:nvPr/>
        </p:nvSpPr>
        <p:spPr>
          <a:xfrm flipH="1">
            <a:off x="6078066" y="4108230"/>
            <a:ext cx="215365" cy="1954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右矢印 74"/>
          <p:cNvSpPr/>
          <p:nvPr/>
        </p:nvSpPr>
        <p:spPr>
          <a:xfrm>
            <a:off x="9188480" y="3188390"/>
            <a:ext cx="215365" cy="1954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右矢印 75"/>
          <p:cNvSpPr/>
          <p:nvPr/>
        </p:nvSpPr>
        <p:spPr>
          <a:xfrm rot="18921328">
            <a:off x="10474098" y="2203999"/>
            <a:ext cx="378428" cy="338764"/>
          </a:xfrm>
          <a:custGeom>
            <a:avLst/>
            <a:gdLst>
              <a:gd name="connsiteX0" fmla="*/ 0 w 322944"/>
              <a:gd name="connsiteY0" fmla="*/ 90746 h 362983"/>
              <a:gd name="connsiteX1" fmla="*/ 161472 w 322944"/>
              <a:gd name="connsiteY1" fmla="*/ 90746 h 362983"/>
              <a:gd name="connsiteX2" fmla="*/ 161472 w 322944"/>
              <a:gd name="connsiteY2" fmla="*/ 0 h 362983"/>
              <a:gd name="connsiteX3" fmla="*/ 322944 w 322944"/>
              <a:gd name="connsiteY3" fmla="*/ 181492 h 362983"/>
              <a:gd name="connsiteX4" fmla="*/ 161472 w 322944"/>
              <a:gd name="connsiteY4" fmla="*/ 362983 h 362983"/>
              <a:gd name="connsiteX5" fmla="*/ 161472 w 322944"/>
              <a:gd name="connsiteY5" fmla="*/ 272237 h 362983"/>
              <a:gd name="connsiteX6" fmla="*/ 0 w 322944"/>
              <a:gd name="connsiteY6" fmla="*/ 272237 h 362983"/>
              <a:gd name="connsiteX7" fmla="*/ 0 w 322944"/>
              <a:gd name="connsiteY7" fmla="*/ 90746 h 362983"/>
              <a:gd name="connsiteX0" fmla="*/ 0 w 378428"/>
              <a:gd name="connsiteY0" fmla="*/ 99024 h 362983"/>
              <a:gd name="connsiteX1" fmla="*/ 216956 w 378428"/>
              <a:gd name="connsiteY1" fmla="*/ 90746 h 362983"/>
              <a:gd name="connsiteX2" fmla="*/ 216956 w 378428"/>
              <a:gd name="connsiteY2" fmla="*/ 0 h 362983"/>
              <a:gd name="connsiteX3" fmla="*/ 378428 w 378428"/>
              <a:gd name="connsiteY3" fmla="*/ 181492 h 362983"/>
              <a:gd name="connsiteX4" fmla="*/ 216956 w 378428"/>
              <a:gd name="connsiteY4" fmla="*/ 362983 h 362983"/>
              <a:gd name="connsiteX5" fmla="*/ 216956 w 378428"/>
              <a:gd name="connsiteY5" fmla="*/ 272237 h 362983"/>
              <a:gd name="connsiteX6" fmla="*/ 55484 w 378428"/>
              <a:gd name="connsiteY6" fmla="*/ 272237 h 362983"/>
              <a:gd name="connsiteX7" fmla="*/ 0 w 378428"/>
              <a:gd name="connsiteY7" fmla="*/ 99024 h 362983"/>
              <a:gd name="connsiteX0" fmla="*/ 0 w 378428"/>
              <a:gd name="connsiteY0" fmla="*/ 99024 h 362983"/>
              <a:gd name="connsiteX1" fmla="*/ 181329 w 378428"/>
              <a:gd name="connsiteY1" fmla="*/ 102867 h 362983"/>
              <a:gd name="connsiteX2" fmla="*/ 216956 w 378428"/>
              <a:gd name="connsiteY2" fmla="*/ 0 h 362983"/>
              <a:gd name="connsiteX3" fmla="*/ 378428 w 378428"/>
              <a:gd name="connsiteY3" fmla="*/ 181492 h 362983"/>
              <a:gd name="connsiteX4" fmla="*/ 216956 w 378428"/>
              <a:gd name="connsiteY4" fmla="*/ 362983 h 362983"/>
              <a:gd name="connsiteX5" fmla="*/ 216956 w 378428"/>
              <a:gd name="connsiteY5" fmla="*/ 272237 h 362983"/>
              <a:gd name="connsiteX6" fmla="*/ 55484 w 378428"/>
              <a:gd name="connsiteY6" fmla="*/ 272237 h 362983"/>
              <a:gd name="connsiteX7" fmla="*/ 0 w 378428"/>
              <a:gd name="connsiteY7" fmla="*/ 99024 h 362983"/>
              <a:gd name="connsiteX0" fmla="*/ 0 w 378428"/>
              <a:gd name="connsiteY0" fmla="*/ 80841 h 344800"/>
              <a:gd name="connsiteX1" fmla="*/ 181329 w 378428"/>
              <a:gd name="connsiteY1" fmla="*/ 84684 h 344800"/>
              <a:gd name="connsiteX2" fmla="*/ 163517 w 378428"/>
              <a:gd name="connsiteY2" fmla="*/ 0 h 344800"/>
              <a:gd name="connsiteX3" fmla="*/ 378428 w 378428"/>
              <a:gd name="connsiteY3" fmla="*/ 163309 h 344800"/>
              <a:gd name="connsiteX4" fmla="*/ 216956 w 378428"/>
              <a:gd name="connsiteY4" fmla="*/ 344800 h 344800"/>
              <a:gd name="connsiteX5" fmla="*/ 216956 w 378428"/>
              <a:gd name="connsiteY5" fmla="*/ 254054 h 344800"/>
              <a:gd name="connsiteX6" fmla="*/ 55484 w 378428"/>
              <a:gd name="connsiteY6" fmla="*/ 254054 h 344800"/>
              <a:gd name="connsiteX7" fmla="*/ 0 w 378428"/>
              <a:gd name="connsiteY7" fmla="*/ 80841 h 344800"/>
              <a:gd name="connsiteX0" fmla="*/ 0 w 378428"/>
              <a:gd name="connsiteY0" fmla="*/ 80841 h 338764"/>
              <a:gd name="connsiteX1" fmla="*/ 181329 w 378428"/>
              <a:gd name="connsiteY1" fmla="*/ 84684 h 338764"/>
              <a:gd name="connsiteX2" fmla="*/ 163517 w 378428"/>
              <a:gd name="connsiteY2" fmla="*/ 0 h 338764"/>
              <a:gd name="connsiteX3" fmla="*/ 378428 w 378428"/>
              <a:gd name="connsiteY3" fmla="*/ 163309 h 338764"/>
              <a:gd name="connsiteX4" fmla="*/ 230802 w 378428"/>
              <a:gd name="connsiteY4" fmla="*/ 338764 h 338764"/>
              <a:gd name="connsiteX5" fmla="*/ 216956 w 378428"/>
              <a:gd name="connsiteY5" fmla="*/ 254054 h 338764"/>
              <a:gd name="connsiteX6" fmla="*/ 55484 w 378428"/>
              <a:gd name="connsiteY6" fmla="*/ 254054 h 338764"/>
              <a:gd name="connsiteX7" fmla="*/ 0 w 378428"/>
              <a:gd name="connsiteY7" fmla="*/ 80841 h 338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428" h="338764">
                <a:moveTo>
                  <a:pt x="0" y="80841"/>
                </a:moveTo>
                <a:lnTo>
                  <a:pt x="181329" y="84684"/>
                </a:lnTo>
                <a:lnTo>
                  <a:pt x="163517" y="0"/>
                </a:lnTo>
                <a:lnTo>
                  <a:pt x="378428" y="163309"/>
                </a:lnTo>
                <a:lnTo>
                  <a:pt x="230802" y="338764"/>
                </a:lnTo>
                <a:lnTo>
                  <a:pt x="216956" y="254054"/>
                </a:lnTo>
                <a:lnTo>
                  <a:pt x="55484" y="254054"/>
                </a:lnTo>
                <a:lnTo>
                  <a:pt x="0" y="80841"/>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9" name="直線コネクタ 88"/>
          <p:cNvCxnSpPr>
            <a:stCxn id="54" idx="2"/>
          </p:cNvCxnSpPr>
          <p:nvPr/>
        </p:nvCxnSpPr>
        <p:spPr>
          <a:xfrm>
            <a:off x="9196038" y="2247939"/>
            <a:ext cx="548777" cy="676399"/>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80" name="テキスト ボックス 79"/>
          <p:cNvSpPr txBox="1"/>
          <p:nvPr/>
        </p:nvSpPr>
        <p:spPr>
          <a:xfrm>
            <a:off x="10523551" y="1740063"/>
            <a:ext cx="786818" cy="461665"/>
          </a:xfrm>
          <a:prstGeom prst="rect">
            <a:avLst/>
          </a:prstGeom>
          <a:noFill/>
        </p:spPr>
        <p:txBody>
          <a:bodyPr wrap="none" rtlCol="0">
            <a:spAutoFit/>
          </a:bodyPr>
          <a:lstStyle/>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AC100V</a:t>
            </a: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コンセント</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4048050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5025908" y="4790849"/>
            <a:ext cx="6327891" cy="167268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 name="正方形/長方形 2"/>
          <p:cNvSpPr/>
          <p:nvPr/>
        </p:nvSpPr>
        <p:spPr>
          <a:xfrm>
            <a:off x="704082" y="4794619"/>
            <a:ext cx="4213606" cy="1672683"/>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p>
        </p:txBody>
      </p:sp>
      <p:sp>
        <p:nvSpPr>
          <p:cNvPr id="4"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はんだづけ　（はんだづけの方法）</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コンテンツ プレースホルダー 2"/>
          <p:cNvSpPr txBox="1">
            <a:spLocks/>
          </p:cNvSpPr>
          <p:nvPr/>
        </p:nvSpPr>
        <p:spPr>
          <a:xfrm>
            <a:off x="838200" y="1393397"/>
            <a:ext cx="2048219"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はんだづけとは</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 name="直線コネクタ 5"/>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7" name="コンテンツ プレースホルダー 2"/>
          <p:cNvSpPr txBox="1">
            <a:spLocks/>
          </p:cNvSpPr>
          <p:nvPr/>
        </p:nvSpPr>
        <p:spPr>
          <a:xfrm>
            <a:off x="838199" y="218204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はんだづけの方法</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3080579" y="1398242"/>
            <a:ext cx="8273220" cy="800219"/>
          </a:xfrm>
          <a:prstGeom prst="rect">
            <a:avLst/>
          </a:prstGeom>
          <a:noFill/>
        </p:spPr>
        <p:txBody>
          <a:bodyPr wrap="square" rtlCol="0">
            <a:noAutofit/>
          </a:bodyPr>
          <a:lstStyle/>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電子</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部品間で電気が流れるように、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また</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物理</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的</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に接合が外れないように固定</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する</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こと</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です。</a:t>
            </a:r>
            <a:endParaRPr lang="ja-JP"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電気が流れるように接合すること』ですから、単に固定するだけではダメです。</a:t>
            </a:r>
          </a:p>
          <a:p>
            <a:endParaRPr kumimoji="1" lang="ja-JP" altLang="en-US"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p:cNvPicPr/>
          <p:nvPr/>
        </p:nvPicPr>
        <p:blipFill>
          <a:blip r:embed="rId2">
            <a:extLst>
              <a:ext uri="{28A0092B-C50C-407E-A947-70E740481C1C}">
                <a14:useLocalDpi xmlns:a14="http://schemas.microsoft.com/office/drawing/2010/main" val="0"/>
              </a:ext>
            </a:extLst>
          </a:blip>
          <a:srcRect/>
          <a:stretch>
            <a:fillRect/>
          </a:stretch>
        </p:blipFill>
        <p:spPr bwMode="auto">
          <a:xfrm>
            <a:off x="1238123" y="2680566"/>
            <a:ext cx="1242695" cy="1152525"/>
          </a:xfrm>
          <a:prstGeom prst="rect">
            <a:avLst/>
          </a:prstGeom>
          <a:noFill/>
          <a:ln>
            <a:noFill/>
          </a:ln>
        </p:spPr>
      </p:pic>
      <p:pic>
        <p:nvPicPr>
          <p:cNvPr id="10" name="図 9"/>
          <p:cNvPicPr/>
          <p:nvPr/>
        </p:nvPicPr>
        <p:blipFill>
          <a:blip r:embed="rId3">
            <a:extLst>
              <a:ext uri="{28A0092B-C50C-407E-A947-70E740481C1C}">
                <a14:useLocalDpi xmlns:a14="http://schemas.microsoft.com/office/drawing/2010/main" val="0"/>
              </a:ext>
            </a:extLst>
          </a:blip>
          <a:srcRect/>
          <a:stretch>
            <a:fillRect/>
          </a:stretch>
        </p:blipFill>
        <p:spPr bwMode="auto">
          <a:xfrm>
            <a:off x="3488574" y="2680567"/>
            <a:ext cx="1537335" cy="1200150"/>
          </a:xfrm>
          <a:prstGeom prst="rect">
            <a:avLst/>
          </a:prstGeom>
          <a:noFill/>
          <a:ln>
            <a:noFill/>
          </a:ln>
        </p:spPr>
      </p:pic>
      <p:pic>
        <p:nvPicPr>
          <p:cNvPr id="11" name="図 10"/>
          <p:cNvPicPr/>
          <p:nvPr/>
        </p:nvPicPr>
        <p:blipFill>
          <a:blip r:embed="rId4">
            <a:extLst>
              <a:ext uri="{28A0092B-C50C-407E-A947-70E740481C1C}">
                <a14:useLocalDpi xmlns:a14="http://schemas.microsoft.com/office/drawing/2010/main" val="0"/>
              </a:ext>
            </a:extLst>
          </a:blip>
          <a:srcRect/>
          <a:stretch>
            <a:fillRect/>
          </a:stretch>
        </p:blipFill>
        <p:spPr bwMode="auto">
          <a:xfrm>
            <a:off x="6033665" y="2680567"/>
            <a:ext cx="1616710" cy="1152525"/>
          </a:xfrm>
          <a:prstGeom prst="rect">
            <a:avLst/>
          </a:prstGeom>
          <a:noFill/>
          <a:ln>
            <a:noFill/>
          </a:ln>
        </p:spPr>
      </p:pic>
      <p:pic>
        <p:nvPicPr>
          <p:cNvPr id="12" name="図 11"/>
          <p:cNvPicPr/>
          <p:nvPr/>
        </p:nvPicPr>
        <p:blipFill rotWithShape="1">
          <a:blip r:embed="rId5" cstate="print">
            <a:extLst>
              <a:ext uri="{28A0092B-C50C-407E-A947-70E740481C1C}">
                <a14:useLocalDpi xmlns:a14="http://schemas.microsoft.com/office/drawing/2010/main" val="0"/>
              </a:ext>
            </a:extLst>
          </a:blip>
          <a:srcRect t="15473" r="32035"/>
          <a:stretch/>
        </p:blipFill>
        <p:spPr bwMode="auto">
          <a:xfrm>
            <a:off x="8658130" y="2680567"/>
            <a:ext cx="1266825" cy="1174750"/>
          </a:xfrm>
          <a:prstGeom prst="rect">
            <a:avLst/>
          </a:prstGeom>
          <a:noFill/>
          <a:ln>
            <a:noFill/>
          </a:ln>
          <a:extLst>
            <a:ext uri="{53640926-AAD7-44D8-BBD7-CCE9431645EC}">
              <a14:shadowObscured xmlns:a14="http://schemas.microsoft.com/office/drawing/2010/main"/>
            </a:ext>
          </a:extLst>
        </p:spPr>
      </p:pic>
      <p:pic>
        <p:nvPicPr>
          <p:cNvPr id="13" name="図 12"/>
          <p:cNvPicPr/>
          <p:nvPr/>
        </p:nvPicPr>
        <p:blipFill rotWithShape="1">
          <a:blip r:embed="rId6" cstate="print">
            <a:extLst>
              <a:ext uri="{28A0092B-C50C-407E-A947-70E740481C1C}">
                <a14:useLocalDpi xmlns:a14="http://schemas.microsoft.com/office/drawing/2010/main" val="0"/>
              </a:ext>
            </a:extLst>
          </a:blip>
          <a:srcRect l="26619" t="24016" b="1"/>
          <a:stretch/>
        </p:blipFill>
        <p:spPr bwMode="auto">
          <a:xfrm>
            <a:off x="1348821" y="5354318"/>
            <a:ext cx="1253129" cy="815283"/>
          </a:xfrm>
          <a:prstGeom prst="rect">
            <a:avLst/>
          </a:prstGeom>
          <a:noFill/>
          <a:ln>
            <a:noFill/>
          </a:ln>
          <a:extLst>
            <a:ext uri="{53640926-AAD7-44D8-BBD7-CCE9431645EC}">
              <a14:shadowObscured xmlns:a14="http://schemas.microsoft.com/office/drawing/2010/main"/>
            </a:ext>
          </a:extLst>
        </p:spPr>
      </p:pic>
      <p:pic>
        <p:nvPicPr>
          <p:cNvPr id="14" name="図 13"/>
          <p:cNvPicPr/>
          <p:nvPr/>
        </p:nvPicPr>
        <p:blipFill rotWithShape="1">
          <a:blip r:embed="rId7" cstate="print">
            <a:extLst>
              <a:ext uri="{28A0092B-C50C-407E-A947-70E740481C1C}">
                <a14:useLocalDpi xmlns:a14="http://schemas.microsoft.com/office/drawing/2010/main" val="0"/>
              </a:ext>
            </a:extLst>
          </a:blip>
          <a:srcRect r="59135" b="18313"/>
          <a:stretch/>
        </p:blipFill>
        <p:spPr bwMode="auto">
          <a:xfrm>
            <a:off x="7368908" y="5155441"/>
            <a:ext cx="1233744" cy="943498"/>
          </a:xfrm>
          <a:prstGeom prst="rect">
            <a:avLst/>
          </a:prstGeom>
          <a:noFill/>
          <a:ln>
            <a:noFill/>
          </a:ln>
          <a:extLst>
            <a:ext uri="{53640926-AAD7-44D8-BBD7-CCE9431645EC}">
              <a14:shadowObscured xmlns:a14="http://schemas.microsoft.com/office/drawing/2010/main"/>
            </a:ext>
          </a:extLst>
        </p:spPr>
      </p:pic>
      <p:pic>
        <p:nvPicPr>
          <p:cNvPr id="15" name="図 14"/>
          <p:cNvPicPr/>
          <p:nvPr/>
        </p:nvPicPr>
        <p:blipFill rotWithShape="1">
          <a:blip r:embed="rId8" cstate="print">
            <a:extLst>
              <a:ext uri="{28A0092B-C50C-407E-A947-70E740481C1C}">
                <a14:useLocalDpi xmlns:a14="http://schemas.microsoft.com/office/drawing/2010/main" val="0"/>
              </a:ext>
            </a:extLst>
          </a:blip>
          <a:srcRect r="59471" b="23376"/>
          <a:stretch/>
        </p:blipFill>
        <p:spPr bwMode="auto">
          <a:xfrm>
            <a:off x="5418231" y="5227391"/>
            <a:ext cx="1295879" cy="826605"/>
          </a:xfrm>
          <a:prstGeom prst="rect">
            <a:avLst/>
          </a:prstGeom>
          <a:noFill/>
          <a:ln>
            <a:noFill/>
          </a:ln>
          <a:extLst>
            <a:ext uri="{53640926-AAD7-44D8-BBD7-CCE9431645EC}">
              <a14:shadowObscured xmlns:a14="http://schemas.microsoft.com/office/drawing/2010/main"/>
            </a:ext>
          </a:extLst>
        </p:spPr>
      </p:pic>
      <p:pic>
        <p:nvPicPr>
          <p:cNvPr id="16" name="図 15"/>
          <p:cNvPicPr/>
          <p:nvPr/>
        </p:nvPicPr>
        <p:blipFill rotWithShape="1">
          <a:blip r:embed="rId9" cstate="print">
            <a:extLst>
              <a:ext uri="{28A0092B-C50C-407E-A947-70E740481C1C}">
                <a14:useLocalDpi xmlns:a14="http://schemas.microsoft.com/office/drawing/2010/main" val="0"/>
              </a:ext>
            </a:extLst>
          </a:blip>
          <a:srcRect l="30795" r="31032"/>
          <a:stretch/>
        </p:blipFill>
        <p:spPr bwMode="auto">
          <a:xfrm>
            <a:off x="9291542" y="5528387"/>
            <a:ext cx="1411193" cy="570552"/>
          </a:xfrm>
          <a:prstGeom prst="rect">
            <a:avLst/>
          </a:prstGeom>
          <a:noFill/>
          <a:ln>
            <a:noFill/>
          </a:ln>
          <a:extLst>
            <a:ext uri="{53640926-AAD7-44D8-BBD7-CCE9431645EC}">
              <a14:shadowObscured xmlns:a14="http://schemas.microsoft.com/office/drawing/2010/main"/>
            </a:ext>
          </a:extLst>
        </p:spPr>
      </p:pic>
      <p:sp>
        <p:nvSpPr>
          <p:cNvPr id="17" name="テキスト ボックス 16"/>
          <p:cNvSpPr txBox="1"/>
          <p:nvPr/>
        </p:nvSpPr>
        <p:spPr>
          <a:xfrm>
            <a:off x="838199" y="3983724"/>
            <a:ext cx="2185219"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ランドと部品の足</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の両方に熱を加えます。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５</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６秒くらいが目安です。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a:off x="3443308" y="3983724"/>
            <a:ext cx="1846814"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温めた部分にはんだを流し込みます。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a:off x="5715652" y="3983724"/>
            <a:ext cx="2523876"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はんだが十分になじんだら、</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まず、はんだを外し、</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次</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に、はんだごてを外します。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a:off x="8504751" y="3983724"/>
            <a:ext cx="2158333"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最後に、部品の足を根元からニッパーで切ります。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a:off x="1956351" y="3589422"/>
            <a:ext cx="675145" cy="266760"/>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ランド</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a:off x="704082" y="2816314"/>
            <a:ext cx="1047213" cy="274763"/>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部品の足</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3" name="直線コネクタ 22"/>
          <p:cNvCxnSpPr/>
          <p:nvPr/>
        </p:nvCxnSpPr>
        <p:spPr>
          <a:xfrm flipH="1">
            <a:off x="1480782" y="3722802"/>
            <a:ext cx="475569" cy="597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線コネクタ 23"/>
          <p:cNvCxnSpPr>
            <a:stCxn id="22" idx="2"/>
          </p:cNvCxnSpPr>
          <p:nvPr/>
        </p:nvCxnSpPr>
        <p:spPr>
          <a:xfrm>
            <a:off x="1227689" y="3091077"/>
            <a:ext cx="204195" cy="189565"/>
          </a:xfrm>
          <a:prstGeom prst="line">
            <a:avLst/>
          </a:prstGeom>
        </p:spPr>
        <p:style>
          <a:lnRef idx="1">
            <a:schemeClr val="accent1"/>
          </a:lnRef>
          <a:fillRef idx="0">
            <a:schemeClr val="accent1"/>
          </a:fillRef>
          <a:effectRef idx="0">
            <a:schemeClr val="accent1"/>
          </a:effectRef>
          <a:fontRef idx="minor">
            <a:schemeClr val="tx1"/>
          </a:fontRef>
        </p:style>
      </p:cxnSp>
      <p:sp>
        <p:nvSpPr>
          <p:cNvPr id="25" name="右矢印 24"/>
          <p:cNvSpPr/>
          <p:nvPr/>
        </p:nvSpPr>
        <p:spPr>
          <a:xfrm>
            <a:off x="2835483" y="3238170"/>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右矢印 25"/>
          <p:cNvSpPr/>
          <p:nvPr/>
        </p:nvSpPr>
        <p:spPr>
          <a:xfrm>
            <a:off x="5228039" y="318585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右矢印 26"/>
          <p:cNvSpPr/>
          <p:nvPr/>
        </p:nvSpPr>
        <p:spPr>
          <a:xfrm>
            <a:off x="8006898" y="316431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コンテンツ プレースホルダー 2"/>
          <p:cNvSpPr txBox="1">
            <a:spLocks/>
          </p:cNvSpPr>
          <p:nvPr/>
        </p:nvSpPr>
        <p:spPr>
          <a:xfrm>
            <a:off x="838198" y="481169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Good!</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5051804" y="4835737"/>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失敗例</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a:off x="2792594" y="5099840"/>
            <a:ext cx="1925323" cy="1384538"/>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ランド</a:t>
            </a:r>
            <a:r>
              <a:rPr lang="ja-JP" altLang="ja-JP" sz="1400" dirty="0" smtClean="0">
                <a:latin typeface="Meiryo UI" panose="020B0604030504040204" pitchFamily="50" charset="-128"/>
                <a:ea typeface="Meiryo UI" panose="020B0604030504040204" pitchFamily="50" charset="-128"/>
                <a:cs typeface="Meiryo UI" panose="020B0604030504040204" pitchFamily="50" charset="-128"/>
              </a:rPr>
              <a:t>と</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部品の足にまんべんなくはんだ</a:t>
            </a:r>
            <a:r>
              <a:rPr lang="ja-JP" altLang="ja-JP" sz="1400" dirty="0" smtClean="0">
                <a:latin typeface="Meiryo UI" panose="020B0604030504040204" pitchFamily="50" charset="-128"/>
                <a:ea typeface="Meiryo UI" panose="020B0604030504040204" pitchFamily="50" charset="-128"/>
                <a:cs typeface="Meiryo UI" panose="020B0604030504040204" pitchFamily="50" charset="-128"/>
              </a:rPr>
              <a:t>が</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つ</a:t>
            </a:r>
            <a:r>
              <a:rPr lang="ja-JP" altLang="ja-JP" sz="1400" dirty="0" smtClean="0">
                <a:latin typeface="Meiryo UI" panose="020B0604030504040204" pitchFamily="50" charset="-128"/>
                <a:ea typeface="Meiryo UI" panose="020B0604030504040204" pitchFamily="50" charset="-128"/>
                <a:cs typeface="Meiryo UI" panose="020B0604030504040204" pitchFamily="50" charset="-128"/>
              </a:rPr>
              <a:t>いて</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いて、ツヤがあり、富士山のような盛り上がりになっていれば完璧です！</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a:off x="5677142" y="6091406"/>
            <a:ext cx="1020093" cy="314564"/>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イモはんだ</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a:off x="7638037" y="6091406"/>
            <a:ext cx="1020093" cy="314564"/>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目玉はんだ</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9682642" y="6091406"/>
            <a:ext cx="1020093" cy="314564"/>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ショート</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4" name="グループ化 33"/>
          <p:cNvGrpSpPr/>
          <p:nvPr/>
        </p:nvGrpSpPr>
        <p:grpSpPr>
          <a:xfrm>
            <a:off x="-8757" y="365125"/>
            <a:ext cx="477794" cy="5189823"/>
            <a:chOff x="-8757" y="365125"/>
            <a:chExt cx="477794" cy="5189823"/>
          </a:xfrm>
        </p:grpSpPr>
        <p:sp>
          <p:nvSpPr>
            <p:cNvPr id="35" name="片側の 2 つの角を丸めた四角形 34"/>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1" name="片側の 2 つの角を丸めた四角形 4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片側の 2 つの角を丸めた四角形 4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214504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吹き出し 1"/>
          <p:cNvSpPr/>
          <p:nvPr/>
        </p:nvSpPr>
        <p:spPr>
          <a:xfrm>
            <a:off x="7961971" y="2527559"/>
            <a:ext cx="3391829" cy="3810293"/>
          </a:xfrm>
          <a:prstGeom prst="wedgeRoundRectCallout">
            <a:avLst>
              <a:gd name="adj1" fmla="val -52723"/>
              <a:gd name="adj2" fmla="val -62986"/>
              <a:gd name="adj3" fmla="val 16667"/>
            </a:avLst>
          </a:prstGeom>
          <a:solidFill>
            <a:srgbClr val="FFCCFF"/>
          </a:solid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3"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はんだづけ　（はんだづけに失敗したら）</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コンテンツ プレースホルダー 2"/>
          <p:cNvSpPr txBox="1">
            <a:spLocks/>
          </p:cNvSpPr>
          <p:nvPr/>
        </p:nvSpPr>
        <p:spPr>
          <a:xfrm>
            <a:off x="838200" y="1393397"/>
            <a:ext cx="3107724"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err="1" smtClean="0">
                <a:latin typeface="Meiryo UI" panose="020B0604030504040204" pitchFamily="50" charset="-128"/>
                <a:ea typeface="Meiryo UI" panose="020B0604030504040204" pitchFamily="50" charset="-128"/>
                <a:cs typeface="Meiryo UI" panose="020B0604030504040204" pitchFamily="50" charset="-128"/>
              </a:rPr>
              <a:t>はんだの</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修正方法</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 name="直線コネクタ 4"/>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6" name="コンテンツ プレースホルダー 2"/>
          <p:cNvSpPr txBox="1">
            <a:spLocks/>
          </p:cNvSpPr>
          <p:nvPr/>
        </p:nvSpPr>
        <p:spPr>
          <a:xfrm>
            <a:off x="8079347" y="2928884"/>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失敗したときに絶対やってはいけないこと！</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7" name="図 6"/>
          <p:cNvPicPr/>
          <p:nvPr/>
        </p:nvPicPr>
        <p:blipFill>
          <a:blip r:embed="rId2">
            <a:extLst>
              <a:ext uri="{28A0092B-C50C-407E-A947-70E740481C1C}">
                <a14:useLocalDpi xmlns:a14="http://schemas.microsoft.com/office/drawing/2010/main" val="0"/>
              </a:ext>
            </a:extLst>
          </a:blip>
          <a:stretch>
            <a:fillRect/>
          </a:stretch>
        </p:blipFill>
        <p:spPr>
          <a:xfrm>
            <a:off x="5564460" y="2830561"/>
            <a:ext cx="1619250" cy="1123950"/>
          </a:xfrm>
          <a:prstGeom prst="rect">
            <a:avLst/>
          </a:prstGeom>
        </p:spPr>
      </p:pic>
      <p:pic>
        <p:nvPicPr>
          <p:cNvPr id="8" name="図 7"/>
          <p:cNvPicPr/>
          <p:nvPr/>
        </p:nvPicPr>
        <p:blipFill>
          <a:blip r:embed="rId3">
            <a:extLst>
              <a:ext uri="{28A0092B-C50C-407E-A947-70E740481C1C}">
                <a14:useLocalDpi xmlns:a14="http://schemas.microsoft.com/office/drawing/2010/main" val="0"/>
              </a:ext>
            </a:extLst>
          </a:blip>
          <a:stretch>
            <a:fillRect/>
          </a:stretch>
        </p:blipFill>
        <p:spPr>
          <a:xfrm>
            <a:off x="5510536" y="4717645"/>
            <a:ext cx="1750740" cy="1506558"/>
          </a:xfrm>
          <a:prstGeom prst="rect">
            <a:avLst/>
          </a:prstGeom>
        </p:spPr>
      </p:pic>
      <p:sp>
        <p:nvSpPr>
          <p:cNvPr id="9" name="テキスト ボックス 8"/>
          <p:cNvSpPr txBox="1"/>
          <p:nvPr/>
        </p:nvSpPr>
        <p:spPr>
          <a:xfrm>
            <a:off x="868472" y="2347678"/>
            <a:ext cx="4695988" cy="1633307"/>
          </a:xfrm>
          <a:prstGeom prst="rect">
            <a:avLst/>
          </a:prstGeom>
        </p:spPr>
        <p:txBody>
          <a:bodyPr wrap="none" rtlCol="0">
            <a:noAutofit/>
          </a:bodyPr>
          <a:lstStyle/>
          <a:p>
            <a:r>
              <a:rPr lang="ja-JP" altLang="ja-JP" u="sng"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ja-JP" u="sng" dirty="0">
                <a:latin typeface="Meiryo UI" panose="020B0604030504040204" pitchFamily="50" charset="-128"/>
                <a:ea typeface="Meiryo UI" panose="020B0604030504040204" pitchFamily="50" charset="-128"/>
                <a:cs typeface="Meiryo UI" panose="020B0604030504040204" pitchFamily="50" charset="-128"/>
              </a:rPr>
              <a:t>吸い取り線</a:t>
            </a:r>
          </a:p>
          <a:p>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吸い取り線は、銅線を編んで</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作られ</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た</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ものです。</a:t>
            </a:r>
            <a:endParaRPr lang="ja-JP"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はんだ吸い取り線を</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取り去りたいはんだに</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重ね</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上</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からはんだごてであたためると</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溶けた</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が</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毛細管</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現象ではんだ吸い取り線に吸い取られます。</a:t>
            </a:r>
          </a:p>
          <a:p>
            <a:pPr marL="0" indent="0">
              <a:buFont typeface="Arial" panose="020B0604020202020204" pitchFamily="34" charset="0"/>
              <a:buNone/>
            </a:pPr>
            <a:endParaRPr kumimoji="1" lang="ja-JP" altLang="en-US"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813133" y="1788866"/>
            <a:ext cx="7036419" cy="305035"/>
          </a:xfrm>
          <a:prstGeom prst="rect">
            <a:avLst/>
          </a:prstGeom>
        </p:spPr>
        <p:txBody>
          <a:bodyPr wrap="none" rtlCol="0">
            <a:noAutofit/>
          </a:bodyPr>
          <a:lstStyle/>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もし</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づ</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けに</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失敗しても、慌てないでください。</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づ</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けは</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修正することができます。</a:t>
            </a:r>
          </a:p>
          <a:p>
            <a:pPr marL="0" indent="0">
              <a:buFont typeface="Arial" panose="020B0604020202020204" pitchFamily="34" charset="0"/>
              <a:buNone/>
            </a:pPr>
            <a:endPar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a:off x="890774" y="4138022"/>
            <a:ext cx="4206782" cy="2086182"/>
          </a:xfrm>
          <a:prstGeom prst="rect">
            <a:avLst/>
          </a:prstGeom>
        </p:spPr>
        <p:txBody>
          <a:bodyPr wrap="none" rtlCol="0">
            <a:noAutofit/>
          </a:bodyPr>
          <a:lstStyle/>
          <a:p>
            <a:r>
              <a:rPr lang="ja-JP" altLang="en-US" u="sng" dirty="0" smtClean="0">
                <a:latin typeface="Meiryo UI" panose="020B0604030504040204" pitchFamily="50" charset="-128"/>
                <a:ea typeface="Meiryo UI" panose="020B0604030504040204" pitchFamily="50" charset="-128"/>
                <a:cs typeface="Meiryo UI" panose="020B0604030504040204" pitchFamily="50" charset="-128"/>
              </a:rPr>
              <a:t>はんだ吸い取り機</a:t>
            </a:r>
            <a:endParaRPr lang="en-US" altLang="ja-JP" u="sng"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バネが</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つ</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いた</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注射器のような構造に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なって</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います</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ごて</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で</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溶かした</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に</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ピストンを</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押し下げた</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状態</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の吸い取り機を</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近づけ</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ボタンを</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押して</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ピストン</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が元に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戻る</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ときに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空気</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と一緒に溶けた</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も</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吸い込むこと</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ではんだ</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を除去します。</a:t>
            </a:r>
            <a:endPar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コンテンツ プレースホルダー 2"/>
          <p:cNvSpPr txBox="1">
            <a:spLocks/>
          </p:cNvSpPr>
          <p:nvPr/>
        </p:nvSpPr>
        <p:spPr>
          <a:xfrm>
            <a:off x="8079347" y="3872230"/>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ぐらぐらと部品を揺らしたり、</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無理</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に上から押さえたり、引き抜いたりすると、ランドがはがれてしまいます。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13" name="図 12"/>
          <p:cNvPicPr/>
          <p:nvPr/>
        </p:nvPicPr>
        <p:blipFill>
          <a:blip r:embed="rId4">
            <a:extLst>
              <a:ext uri="{28A0092B-C50C-407E-A947-70E740481C1C}">
                <a14:useLocalDpi xmlns:a14="http://schemas.microsoft.com/office/drawing/2010/main" val="0"/>
              </a:ext>
            </a:extLst>
          </a:blip>
          <a:srcRect/>
          <a:stretch>
            <a:fillRect/>
          </a:stretch>
        </p:blipFill>
        <p:spPr bwMode="auto">
          <a:xfrm>
            <a:off x="8889217" y="4621186"/>
            <a:ext cx="1537335" cy="965200"/>
          </a:xfrm>
          <a:prstGeom prst="rect">
            <a:avLst/>
          </a:prstGeom>
          <a:noFill/>
          <a:ln>
            <a:noFill/>
          </a:ln>
        </p:spPr>
      </p:pic>
      <p:sp>
        <p:nvSpPr>
          <p:cNvPr id="14" name="コンテンツ プレースホルダー 2"/>
          <p:cNvSpPr txBox="1">
            <a:spLocks/>
          </p:cNvSpPr>
          <p:nvPr/>
        </p:nvSpPr>
        <p:spPr>
          <a:xfrm>
            <a:off x="8242898" y="5670215"/>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断線すると、電気が流れないので回路は正常に動作しません。</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5" name="グループ化 14"/>
          <p:cNvGrpSpPr/>
          <p:nvPr/>
        </p:nvGrpSpPr>
        <p:grpSpPr>
          <a:xfrm>
            <a:off x="-8757" y="365125"/>
            <a:ext cx="477794" cy="5189823"/>
            <a:chOff x="-8757" y="365125"/>
            <a:chExt cx="477794" cy="5189823"/>
          </a:xfrm>
        </p:grpSpPr>
        <p:sp>
          <p:nvSpPr>
            <p:cNvPr id="16" name="片側の 2 つの角を丸めた四角形 1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片側の 2 つの角を丸めた四角形 1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片側の 2 つの角を丸めた四角形 19"/>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2" name="片側の 2 つの角を丸めた四角形 21"/>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片側の 2 つの角を丸めた四角形 2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8" name="テキスト ボックス 27"/>
          <p:cNvSpPr txBox="1"/>
          <p:nvPr/>
        </p:nvSpPr>
        <p:spPr>
          <a:xfrm>
            <a:off x="3185171" y="2726210"/>
            <a:ext cx="296562" cy="259832"/>
          </a:xfrm>
          <a:prstGeom prst="rect">
            <a:avLst/>
          </a:prstGeom>
        </p:spPr>
        <p:txBody>
          <a:bodyPr wrap="none" rtlCol="0">
            <a:noAutofit/>
          </a:bodyPr>
          <a:lstStyle/>
          <a:p>
            <a:pPr marL="0" indent="0">
              <a:buFont typeface="Arial" panose="020B0604020202020204" pitchFamily="34" charset="0"/>
              <a:buNone/>
            </a:pP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あ</a:t>
            </a:r>
          </a:p>
        </p:txBody>
      </p:sp>
    </p:spTree>
    <p:extLst>
      <p:ext uri="{BB962C8B-B14F-4D97-AF65-F5344CB8AC3E}">
        <p14:creationId xmlns:p14="http://schemas.microsoft.com/office/powerpoint/2010/main" val="417912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858577" y="2242831"/>
            <a:ext cx="879183" cy="1252170"/>
          </a:xfrm>
          <a:prstGeom prst="rect">
            <a:avLst/>
          </a:prstGeom>
        </p:spPr>
      </p:pic>
      <p:pic>
        <p:nvPicPr>
          <p:cNvPr id="37" name="図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1808" y="1537782"/>
            <a:ext cx="3658920" cy="358466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30593" y="3810658"/>
            <a:ext cx="999475" cy="356325"/>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②</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抵抗</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3" y="1424687"/>
            <a:ext cx="3341746" cy="2157902"/>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1797659" y="4933832"/>
            <a:ext cx="2008782" cy="251114"/>
          </a:xfrm>
          <a:prstGeom prst="rect">
            <a:avLst/>
          </a:prstGeom>
          <a:solidFill>
            <a:schemeClr val="bg1"/>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10kΩ (</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茶黒黒赤茶</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2590109" y="3811899"/>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 name="直線コネクタ 12"/>
          <p:cNvCxnSpPr>
            <a:stCxn id="58" idx="3"/>
            <a:endCxn id="59" idx="1"/>
          </p:cNvCxnSpPr>
          <p:nvPr/>
        </p:nvCxnSpPr>
        <p:spPr>
          <a:xfrm flipV="1">
            <a:off x="4185880" y="4099153"/>
            <a:ext cx="361204" cy="572216"/>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1402" y="1885123"/>
            <a:ext cx="173898" cy="383680"/>
          </a:xfrm>
          <a:prstGeom prst="rect">
            <a:avLst/>
          </a:prstGeom>
        </p:spPr>
      </p:pic>
      <p:sp>
        <p:nvSpPr>
          <p:cNvPr id="48" name="コンテンツ プレースホルダー 2"/>
          <p:cNvSpPr txBox="1">
            <a:spLocks/>
          </p:cNvSpPr>
          <p:nvPr/>
        </p:nvSpPr>
        <p:spPr>
          <a:xfrm>
            <a:off x="801811" y="1494502"/>
            <a:ext cx="1459388"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①</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ダイオード</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コンテンツ プレースホルダー 2"/>
          <p:cNvSpPr txBox="1">
            <a:spLocks/>
          </p:cNvSpPr>
          <p:nvPr/>
        </p:nvSpPr>
        <p:spPr>
          <a:xfrm>
            <a:off x="2567530" y="1498860"/>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コンテンツ プレースホルダー 2"/>
          <p:cNvSpPr txBox="1">
            <a:spLocks/>
          </p:cNvSpPr>
          <p:nvPr/>
        </p:nvSpPr>
        <p:spPr>
          <a:xfrm>
            <a:off x="1105300" y="1928652"/>
            <a:ext cx="2421454" cy="26945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線の入っている方をチェック</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844134" y="3735982"/>
            <a:ext cx="3341746" cy="1870774"/>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4547084" y="3793424"/>
            <a:ext cx="358405" cy="611458"/>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正方形/長方形 59"/>
          <p:cNvSpPr/>
          <p:nvPr/>
        </p:nvSpPr>
        <p:spPr>
          <a:xfrm>
            <a:off x="6485544" y="2971131"/>
            <a:ext cx="358405" cy="611458"/>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6899402" y="3310039"/>
            <a:ext cx="358405" cy="611458"/>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1070203" y="4721834"/>
            <a:ext cx="477883" cy="756191"/>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R1</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右中かっこ 7"/>
          <p:cNvSpPr/>
          <p:nvPr/>
        </p:nvSpPr>
        <p:spPr>
          <a:xfrm>
            <a:off x="1564049" y="4758860"/>
            <a:ext cx="156109" cy="613855"/>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cxnSp>
        <p:nvCxnSpPr>
          <p:cNvPr id="67" name="直線コネクタ 66"/>
          <p:cNvCxnSpPr>
            <a:endCxn id="60" idx="1"/>
          </p:cNvCxnSpPr>
          <p:nvPr/>
        </p:nvCxnSpPr>
        <p:spPr>
          <a:xfrm flipV="1">
            <a:off x="4185880" y="3276860"/>
            <a:ext cx="2299664" cy="1943653"/>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cxnSp>
        <p:nvCxnSpPr>
          <p:cNvPr id="68" name="直線コネクタ 67"/>
          <p:cNvCxnSpPr>
            <a:stCxn id="25" idx="3"/>
            <a:endCxn id="63" idx="0"/>
          </p:cNvCxnSpPr>
          <p:nvPr/>
        </p:nvCxnSpPr>
        <p:spPr>
          <a:xfrm>
            <a:off x="4172339" y="2503638"/>
            <a:ext cx="2906266" cy="806401"/>
          </a:xfrm>
          <a:prstGeom prst="bentConnector2">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sp>
        <p:nvSpPr>
          <p:cNvPr id="69" name="コンテンツ プレースホルダー 2"/>
          <p:cNvSpPr txBox="1">
            <a:spLocks/>
          </p:cNvSpPr>
          <p:nvPr/>
        </p:nvSpPr>
        <p:spPr>
          <a:xfrm>
            <a:off x="1065866" y="2500668"/>
            <a:ext cx="1384618" cy="26945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線のある方が</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K</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コンテンツ プレースホルダー 2"/>
          <p:cNvSpPr txBox="1">
            <a:spLocks/>
          </p:cNvSpPr>
          <p:nvPr/>
        </p:nvSpPr>
        <p:spPr>
          <a:xfrm>
            <a:off x="1090219" y="3060657"/>
            <a:ext cx="1462554" cy="26945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線のな</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い</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方が</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1" name="直線コネクタ 70"/>
          <p:cNvCxnSpPr/>
          <p:nvPr/>
        </p:nvCxnSpPr>
        <p:spPr>
          <a:xfrm>
            <a:off x="2464444" y="2668897"/>
            <a:ext cx="611290" cy="99184"/>
          </a:xfrm>
          <a:prstGeom prst="line">
            <a:avLst/>
          </a:prstGeom>
          <a:ln w="19050">
            <a:solidFill>
              <a:schemeClr val="tx1"/>
            </a:solidFill>
            <a:tailEnd type="none"/>
          </a:ln>
        </p:spPr>
        <p:style>
          <a:lnRef idx="1">
            <a:schemeClr val="accent2"/>
          </a:lnRef>
          <a:fillRef idx="0">
            <a:schemeClr val="accent2"/>
          </a:fillRef>
          <a:effectRef idx="0">
            <a:schemeClr val="accent2"/>
          </a:effectRef>
          <a:fontRef idx="minor">
            <a:schemeClr val="tx1"/>
          </a:fontRef>
        </p:style>
      </p:cxnSp>
      <p:cxnSp>
        <p:nvCxnSpPr>
          <p:cNvPr id="72" name="直線コネクタ 71"/>
          <p:cNvCxnSpPr/>
          <p:nvPr/>
        </p:nvCxnSpPr>
        <p:spPr>
          <a:xfrm flipV="1">
            <a:off x="2479335" y="2971131"/>
            <a:ext cx="596399" cy="214614"/>
          </a:xfrm>
          <a:prstGeom prst="line">
            <a:avLst/>
          </a:prstGeom>
          <a:ln w="19050">
            <a:solidFill>
              <a:schemeClr val="tx1"/>
            </a:solidFill>
            <a:tailEnd type="none"/>
          </a:ln>
        </p:spPr>
        <p:style>
          <a:lnRef idx="1">
            <a:schemeClr val="accent2"/>
          </a:lnRef>
          <a:fillRef idx="0">
            <a:schemeClr val="accent2"/>
          </a:fillRef>
          <a:effectRef idx="0">
            <a:schemeClr val="accent2"/>
          </a:effectRef>
          <a:fontRef idx="minor">
            <a:schemeClr val="tx1"/>
          </a:fontRef>
        </p:style>
      </p:cxnSp>
      <p:sp>
        <p:nvSpPr>
          <p:cNvPr id="73" name="コンテンツ プレースホルダー 2"/>
          <p:cNvSpPr txBox="1">
            <a:spLocks/>
          </p:cNvSpPr>
          <p:nvPr/>
        </p:nvSpPr>
        <p:spPr>
          <a:xfrm>
            <a:off x="8690514" y="1957001"/>
            <a:ext cx="1569957"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ダイオード</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4" name="グループ化 73"/>
          <p:cNvGrpSpPr/>
          <p:nvPr/>
        </p:nvGrpSpPr>
        <p:grpSpPr>
          <a:xfrm>
            <a:off x="9890911" y="3241215"/>
            <a:ext cx="914400" cy="299139"/>
            <a:chOff x="9611512" y="3283883"/>
            <a:chExt cx="914400" cy="299139"/>
          </a:xfrm>
        </p:grpSpPr>
        <p:sp>
          <p:nvSpPr>
            <p:cNvPr id="75" name="二等辺三角形 74"/>
            <p:cNvSpPr/>
            <p:nvPr/>
          </p:nvSpPr>
          <p:spPr>
            <a:xfrm rot="5400000">
              <a:off x="9919142" y="3304514"/>
              <a:ext cx="299139" cy="257878"/>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6" name="直線コネクタ 75"/>
            <p:cNvCxnSpPr/>
            <p:nvPr/>
          </p:nvCxnSpPr>
          <p:spPr>
            <a:xfrm rot="5400000">
              <a:off x="10048081" y="3433453"/>
              <a:ext cx="2991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p:nvCxnSpPr>
          <p:spPr>
            <a:xfrm rot="5400000">
              <a:off x="10068712" y="2976253"/>
              <a:ext cx="0" cy="9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8" name="コンテンツ プレースホルダー 2"/>
          <p:cNvSpPr txBox="1">
            <a:spLocks/>
          </p:cNvSpPr>
          <p:nvPr/>
        </p:nvSpPr>
        <p:spPr>
          <a:xfrm>
            <a:off x="8704093" y="2278455"/>
            <a:ext cx="2649706" cy="980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特性の違う</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2</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種類</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の</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半</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導体</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を接合して、一方向にだけ電流を流すようにした部品です。</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交流を直流にしたり、逆流を</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防</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ぐために使われます。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コンテンツ プレースホルダー 2"/>
          <p:cNvSpPr txBox="1">
            <a:spLocks/>
          </p:cNvSpPr>
          <p:nvPr/>
        </p:nvSpPr>
        <p:spPr>
          <a:xfrm>
            <a:off x="8770283" y="3295546"/>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コンテンツ プレースホルダー 2"/>
          <p:cNvSpPr txBox="1">
            <a:spLocks/>
          </p:cNvSpPr>
          <p:nvPr/>
        </p:nvSpPr>
        <p:spPr>
          <a:xfrm>
            <a:off x="8700628" y="3867802"/>
            <a:ext cx="701958"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抵抗</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コンテンツ プレースホルダー 2"/>
          <p:cNvSpPr txBox="1">
            <a:spLocks/>
          </p:cNvSpPr>
          <p:nvPr/>
        </p:nvSpPr>
        <p:spPr>
          <a:xfrm>
            <a:off x="8725074" y="4175461"/>
            <a:ext cx="2545167" cy="5842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電流の流れを制限して、回路にちょうど良い値にします。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2" name="グループ化 81"/>
          <p:cNvGrpSpPr/>
          <p:nvPr/>
        </p:nvGrpSpPr>
        <p:grpSpPr>
          <a:xfrm>
            <a:off x="10100476" y="5232265"/>
            <a:ext cx="785812" cy="219851"/>
            <a:chOff x="3618219" y="1991779"/>
            <a:chExt cx="785812" cy="219851"/>
          </a:xfrm>
        </p:grpSpPr>
        <p:cxnSp>
          <p:nvCxnSpPr>
            <p:cNvPr id="83" name="直線コネクタ 82"/>
            <p:cNvCxnSpPr/>
            <p:nvPr/>
          </p:nvCxnSpPr>
          <p:spPr>
            <a:xfrm>
              <a:off x="3618219" y="2101704"/>
              <a:ext cx="7858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正方形/長方形 83"/>
            <p:cNvSpPr/>
            <p:nvPr/>
          </p:nvSpPr>
          <p:spPr>
            <a:xfrm>
              <a:off x="3746807" y="1991779"/>
              <a:ext cx="571469" cy="2198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86" name="コンテンツ プレースホルダー 2"/>
          <p:cNvSpPr txBox="1">
            <a:spLocks/>
          </p:cNvSpPr>
          <p:nvPr/>
        </p:nvSpPr>
        <p:spPr>
          <a:xfrm>
            <a:off x="8817846" y="5211135"/>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95719" y="4173150"/>
            <a:ext cx="2105025" cy="209550"/>
          </a:xfrm>
          <a:prstGeom prst="rect">
            <a:avLst/>
          </a:prstGeom>
        </p:spPr>
      </p:pic>
      <p:sp>
        <p:nvSpPr>
          <p:cNvPr id="65" name="コンテンツ プレースホルダー 2"/>
          <p:cNvSpPr txBox="1">
            <a:spLocks/>
          </p:cNvSpPr>
          <p:nvPr/>
        </p:nvSpPr>
        <p:spPr>
          <a:xfrm>
            <a:off x="2838667" y="4492196"/>
            <a:ext cx="1384618" cy="26945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色で値を表示</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5" name="直線コネクタ 84"/>
          <p:cNvCxnSpPr>
            <a:stCxn id="3" idx="2"/>
            <a:endCxn id="65" idx="1"/>
          </p:cNvCxnSpPr>
          <p:nvPr/>
        </p:nvCxnSpPr>
        <p:spPr>
          <a:xfrm>
            <a:off x="2348232" y="4382700"/>
            <a:ext cx="490435" cy="244225"/>
          </a:xfrm>
          <a:prstGeom prst="line">
            <a:avLst/>
          </a:prstGeom>
          <a:ln w="19050">
            <a:solidFill>
              <a:schemeClr val="tx1"/>
            </a:solidFill>
            <a:tailEnd type="non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613426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図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1808" y="1537782"/>
            <a:ext cx="3658920" cy="358466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50292" y="3152363"/>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④セラミックコンデンサ</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3" y="1424687"/>
            <a:ext cx="3341746" cy="1517680"/>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1797659" y="4607050"/>
            <a:ext cx="200878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30pF (30</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と表示</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2621434" y="1486770"/>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 name="直線コネクタ 12"/>
          <p:cNvCxnSpPr>
            <a:stCxn id="28" idx="3"/>
            <a:endCxn id="59" idx="1"/>
          </p:cNvCxnSpPr>
          <p:nvPr/>
        </p:nvCxnSpPr>
        <p:spPr>
          <a:xfrm flipV="1">
            <a:off x="3806441" y="4719075"/>
            <a:ext cx="1056232" cy="13532"/>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48" name="コンテンツ プレースホルダー 2"/>
          <p:cNvSpPr txBox="1">
            <a:spLocks/>
          </p:cNvSpPr>
          <p:nvPr/>
        </p:nvSpPr>
        <p:spPr>
          <a:xfrm>
            <a:off x="801811" y="1494502"/>
            <a:ext cx="1459388"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③発振子</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844134" y="3094131"/>
            <a:ext cx="3341746" cy="2817781"/>
          </a:xfrm>
          <a:prstGeom prst="rect">
            <a:avLst/>
          </a:prstGeom>
          <a:noFill/>
          <a:ln w="25400">
            <a:solidFill>
              <a:schemeClr val="accent3"/>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4862673" y="4392217"/>
            <a:ext cx="358405" cy="653715"/>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5271048" y="4432077"/>
            <a:ext cx="646682" cy="531739"/>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1070203" y="4395051"/>
            <a:ext cx="477883" cy="1365097"/>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C2</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C3</a:t>
            </a:r>
          </a:p>
          <a:p>
            <a:pPr marL="0" indent="0">
              <a:buFont typeface="Arial" panose="020B0604020202020204" pitchFamily="34" charset="0"/>
              <a:buNone/>
            </a:pP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C4</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右中かっこ 7"/>
          <p:cNvSpPr/>
          <p:nvPr/>
        </p:nvSpPr>
        <p:spPr>
          <a:xfrm>
            <a:off x="1564049" y="4432078"/>
            <a:ext cx="156109" cy="613855"/>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cxnSp>
        <p:nvCxnSpPr>
          <p:cNvPr id="68" name="直線コネクタ 67"/>
          <p:cNvCxnSpPr>
            <a:stCxn id="25" idx="3"/>
            <a:endCxn id="63" idx="0"/>
          </p:cNvCxnSpPr>
          <p:nvPr/>
        </p:nvCxnSpPr>
        <p:spPr>
          <a:xfrm>
            <a:off x="4172339" y="2183527"/>
            <a:ext cx="1422050" cy="2248550"/>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65" name="正方形/長方形 64"/>
          <p:cNvSpPr/>
          <p:nvPr/>
        </p:nvSpPr>
        <p:spPr>
          <a:xfrm>
            <a:off x="6693457" y="4028792"/>
            <a:ext cx="358405" cy="474958"/>
          </a:xfrm>
          <a:prstGeom prst="rect">
            <a:avLst/>
          </a:prstGeom>
          <a:noFill/>
          <a:ln w="28575">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5" name="直線コネクタ 67"/>
          <p:cNvCxnSpPr>
            <a:stCxn id="91" idx="3"/>
            <a:endCxn id="65" idx="2"/>
          </p:cNvCxnSpPr>
          <p:nvPr/>
        </p:nvCxnSpPr>
        <p:spPr>
          <a:xfrm flipV="1">
            <a:off x="3806441" y="4503750"/>
            <a:ext cx="3066219" cy="1051199"/>
          </a:xfrm>
          <a:prstGeom prst="bentConnector2">
            <a:avLst/>
          </a:prstGeom>
          <a:ln w="25400">
            <a:solidFill>
              <a:srgbClr val="7030A0"/>
            </a:solidFill>
            <a:tailEnd type="none"/>
          </a:ln>
        </p:spPr>
        <p:style>
          <a:lnRef idx="1">
            <a:schemeClr val="accent2"/>
          </a:lnRef>
          <a:fillRef idx="0">
            <a:schemeClr val="accent2"/>
          </a:fillRef>
          <a:effectRef idx="0">
            <a:schemeClr val="accent2"/>
          </a:effectRef>
          <a:fontRef idx="minor">
            <a:schemeClr val="tx1"/>
          </a:fontRef>
        </p:style>
      </p:cxnSp>
      <p:sp>
        <p:nvSpPr>
          <p:cNvPr id="89" name="コンテンツ プレースホルダー 2"/>
          <p:cNvSpPr txBox="1">
            <a:spLocks/>
          </p:cNvSpPr>
          <p:nvPr/>
        </p:nvSpPr>
        <p:spPr>
          <a:xfrm>
            <a:off x="1797659" y="5429392"/>
            <a:ext cx="200878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0.1μF(104</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と表示</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正方形/長方形 89"/>
          <p:cNvSpPr/>
          <p:nvPr/>
        </p:nvSpPr>
        <p:spPr>
          <a:xfrm>
            <a:off x="1080446" y="4331826"/>
            <a:ext cx="2733488" cy="790622"/>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正方形/長方形 90"/>
          <p:cNvSpPr/>
          <p:nvPr/>
        </p:nvSpPr>
        <p:spPr>
          <a:xfrm>
            <a:off x="1087061" y="5317470"/>
            <a:ext cx="2719380" cy="474958"/>
          </a:xfrm>
          <a:prstGeom prst="rect">
            <a:avLst/>
          </a:prstGeom>
          <a:noFill/>
          <a:ln w="28575">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コンテンツ プレースホルダー 2"/>
          <p:cNvSpPr txBox="1">
            <a:spLocks/>
          </p:cNvSpPr>
          <p:nvPr/>
        </p:nvSpPr>
        <p:spPr>
          <a:xfrm>
            <a:off x="8618655" y="3812768"/>
            <a:ext cx="113010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コンデンサ</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コンテンツ プレースホルダー 2"/>
          <p:cNvSpPr txBox="1">
            <a:spLocks/>
          </p:cNvSpPr>
          <p:nvPr/>
        </p:nvSpPr>
        <p:spPr>
          <a:xfrm>
            <a:off x="8618655" y="4157311"/>
            <a:ext cx="248994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電気を貯めることができる部品。</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電源の安定や、電気信号を遅延させたいときなどに使われます。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94" name="グループ化 93"/>
          <p:cNvGrpSpPr/>
          <p:nvPr/>
        </p:nvGrpSpPr>
        <p:grpSpPr>
          <a:xfrm>
            <a:off x="9788539" y="4963816"/>
            <a:ext cx="373723" cy="197612"/>
            <a:chOff x="3886774" y="4175435"/>
            <a:chExt cx="373723" cy="197612"/>
          </a:xfrm>
        </p:grpSpPr>
        <p:cxnSp>
          <p:nvCxnSpPr>
            <p:cNvPr id="95" name="直線コネクタ 94"/>
            <p:cNvCxnSpPr/>
            <p:nvPr/>
          </p:nvCxnSpPr>
          <p:spPr>
            <a:xfrm>
              <a:off x="4032541"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p:cNvCxnSpPr/>
            <p:nvPr/>
          </p:nvCxnSpPr>
          <p:spPr>
            <a:xfrm>
              <a:off x="4102093"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線コネクタ 96"/>
            <p:cNvCxnSpPr/>
            <p:nvPr/>
          </p:nvCxnSpPr>
          <p:spPr>
            <a:xfrm flipH="1" flipV="1">
              <a:off x="3886774"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コネクタ 97"/>
            <p:cNvCxnSpPr/>
            <p:nvPr/>
          </p:nvCxnSpPr>
          <p:spPr>
            <a:xfrm flipH="1" flipV="1">
              <a:off x="4110959"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9" name="コンテンツ プレースホルダー 2"/>
          <p:cNvSpPr txBox="1">
            <a:spLocks/>
          </p:cNvSpPr>
          <p:nvPr/>
        </p:nvSpPr>
        <p:spPr>
          <a:xfrm>
            <a:off x="8701717" y="4982268"/>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コンテンツ プレースホルダー 2"/>
          <p:cNvSpPr txBox="1">
            <a:spLocks/>
          </p:cNvSpPr>
          <p:nvPr/>
        </p:nvSpPr>
        <p:spPr>
          <a:xfrm>
            <a:off x="8543565" y="1837360"/>
            <a:ext cx="113010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発振子</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コンテンツ プレースホルダー 2"/>
          <p:cNvSpPr txBox="1">
            <a:spLocks/>
          </p:cNvSpPr>
          <p:nvPr/>
        </p:nvSpPr>
        <p:spPr>
          <a:xfrm>
            <a:off x="8543565" y="2181903"/>
            <a:ext cx="248994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規則正しい電気の波を発生させる部品。マイコンのクロック信号として使われます。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コンテンツ プレースホルダー 2"/>
          <p:cNvSpPr txBox="1">
            <a:spLocks/>
          </p:cNvSpPr>
          <p:nvPr/>
        </p:nvSpPr>
        <p:spPr>
          <a:xfrm>
            <a:off x="2780011" y="3474595"/>
            <a:ext cx="1446193"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1" name="グループ化 30"/>
          <p:cNvGrpSpPr/>
          <p:nvPr/>
        </p:nvGrpSpPr>
        <p:grpSpPr>
          <a:xfrm>
            <a:off x="9788538" y="2970471"/>
            <a:ext cx="760838" cy="451968"/>
            <a:chOff x="9232238" y="2881782"/>
            <a:chExt cx="760838" cy="451968"/>
          </a:xfrm>
        </p:grpSpPr>
        <p:sp>
          <p:nvSpPr>
            <p:cNvPr id="21" name="正方形/長方形 20"/>
            <p:cNvSpPr/>
            <p:nvPr/>
          </p:nvSpPr>
          <p:spPr>
            <a:xfrm>
              <a:off x="9506912" y="2884788"/>
              <a:ext cx="217779" cy="4489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0" name="グループ化 29"/>
            <p:cNvGrpSpPr/>
            <p:nvPr/>
          </p:nvGrpSpPr>
          <p:grpSpPr>
            <a:xfrm>
              <a:off x="9232238" y="2881782"/>
              <a:ext cx="760838" cy="451968"/>
              <a:chOff x="9232238" y="2881782"/>
              <a:chExt cx="760838" cy="451968"/>
            </a:xfrm>
          </p:grpSpPr>
          <p:cxnSp>
            <p:nvCxnSpPr>
              <p:cNvPr id="23" name="直線コネクタ 22"/>
              <p:cNvCxnSpPr/>
              <p:nvPr/>
            </p:nvCxnSpPr>
            <p:spPr>
              <a:xfrm>
                <a:off x="9439275" y="2881782"/>
                <a:ext cx="0" cy="4519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p:nvPr/>
            </p:nvCxnSpPr>
            <p:spPr>
              <a:xfrm>
                <a:off x="9788539" y="2881782"/>
                <a:ext cx="0" cy="4519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flipH="1">
                <a:off x="9232238" y="3107766"/>
                <a:ext cx="2045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線コネクタ 103"/>
              <p:cNvCxnSpPr/>
              <p:nvPr/>
            </p:nvCxnSpPr>
            <p:spPr>
              <a:xfrm flipH="1">
                <a:off x="9788539" y="3107766"/>
                <a:ext cx="2045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5" name="コンテンツ プレースホルダー 2"/>
          <p:cNvSpPr txBox="1">
            <a:spLocks/>
          </p:cNvSpPr>
          <p:nvPr/>
        </p:nvSpPr>
        <p:spPr>
          <a:xfrm>
            <a:off x="8656597" y="3046050"/>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コンテンツ プレースホルダー 2"/>
          <p:cNvSpPr txBox="1">
            <a:spLocks/>
          </p:cNvSpPr>
          <p:nvPr/>
        </p:nvSpPr>
        <p:spPr>
          <a:xfrm>
            <a:off x="1119045" y="2151991"/>
            <a:ext cx="68490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XT1</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コンテンツ プレースホルダー 2"/>
          <p:cNvSpPr txBox="1">
            <a:spLocks/>
          </p:cNvSpPr>
          <p:nvPr/>
        </p:nvSpPr>
        <p:spPr>
          <a:xfrm>
            <a:off x="1211989" y="3903252"/>
            <a:ext cx="571881"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表示</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60" name="図 59"/>
          <p:cNvPicPr>
            <a:picLocks noChangeAspect="1"/>
          </p:cNvPicPr>
          <p:nvPr/>
        </p:nvPicPr>
        <p:blipFill rotWithShape="1">
          <a:blip r:embed="rId3" cstate="print">
            <a:extLst>
              <a:ext uri="{28A0092B-C50C-407E-A947-70E740481C1C}">
                <a14:useLocalDpi xmlns:a14="http://schemas.microsoft.com/office/drawing/2010/main" val="0"/>
              </a:ext>
            </a:extLst>
          </a:blip>
          <a:srcRect r="64251" b="-20596"/>
          <a:stretch/>
        </p:blipFill>
        <p:spPr>
          <a:xfrm>
            <a:off x="2100813" y="3725854"/>
            <a:ext cx="879308" cy="431457"/>
          </a:xfrm>
          <a:prstGeom prst="rect">
            <a:avLst/>
          </a:prstGeom>
        </p:spPr>
      </p:pic>
      <p:cxnSp>
        <p:nvCxnSpPr>
          <p:cNvPr id="4" name="直線コネクタ 3"/>
          <p:cNvCxnSpPr>
            <a:endCxn id="107" idx="3"/>
          </p:cNvCxnSpPr>
          <p:nvPr/>
        </p:nvCxnSpPr>
        <p:spPr>
          <a:xfrm flipH="1">
            <a:off x="1783870" y="3903252"/>
            <a:ext cx="476690" cy="1191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3305" y="1878724"/>
            <a:ext cx="459441" cy="951123"/>
          </a:xfrm>
          <a:prstGeom prst="rect">
            <a:avLst/>
          </a:prstGeom>
        </p:spPr>
      </p:pic>
    </p:spTree>
    <p:extLst>
      <p:ext uri="{BB962C8B-B14F-4D97-AF65-F5344CB8AC3E}">
        <p14:creationId xmlns:p14="http://schemas.microsoft.com/office/powerpoint/2010/main" val="16777900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図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1808" y="1537782"/>
            <a:ext cx="3658920" cy="358466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30593" y="3810658"/>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⑥集合抵抗</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3" y="1424687"/>
            <a:ext cx="3341746" cy="2157902"/>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820070" y="5837350"/>
            <a:ext cx="133873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表示のある面</a:t>
            </a:r>
            <a:endParaRPr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 name="直線コネクタ 12"/>
          <p:cNvCxnSpPr>
            <a:stCxn id="58" idx="3"/>
            <a:endCxn id="59" idx="1"/>
          </p:cNvCxnSpPr>
          <p:nvPr/>
        </p:nvCxnSpPr>
        <p:spPr>
          <a:xfrm flipV="1">
            <a:off x="4185880" y="3696035"/>
            <a:ext cx="830329" cy="1345531"/>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8390" y="1907556"/>
            <a:ext cx="173898" cy="383680"/>
          </a:xfrm>
          <a:prstGeom prst="rect">
            <a:avLst/>
          </a:prstGeom>
        </p:spPr>
      </p:pic>
      <p:sp>
        <p:nvSpPr>
          <p:cNvPr id="48" name="コンテンツ プレースホルダー 2"/>
          <p:cNvSpPr txBox="1">
            <a:spLocks/>
          </p:cNvSpPr>
          <p:nvPr/>
        </p:nvSpPr>
        <p:spPr>
          <a:xfrm>
            <a:off x="801811" y="1494502"/>
            <a:ext cx="1459388"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⑤</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ソケット</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コンテンツ プレースホルダー 2"/>
          <p:cNvSpPr txBox="1">
            <a:spLocks/>
          </p:cNvSpPr>
          <p:nvPr/>
        </p:nvSpPr>
        <p:spPr>
          <a:xfrm>
            <a:off x="2555073" y="1494200"/>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844134" y="3735981"/>
            <a:ext cx="3341746" cy="2611169"/>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5016209" y="3567083"/>
            <a:ext cx="1489010" cy="257903"/>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5016209" y="3860478"/>
            <a:ext cx="1630436" cy="643272"/>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935902" y="4333708"/>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RA1</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8" name="直線コネクタ 67"/>
          <p:cNvCxnSpPr>
            <a:stCxn id="25" idx="3"/>
            <a:endCxn id="63" idx="0"/>
          </p:cNvCxnSpPr>
          <p:nvPr/>
        </p:nvCxnSpPr>
        <p:spPr>
          <a:xfrm>
            <a:off x="4172339" y="2503638"/>
            <a:ext cx="1659088" cy="1356840"/>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92" name="コンテンツ プレースホルダー 2"/>
          <p:cNvSpPr txBox="1">
            <a:spLocks/>
          </p:cNvSpPr>
          <p:nvPr/>
        </p:nvSpPr>
        <p:spPr>
          <a:xfrm>
            <a:off x="8618655" y="3812768"/>
            <a:ext cx="113010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集合抵抗</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コンテンツ プレースホルダー 2"/>
          <p:cNvSpPr txBox="1">
            <a:spLocks/>
          </p:cNvSpPr>
          <p:nvPr/>
        </p:nvSpPr>
        <p:spPr>
          <a:xfrm>
            <a:off x="8618655" y="4157311"/>
            <a:ext cx="2613199" cy="70858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複数本の抵抗をひとつのパッケージにまとめた部品。</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基板上の同じ値の抵抗をコンパクトにまとめたいときに使われます。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コンテンツ プレースホルダー 2"/>
          <p:cNvSpPr txBox="1">
            <a:spLocks/>
          </p:cNvSpPr>
          <p:nvPr/>
        </p:nvSpPr>
        <p:spPr>
          <a:xfrm>
            <a:off x="8645434" y="5265204"/>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コンテンツ プレースホルダー 2"/>
          <p:cNvSpPr txBox="1">
            <a:spLocks/>
          </p:cNvSpPr>
          <p:nvPr/>
        </p:nvSpPr>
        <p:spPr>
          <a:xfrm>
            <a:off x="8543565" y="1837360"/>
            <a:ext cx="113010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ソケット</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コンテンツ プレースホルダー 2"/>
          <p:cNvSpPr txBox="1">
            <a:spLocks/>
          </p:cNvSpPr>
          <p:nvPr/>
        </p:nvSpPr>
        <p:spPr>
          <a:xfrm>
            <a:off x="8543565" y="2181903"/>
            <a:ext cx="2810234" cy="9889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熱や静電気に弱い</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を、できるだけ実装</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はんだづけ作業</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の最後の方で取り扱うために使われます。また、将来機能変更などで</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200" dirty="0" err="1" smtClean="0">
                <a:latin typeface="Meiryo UI" panose="020B0604030504040204" pitchFamily="50" charset="-128"/>
                <a:ea typeface="Meiryo UI" panose="020B0604030504040204" pitchFamily="50" charset="-128"/>
                <a:cs typeface="Meiryo UI" panose="020B0604030504040204" pitchFamily="50" charset="-128"/>
              </a:rPr>
              <a:t>だけを</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交換したいときに簡単に取りはずし、取りつけが行えるように使われます。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5" name="図 4"/>
          <p:cNvPicPr>
            <a:picLocks noChangeAspect="1"/>
          </p:cNvPicPr>
          <p:nvPr/>
        </p:nvPicPr>
        <p:blipFill rotWithShape="1">
          <a:blip r:embed="rId4" cstate="print">
            <a:extLst>
              <a:ext uri="{28A0092B-C50C-407E-A947-70E740481C1C}">
                <a14:useLocalDpi xmlns:a14="http://schemas.microsoft.com/office/drawing/2010/main" val="0"/>
              </a:ext>
            </a:extLst>
          </a:blip>
          <a:srcRect t="31880" b="22161"/>
          <a:stretch/>
        </p:blipFill>
        <p:spPr>
          <a:xfrm>
            <a:off x="1617808" y="2538756"/>
            <a:ext cx="2336589" cy="760492"/>
          </a:xfrm>
          <a:prstGeom prst="rect">
            <a:avLst/>
          </a:prstGeom>
        </p:spPr>
      </p:pic>
      <p:sp>
        <p:nvSpPr>
          <p:cNvPr id="56" name="コンテンツ プレースホルダー 2"/>
          <p:cNvSpPr txBox="1">
            <a:spLocks/>
          </p:cNvSpPr>
          <p:nvPr/>
        </p:nvSpPr>
        <p:spPr>
          <a:xfrm>
            <a:off x="2329074" y="1973082"/>
            <a:ext cx="1748842"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目印の位置をチェック</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コンテンツ プレースホルダー 2"/>
          <p:cNvSpPr txBox="1">
            <a:spLocks/>
          </p:cNvSpPr>
          <p:nvPr/>
        </p:nvSpPr>
        <p:spPr>
          <a:xfrm>
            <a:off x="882324" y="2725485"/>
            <a:ext cx="553091"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目印</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7" name="直線コネクタ 67"/>
          <p:cNvCxnSpPr>
            <a:stCxn id="60" idx="3"/>
            <a:endCxn id="18" idx="2"/>
          </p:cNvCxnSpPr>
          <p:nvPr/>
        </p:nvCxnSpPr>
        <p:spPr>
          <a:xfrm>
            <a:off x="1435415" y="2844677"/>
            <a:ext cx="569649" cy="66806"/>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69" name="コンテンツ プレースホルダー 2"/>
          <p:cNvSpPr txBox="1">
            <a:spLocks/>
          </p:cNvSpPr>
          <p:nvPr/>
        </p:nvSpPr>
        <p:spPr>
          <a:xfrm>
            <a:off x="1641600" y="3291933"/>
            <a:ext cx="2094856"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はあとで取りつけます</a:t>
            </a:r>
            <a:endParaRPr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円/楕円 17"/>
          <p:cNvSpPr/>
          <p:nvPr/>
        </p:nvSpPr>
        <p:spPr>
          <a:xfrm>
            <a:off x="2005064" y="2762100"/>
            <a:ext cx="298765" cy="298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コンテンツ プレースホルダー 2"/>
          <p:cNvSpPr txBox="1">
            <a:spLocks/>
          </p:cNvSpPr>
          <p:nvPr/>
        </p:nvSpPr>
        <p:spPr>
          <a:xfrm>
            <a:off x="2473146" y="3855249"/>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71" name="図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0204" y="4281319"/>
            <a:ext cx="173898" cy="383680"/>
          </a:xfrm>
          <a:prstGeom prst="rect">
            <a:avLst/>
          </a:prstGeom>
        </p:spPr>
      </p:pic>
      <p:sp>
        <p:nvSpPr>
          <p:cNvPr id="72" name="コンテンツ プレースホルダー 2"/>
          <p:cNvSpPr txBox="1">
            <a:spLocks/>
          </p:cNvSpPr>
          <p:nvPr/>
        </p:nvSpPr>
        <p:spPr>
          <a:xfrm>
            <a:off x="2191887" y="4361979"/>
            <a:ext cx="1900705"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表示のある面をチェック</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コンテンツ プレースホルダー 2"/>
          <p:cNvSpPr txBox="1">
            <a:spLocks/>
          </p:cNvSpPr>
          <p:nvPr/>
        </p:nvSpPr>
        <p:spPr>
          <a:xfrm>
            <a:off x="820070" y="5275096"/>
            <a:ext cx="133873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表示のない面</a:t>
            </a:r>
            <a:endParaRPr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74" name="図 7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005064" y="5447887"/>
            <a:ext cx="2107847" cy="719346"/>
          </a:xfrm>
          <a:prstGeom prst="rect">
            <a:avLst/>
          </a:prstGeom>
        </p:spPr>
      </p:pic>
      <p:sp>
        <p:nvSpPr>
          <p:cNvPr id="75" name="コンテンツ プレースホルダー 2"/>
          <p:cNvSpPr txBox="1">
            <a:spLocks/>
          </p:cNvSpPr>
          <p:nvPr/>
        </p:nvSpPr>
        <p:spPr>
          <a:xfrm>
            <a:off x="907095" y="1953506"/>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U1</a:t>
            </a:r>
          </a:p>
        </p:txBody>
      </p:sp>
      <p:cxnSp>
        <p:nvCxnSpPr>
          <p:cNvPr id="76" name="直線コネクタ 67"/>
          <p:cNvCxnSpPr/>
          <p:nvPr/>
        </p:nvCxnSpPr>
        <p:spPr>
          <a:xfrm>
            <a:off x="1763355" y="5396681"/>
            <a:ext cx="1053283" cy="236914"/>
          </a:xfrm>
          <a:prstGeom prst="bentConnector2">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78" name="直線コネクタ 67"/>
          <p:cNvCxnSpPr/>
          <p:nvPr/>
        </p:nvCxnSpPr>
        <p:spPr>
          <a:xfrm flipV="1">
            <a:off x="1763356" y="5744955"/>
            <a:ext cx="1053283" cy="236914"/>
          </a:xfrm>
          <a:prstGeom prst="bentConnector2">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grpSp>
        <p:nvGrpSpPr>
          <p:cNvPr id="38" name="グループ化 37"/>
          <p:cNvGrpSpPr/>
          <p:nvPr/>
        </p:nvGrpSpPr>
        <p:grpSpPr>
          <a:xfrm>
            <a:off x="9532495" y="5164781"/>
            <a:ext cx="1602463" cy="523550"/>
            <a:chOff x="5196689" y="5458318"/>
            <a:chExt cx="1602463" cy="523550"/>
          </a:xfrm>
        </p:grpSpPr>
        <p:sp>
          <p:nvSpPr>
            <p:cNvPr id="29" name="正方形/長方形 28"/>
            <p:cNvSpPr/>
            <p:nvPr/>
          </p:nvSpPr>
          <p:spPr>
            <a:xfrm>
              <a:off x="5196689" y="5458318"/>
              <a:ext cx="1602463" cy="46616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コネクタ 30"/>
            <p:cNvCxnSpPr/>
            <p:nvPr/>
          </p:nvCxnSpPr>
          <p:spPr>
            <a:xfrm flipH="1">
              <a:off x="5312289" y="5526209"/>
              <a:ext cx="13781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flipH="1">
              <a:off x="5312289" y="5526209"/>
              <a:ext cx="3477" cy="4556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p:nvPr/>
          </p:nvCxnSpPr>
          <p:spPr>
            <a:xfrm flipH="1">
              <a:off x="5484560" y="5526209"/>
              <a:ext cx="3477" cy="4556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線コネクタ 103"/>
            <p:cNvCxnSpPr/>
            <p:nvPr/>
          </p:nvCxnSpPr>
          <p:spPr>
            <a:xfrm flipH="1">
              <a:off x="5656831" y="5526209"/>
              <a:ext cx="3477" cy="4556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線コネクタ 104"/>
            <p:cNvCxnSpPr/>
            <p:nvPr/>
          </p:nvCxnSpPr>
          <p:spPr>
            <a:xfrm flipH="1">
              <a:off x="5829102" y="5526209"/>
              <a:ext cx="3477" cy="4556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p:cNvCxnSpPr/>
            <p:nvPr/>
          </p:nvCxnSpPr>
          <p:spPr>
            <a:xfrm flipH="1">
              <a:off x="6001373" y="5526209"/>
              <a:ext cx="3477" cy="4556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p:cNvCxnSpPr/>
            <p:nvPr/>
          </p:nvCxnSpPr>
          <p:spPr>
            <a:xfrm flipH="1">
              <a:off x="6173644" y="5526209"/>
              <a:ext cx="3477" cy="4556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線コネクタ 107"/>
            <p:cNvCxnSpPr/>
            <p:nvPr/>
          </p:nvCxnSpPr>
          <p:spPr>
            <a:xfrm flipH="1">
              <a:off x="6345915" y="5526209"/>
              <a:ext cx="3477" cy="4556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線コネクタ 108"/>
            <p:cNvCxnSpPr/>
            <p:nvPr/>
          </p:nvCxnSpPr>
          <p:spPr>
            <a:xfrm flipH="1">
              <a:off x="6518186" y="5526209"/>
              <a:ext cx="3477" cy="4556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線コネクタ 109"/>
            <p:cNvCxnSpPr/>
            <p:nvPr/>
          </p:nvCxnSpPr>
          <p:spPr>
            <a:xfrm flipH="1">
              <a:off x="6690460" y="5526209"/>
              <a:ext cx="3477" cy="4556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正方形/長方形 81"/>
            <p:cNvSpPr/>
            <p:nvPr/>
          </p:nvSpPr>
          <p:spPr>
            <a:xfrm>
              <a:off x="5439479" y="5586301"/>
              <a:ext cx="88636" cy="28949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正方形/長方形 110"/>
            <p:cNvSpPr/>
            <p:nvPr/>
          </p:nvSpPr>
          <p:spPr>
            <a:xfrm>
              <a:off x="5611928" y="5586301"/>
              <a:ext cx="88636" cy="28949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正方形/長方形 111"/>
            <p:cNvSpPr/>
            <p:nvPr/>
          </p:nvSpPr>
          <p:spPr>
            <a:xfrm>
              <a:off x="5784377" y="5586301"/>
              <a:ext cx="88636" cy="28949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p:cNvSpPr/>
            <p:nvPr/>
          </p:nvSpPr>
          <p:spPr>
            <a:xfrm>
              <a:off x="5956826" y="5586301"/>
              <a:ext cx="88636" cy="28949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p:cNvSpPr/>
            <p:nvPr/>
          </p:nvSpPr>
          <p:spPr>
            <a:xfrm>
              <a:off x="6129275" y="5586301"/>
              <a:ext cx="88636" cy="28949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正方形/長方形 114"/>
            <p:cNvSpPr/>
            <p:nvPr/>
          </p:nvSpPr>
          <p:spPr>
            <a:xfrm>
              <a:off x="6301724" y="5586301"/>
              <a:ext cx="88636" cy="28949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6" name="正方形/長方形 115"/>
            <p:cNvSpPr/>
            <p:nvPr/>
          </p:nvSpPr>
          <p:spPr>
            <a:xfrm>
              <a:off x="6646621" y="5586301"/>
              <a:ext cx="88636" cy="28949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 name="正方形/長方形 116"/>
            <p:cNvSpPr/>
            <p:nvPr/>
          </p:nvSpPr>
          <p:spPr>
            <a:xfrm>
              <a:off x="6474173" y="5586301"/>
              <a:ext cx="88636" cy="28949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円/楕円 35"/>
            <p:cNvSpPr/>
            <p:nvPr/>
          </p:nvSpPr>
          <p:spPr>
            <a:xfrm>
              <a:off x="5460937" y="5503348"/>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円/楕円 118"/>
            <p:cNvSpPr/>
            <p:nvPr/>
          </p:nvSpPr>
          <p:spPr>
            <a:xfrm>
              <a:off x="5637782" y="550334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円/楕円 119"/>
            <p:cNvSpPr/>
            <p:nvPr/>
          </p:nvSpPr>
          <p:spPr>
            <a:xfrm>
              <a:off x="5811665" y="550334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円/楕円 120"/>
            <p:cNvSpPr/>
            <p:nvPr/>
          </p:nvSpPr>
          <p:spPr>
            <a:xfrm>
              <a:off x="5981987" y="5503347"/>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円/楕円 121"/>
            <p:cNvSpPr/>
            <p:nvPr/>
          </p:nvSpPr>
          <p:spPr>
            <a:xfrm>
              <a:off x="6158757" y="5503347"/>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円/楕円 122"/>
            <p:cNvSpPr/>
            <p:nvPr/>
          </p:nvSpPr>
          <p:spPr>
            <a:xfrm>
              <a:off x="6326575" y="5503347"/>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円/楕円 123"/>
            <p:cNvSpPr/>
            <p:nvPr/>
          </p:nvSpPr>
          <p:spPr>
            <a:xfrm>
              <a:off x="6500458" y="5503347"/>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3517606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図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1808" y="1537782"/>
            <a:ext cx="3658920" cy="358466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21785" y="3535362"/>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⑧</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時計表示</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LED</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3" y="1424687"/>
            <a:ext cx="3341746" cy="1966848"/>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1018840" y="5208613"/>
            <a:ext cx="500831"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目印</a:t>
            </a:r>
            <a:endParaRPr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 name="直線コネクタ 12"/>
          <p:cNvCxnSpPr>
            <a:stCxn id="58" idx="3"/>
            <a:endCxn id="59" idx="1"/>
          </p:cNvCxnSpPr>
          <p:nvPr/>
        </p:nvCxnSpPr>
        <p:spPr>
          <a:xfrm flipV="1">
            <a:off x="4157311" y="2196489"/>
            <a:ext cx="584946" cy="2592416"/>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9353" y="2669807"/>
            <a:ext cx="173898" cy="383680"/>
          </a:xfrm>
          <a:prstGeom prst="rect">
            <a:avLst/>
          </a:prstGeom>
        </p:spPr>
      </p:pic>
      <p:sp>
        <p:nvSpPr>
          <p:cNvPr id="48" name="コンテンツ プレースホルダー 2"/>
          <p:cNvSpPr txBox="1">
            <a:spLocks/>
          </p:cNvSpPr>
          <p:nvPr/>
        </p:nvSpPr>
        <p:spPr>
          <a:xfrm>
            <a:off x="801810" y="1494502"/>
            <a:ext cx="201482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⑦プッシュスイッチ</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コンテンツ プレースホルダー 2"/>
          <p:cNvSpPr txBox="1">
            <a:spLocks/>
          </p:cNvSpPr>
          <p:nvPr/>
        </p:nvSpPr>
        <p:spPr>
          <a:xfrm>
            <a:off x="1320901" y="2723781"/>
            <a:ext cx="2491174"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足と穴を合わせて差し込む</a:t>
            </a:r>
            <a:endParaRPr lang="ja-JP" altLang="en-US"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815565" y="3483320"/>
            <a:ext cx="3341746" cy="2611169"/>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4742257" y="1596050"/>
            <a:ext cx="2944417" cy="1200878"/>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5911906" y="4511602"/>
            <a:ext cx="1342565" cy="643272"/>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864300" y="3941362"/>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DS1</a:t>
            </a:r>
          </a:p>
        </p:txBody>
      </p:sp>
      <p:cxnSp>
        <p:nvCxnSpPr>
          <p:cNvPr id="68" name="直線コネクタ 67"/>
          <p:cNvCxnSpPr>
            <a:stCxn id="25" idx="3"/>
            <a:endCxn id="63" idx="0"/>
          </p:cNvCxnSpPr>
          <p:nvPr/>
        </p:nvCxnSpPr>
        <p:spPr>
          <a:xfrm>
            <a:off x="4172339" y="2408111"/>
            <a:ext cx="2410850" cy="2103491"/>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92" name="コンテンツ プレースホルダー 2"/>
          <p:cNvSpPr txBox="1">
            <a:spLocks/>
          </p:cNvSpPr>
          <p:nvPr/>
        </p:nvSpPr>
        <p:spPr>
          <a:xfrm>
            <a:off x="8618654" y="3812768"/>
            <a:ext cx="1417715"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時計表示</a:t>
            </a: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LED</a:t>
            </a:r>
          </a:p>
        </p:txBody>
      </p:sp>
      <p:sp>
        <p:nvSpPr>
          <p:cNvPr id="93" name="コンテンツ プレースホルダー 2"/>
          <p:cNvSpPr txBox="1">
            <a:spLocks/>
          </p:cNvSpPr>
          <p:nvPr/>
        </p:nvSpPr>
        <p:spPr>
          <a:xfrm>
            <a:off x="8618655" y="4157311"/>
            <a:ext cx="2613199" cy="70858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数字</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を表示するのに便利なように、あらかじめ数字の形</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に配置された</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コンテンツ プレースホルダー 2"/>
          <p:cNvSpPr txBox="1">
            <a:spLocks/>
          </p:cNvSpPr>
          <p:nvPr/>
        </p:nvSpPr>
        <p:spPr>
          <a:xfrm>
            <a:off x="8724978" y="3310484"/>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コンテンツ プレースホルダー 2"/>
          <p:cNvSpPr txBox="1">
            <a:spLocks/>
          </p:cNvSpPr>
          <p:nvPr/>
        </p:nvSpPr>
        <p:spPr>
          <a:xfrm>
            <a:off x="8543565" y="1837360"/>
            <a:ext cx="147574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プッシュスイッチ</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コンテンツ プレースホルダー 2"/>
          <p:cNvSpPr txBox="1">
            <a:spLocks/>
          </p:cNvSpPr>
          <p:nvPr/>
        </p:nvSpPr>
        <p:spPr>
          <a:xfrm>
            <a:off x="2774319" y="3577480"/>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71" name="図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8946" y="4242591"/>
            <a:ext cx="173898" cy="383680"/>
          </a:xfrm>
          <a:prstGeom prst="rect">
            <a:avLst/>
          </a:prstGeom>
        </p:spPr>
      </p:pic>
      <p:grpSp>
        <p:nvGrpSpPr>
          <p:cNvPr id="14" name="グループ化 13"/>
          <p:cNvGrpSpPr/>
          <p:nvPr/>
        </p:nvGrpSpPr>
        <p:grpSpPr>
          <a:xfrm>
            <a:off x="1501445" y="4219049"/>
            <a:ext cx="2211258" cy="430763"/>
            <a:chOff x="1245282" y="4257480"/>
            <a:chExt cx="2211258" cy="430763"/>
          </a:xfrm>
        </p:grpSpPr>
        <p:sp>
          <p:nvSpPr>
            <p:cNvPr id="12" name="正方形/長方形 11"/>
            <p:cNvSpPr/>
            <p:nvPr/>
          </p:nvSpPr>
          <p:spPr>
            <a:xfrm>
              <a:off x="1245282" y="4257480"/>
              <a:ext cx="2211258" cy="4307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コンテンツ プレースホルダー 2"/>
            <p:cNvSpPr txBox="1">
              <a:spLocks/>
            </p:cNvSpPr>
            <p:nvPr/>
          </p:nvSpPr>
          <p:spPr>
            <a:xfrm>
              <a:off x="1436813" y="4342243"/>
              <a:ext cx="1900705"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目印の向きをチェック！</a:t>
              </a:r>
              <a:endPar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5" name="コンテンツ プレースホルダー 2"/>
          <p:cNvSpPr txBox="1">
            <a:spLocks/>
          </p:cNvSpPr>
          <p:nvPr/>
        </p:nvSpPr>
        <p:spPr>
          <a:xfrm>
            <a:off x="873536" y="1889302"/>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SW1</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SW</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コンテンツ プレースホルダー 2"/>
          <p:cNvSpPr txBox="1">
            <a:spLocks/>
          </p:cNvSpPr>
          <p:nvPr/>
        </p:nvSpPr>
        <p:spPr>
          <a:xfrm>
            <a:off x="1284945" y="3072101"/>
            <a:ext cx="2422724"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スイッチキャップはあとで取りつけます</a:t>
            </a:r>
            <a:endParaRPr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0" name="図 89"/>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865699" y="4934052"/>
            <a:ext cx="2073474" cy="764284"/>
          </a:xfrm>
          <a:prstGeom prst="rect">
            <a:avLst/>
          </a:prstGeom>
        </p:spPr>
      </p:pic>
      <p:sp>
        <p:nvSpPr>
          <p:cNvPr id="91" name="円/楕円 90"/>
          <p:cNvSpPr/>
          <p:nvPr/>
        </p:nvSpPr>
        <p:spPr>
          <a:xfrm>
            <a:off x="2158802" y="5432873"/>
            <a:ext cx="298765" cy="298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円/楕円 93"/>
          <p:cNvSpPr/>
          <p:nvPr/>
        </p:nvSpPr>
        <p:spPr>
          <a:xfrm>
            <a:off x="2667254" y="5441365"/>
            <a:ext cx="298765" cy="298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円/楕円 94"/>
          <p:cNvSpPr/>
          <p:nvPr/>
        </p:nvSpPr>
        <p:spPr>
          <a:xfrm>
            <a:off x="3185482" y="5432872"/>
            <a:ext cx="298765" cy="298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円/楕円 95"/>
          <p:cNvSpPr/>
          <p:nvPr/>
        </p:nvSpPr>
        <p:spPr>
          <a:xfrm>
            <a:off x="3718577" y="5416221"/>
            <a:ext cx="298765" cy="298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8" name="直線コネクタ 67"/>
          <p:cNvCxnSpPr>
            <a:stCxn id="28" idx="3"/>
            <a:endCxn id="91" idx="2"/>
          </p:cNvCxnSpPr>
          <p:nvPr/>
        </p:nvCxnSpPr>
        <p:spPr>
          <a:xfrm>
            <a:off x="1519671" y="5334170"/>
            <a:ext cx="639131" cy="248086"/>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21" name="四角形吹き出し 20"/>
          <p:cNvSpPr/>
          <p:nvPr/>
        </p:nvSpPr>
        <p:spPr>
          <a:xfrm>
            <a:off x="4548187" y="5385694"/>
            <a:ext cx="3849262" cy="961456"/>
          </a:xfrm>
          <a:prstGeom prst="wedgeRectCallout">
            <a:avLst>
              <a:gd name="adj1" fmla="val -64626"/>
              <a:gd name="adj2" fmla="val -62322"/>
            </a:avLst>
          </a:prstGeom>
          <a:solidFill>
            <a:srgbClr val="FFCCCC"/>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コンテンツ プレースホルダー 2"/>
          <p:cNvSpPr txBox="1">
            <a:spLocks/>
          </p:cNvSpPr>
          <p:nvPr/>
        </p:nvSpPr>
        <p:spPr>
          <a:xfrm>
            <a:off x="4929124" y="5458213"/>
            <a:ext cx="3481228" cy="733022"/>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足が曲がっていて、穴にスムーズに入らないときは、足を一本ずつまっすぐになるように調節して差し込み、全ての</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足</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が穴に入ってから、はんだづけしましょう。</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25" name="図 1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5168" y="5600966"/>
            <a:ext cx="229918" cy="507280"/>
          </a:xfrm>
          <a:prstGeom prst="rect">
            <a:avLst/>
          </a:prstGeom>
        </p:spPr>
      </p:pic>
      <p:grpSp>
        <p:nvGrpSpPr>
          <p:cNvPr id="22" name="グループ化 21"/>
          <p:cNvGrpSpPr/>
          <p:nvPr/>
        </p:nvGrpSpPr>
        <p:grpSpPr>
          <a:xfrm rot="16200000">
            <a:off x="10325764" y="2964640"/>
            <a:ext cx="233043" cy="811832"/>
            <a:chOff x="10988195" y="3175214"/>
            <a:chExt cx="233043" cy="811832"/>
          </a:xfrm>
        </p:grpSpPr>
        <p:sp>
          <p:nvSpPr>
            <p:cNvPr id="127" name="円/楕円 126"/>
            <p:cNvSpPr/>
            <p:nvPr/>
          </p:nvSpPr>
          <p:spPr>
            <a:xfrm>
              <a:off x="10988195" y="3288433"/>
              <a:ext cx="152400" cy="152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8" name="円/楕円 127"/>
            <p:cNvSpPr/>
            <p:nvPr/>
          </p:nvSpPr>
          <p:spPr>
            <a:xfrm>
              <a:off x="10988195" y="3665809"/>
              <a:ext cx="152400" cy="152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0" name="直線コネクタ 129"/>
            <p:cNvCxnSpPr/>
            <p:nvPr/>
          </p:nvCxnSpPr>
          <p:spPr>
            <a:xfrm flipV="1">
              <a:off x="11221238" y="3364633"/>
              <a:ext cx="0" cy="398114"/>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cxnSp>
          <p:nvCxnSpPr>
            <p:cNvPr id="131" name="直線コネクタ 130"/>
            <p:cNvCxnSpPr>
              <a:stCxn id="127" idx="0"/>
            </p:cNvCxnSpPr>
            <p:nvPr/>
          </p:nvCxnSpPr>
          <p:spPr>
            <a:xfrm flipV="1">
              <a:off x="11064395" y="3175214"/>
              <a:ext cx="0" cy="113219"/>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cxnSp>
          <p:nvCxnSpPr>
            <p:cNvPr id="132" name="直線コネクタ 131"/>
            <p:cNvCxnSpPr>
              <a:endCxn id="128" idx="4"/>
            </p:cNvCxnSpPr>
            <p:nvPr/>
          </p:nvCxnSpPr>
          <p:spPr>
            <a:xfrm flipV="1">
              <a:off x="11062533" y="3818209"/>
              <a:ext cx="1862" cy="168837"/>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grpSp>
      <p:sp>
        <p:nvSpPr>
          <p:cNvPr id="23" name="正方形/長方形 22"/>
          <p:cNvSpPr/>
          <p:nvPr/>
        </p:nvSpPr>
        <p:spPr>
          <a:xfrm>
            <a:off x="8585825" y="2135638"/>
            <a:ext cx="2767974" cy="830997"/>
          </a:xfrm>
          <a:prstGeom prst="rect">
            <a:avLst/>
          </a:prstGeom>
        </p:spPr>
        <p:txBody>
          <a:bodyPr wrap="square">
            <a:spAutoFit/>
          </a:bodyPr>
          <a:lstStyle/>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押している間だけ導通するタイプのスイッチです。スイッチは人</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が機械へ指示や入力をするときに</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使われ、</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機械と人のインターフェース性をアップします。</a:t>
            </a:r>
          </a:p>
        </p:txBody>
      </p:sp>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2703" y="1802782"/>
            <a:ext cx="781050" cy="923925"/>
          </a:xfrm>
          <a:prstGeom prst="rect">
            <a:avLst/>
          </a:prstGeom>
        </p:spPr>
      </p:pic>
      <p:pic>
        <p:nvPicPr>
          <p:cNvPr id="5" name="図 4"/>
          <p:cNvPicPr>
            <a:picLocks noChangeAspect="1"/>
          </p:cNvPicPr>
          <p:nvPr/>
        </p:nvPicPr>
        <p:blipFill rotWithShape="1">
          <a:blip r:embed="rId6">
            <a:extLst>
              <a:ext uri="{28A0092B-C50C-407E-A947-70E740481C1C}">
                <a14:useLocalDpi xmlns:a14="http://schemas.microsoft.com/office/drawing/2010/main" val="0"/>
              </a:ext>
            </a:extLst>
          </a:blip>
          <a:srcRect l="49148" t="27154"/>
          <a:stretch/>
        </p:blipFill>
        <p:spPr>
          <a:xfrm>
            <a:off x="9893715" y="4677754"/>
            <a:ext cx="1143113" cy="1013032"/>
          </a:xfrm>
          <a:prstGeom prst="rect">
            <a:avLst/>
          </a:prstGeom>
        </p:spPr>
      </p:pic>
      <p:sp>
        <p:nvSpPr>
          <p:cNvPr id="65" name="コンテンツ プレースホルダー 2"/>
          <p:cNvSpPr txBox="1">
            <a:spLocks/>
          </p:cNvSpPr>
          <p:nvPr/>
        </p:nvSpPr>
        <p:spPr>
          <a:xfrm>
            <a:off x="8815746" y="5123419"/>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0553611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3013075" cy="730250"/>
          </a:xfrm>
        </p:spPr>
        <p:txBody>
          <a:bodyPr>
            <a:norm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学習の</a:t>
            </a:r>
            <a:r>
              <a:rPr lang="ja-JP" altLang="en-US" dirty="0">
                <a:latin typeface="Meiryo UI" panose="020B0604030504040204" pitchFamily="50" charset="-128"/>
                <a:ea typeface="Meiryo UI" panose="020B0604030504040204" pitchFamily="50" charset="-128"/>
                <a:cs typeface="Meiryo UI" panose="020B0604030504040204" pitchFamily="50" charset="-128"/>
              </a:rPr>
              <a:t>狙</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い</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1" name="直線コネクタ 10"/>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solidFill>
              <a:srgbClr val="FFC000"/>
            </a:solidFill>
            <a:ln>
              <a:solidFill>
                <a:srgbClr val="FFC000"/>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 name="表 2"/>
          <p:cNvGraphicFramePr>
            <a:graphicFrameLocks noGrp="1"/>
          </p:cNvGraphicFramePr>
          <p:nvPr>
            <p:extLst>
              <p:ext uri="{D42A27DB-BD31-4B8C-83A1-F6EECF244321}">
                <p14:modId xmlns:p14="http://schemas.microsoft.com/office/powerpoint/2010/main" val="4055258183"/>
              </p:ext>
            </p:extLst>
          </p:nvPr>
        </p:nvGraphicFramePr>
        <p:xfrm>
          <a:off x="838200" y="1572717"/>
          <a:ext cx="10513541" cy="4070763"/>
        </p:xfrm>
        <a:graphic>
          <a:graphicData uri="http://schemas.openxmlformats.org/drawingml/2006/table">
            <a:tbl>
              <a:tblPr firstRow="1" bandRow="1">
                <a:tableStyleId>{00A15C55-8517-42AA-B614-E9B94910E393}</a:tableStyleId>
              </a:tblPr>
              <a:tblGrid>
                <a:gridCol w="2136112"/>
                <a:gridCol w="2610942"/>
                <a:gridCol w="1886465"/>
                <a:gridCol w="3880022"/>
              </a:tblGrid>
              <a:tr h="433819">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狙い</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推測</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確認</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まとめ</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r>
              <a:tr h="1818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生活の中で利用されている技術について、身近な「時計」を通して学習する。</a:t>
                      </a: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●「時間」を利用した製品を調べてみよう。</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●「時計」の歴史について調べ、どの様に発展してきたか考えてみよう。</a:t>
                      </a:r>
                    </a:p>
                    <a:p>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ページ）</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●使用目的によって「時間」を利用した製品がいろいろあり、生活の利便性向上に寄与していることを知る。</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●昔の時計と現在の時計でどのような点が変わり、それによって生活がどのように変わったかなどを知る。</a:t>
                      </a:r>
                    </a:p>
                  </a:txBody>
                  <a:tcPr anchor="ctr"/>
                </a:tc>
              </a:tr>
              <a:tr h="1818472">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身の回りで多く使われている</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アダプターについての知識と、適切な使い方を知る。</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b="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アダプターを使った機器を探してみよう。</a:t>
                      </a:r>
                      <a:endParaRPr lang="en-US" altLang="ja-JP" sz="16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b="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アダプターのラベルの意味を知ろう。</a:t>
                      </a:r>
                      <a:endParaRPr lang="en-US" altLang="ja-JP" sz="16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b="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アダプターについて詳しく知ろう。</a:t>
                      </a:r>
                      <a:endPar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8</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ページ）</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アダプターが使われている機器から、</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アダプターの目的を推察する。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アダプターのラベルの意味を知り、適切な使用方法を知る。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アダプターの種類や電気的特徴を知る</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r>
            </a:tbl>
          </a:graphicData>
        </a:graphic>
      </p:graphicFrame>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10" name="右矢印 9"/>
          <p:cNvSpPr/>
          <p:nvPr/>
        </p:nvSpPr>
        <p:spPr>
          <a:xfrm rot="10800000">
            <a:off x="514864" y="5986847"/>
            <a:ext cx="329514" cy="255373"/>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838200" y="5906526"/>
            <a:ext cx="6120714" cy="335694"/>
          </a:xfrm>
          <a:prstGeom prst="rect">
            <a:avLst/>
          </a:prstGeom>
        </p:spPr>
        <p:txBody>
          <a:bodyPr wrap="square" rtlCol="0">
            <a:noAutofit/>
          </a:bodyPr>
          <a:lstStyle/>
          <a:p>
            <a:pPr marL="0" indent="0">
              <a:buFont typeface="Arial" panose="020B0604020202020204" pitchFamily="34" charset="0"/>
              <a:buNone/>
            </a:pPr>
            <a:r>
              <a:rPr kumimoji="1" lang="ja-JP" altLang="en-US" sz="1000" dirty="0" smtClean="0">
                <a:latin typeface="Meiryo UI" panose="020B0604030504040204" pitchFamily="50" charset="-128"/>
                <a:ea typeface="Meiryo UI" panose="020B0604030504040204" pitchFamily="50" charset="-128"/>
                <a:cs typeface="Meiryo UI" panose="020B0604030504040204" pitchFamily="50" charset="-128"/>
              </a:rPr>
              <a:t>授業等でこのパワーポイントを使用する際、このマークがあるページは先生のみでご利用いただいてもよいページです。</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kumimoji="1" lang="ja-JP" altLang="en-US" sz="1000" dirty="0" smtClean="0">
                <a:latin typeface="Meiryo UI" panose="020B0604030504040204" pitchFamily="50" charset="-128"/>
                <a:ea typeface="Meiryo UI" panose="020B0604030504040204" pitchFamily="50" charset="-128"/>
                <a:cs typeface="Meiryo UI" panose="020B0604030504040204" pitchFamily="50" charset="-128"/>
              </a:rPr>
              <a:t>生徒へ表示しなくてもよい場合は。パワーポイントで非表示スライドに設定してください。</a:t>
            </a:r>
            <a:endPar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3127813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図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1808" y="1537782"/>
            <a:ext cx="3658920" cy="358466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21785" y="3535362"/>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⑩ブザー</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3" y="1424687"/>
            <a:ext cx="3341746" cy="1966848"/>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1228906" y="4502562"/>
            <a:ext cx="911927" cy="213375"/>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＋の表示</a:t>
            </a:r>
            <a:endParaRPr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 name="直線コネクタ 12"/>
          <p:cNvCxnSpPr>
            <a:stCxn id="58" idx="3"/>
          </p:cNvCxnSpPr>
          <p:nvPr/>
        </p:nvCxnSpPr>
        <p:spPr>
          <a:xfrm flipV="1">
            <a:off x="4157311" y="3694078"/>
            <a:ext cx="3175406" cy="1094827"/>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997" y="2811365"/>
            <a:ext cx="173898" cy="383680"/>
          </a:xfrm>
          <a:prstGeom prst="rect">
            <a:avLst/>
          </a:prstGeom>
        </p:spPr>
      </p:pic>
      <p:sp>
        <p:nvSpPr>
          <p:cNvPr id="48" name="コンテンツ プレースホルダー 2"/>
          <p:cNvSpPr txBox="1">
            <a:spLocks/>
          </p:cNvSpPr>
          <p:nvPr/>
        </p:nvSpPr>
        <p:spPr>
          <a:xfrm>
            <a:off x="801810" y="1494502"/>
            <a:ext cx="201482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⑨トランジスタ</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815565" y="3483320"/>
            <a:ext cx="3341746" cy="2611169"/>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7296969" y="2723787"/>
            <a:ext cx="763759" cy="970291"/>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6798287" y="2783745"/>
            <a:ext cx="417446" cy="500026"/>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4801087" y="5669988"/>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B</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Z</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8" name="直線コネクタ 67"/>
          <p:cNvCxnSpPr>
            <a:stCxn id="25" idx="3"/>
            <a:endCxn id="63" idx="1"/>
          </p:cNvCxnSpPr>
          <p:nvPr/>
        </p:nvCxnSpPr>
        <p:spPr>
          <a:xfrm>
            <a:off x="4172339" y="2408111"/>
            <a:ext cx="2625948" cy="625647"/>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92" name="コンテンツ プレースホルダー 2"/>
          <p:cNvSpPr txBox="1">
            <a:spLocks/>
          </p:cNvSpPr>
          <p:nvPr/>
        </p:nvSpPr>
        <p:spPr>
          <a:xfrm>
            <a:off x="8618654" y="3812768"/>
            <a:ext cx="1417715"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ブザー</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コンテンツ プレースホルダー 2"/>
          <p:cNvSpPr txBox="1">
            <a:spLocks/>
          </p:cNvSpPr>
          <p:nvPr/>
        </p:nvSpPr>
        <p:spPr>
          <a:xfrm>
            <a:off x="8882595" y="3159348"/>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コンテンツ プレースホルダー 2"/>
          <p:cNvSpPr txBox="1">
            <a:spLocks/>
          </p:cNvSpPr>
          <p:nvPr/>
        </p:nvSpPr>
        <p:spPr>
          <a:xfrm>
            <a:off x="8543565" y="1837360"/>
            <a:ext cx="147574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トランジスタ</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コンテンツ プレースホルダー 2"/>
          <p:cNvSpPr txBox="1">
            <a:spLocks/>
          </p:cNvSpPr>
          <p:nvPr/>
        </p:nvSpPr>
        <p:spPr>
          <a:xfrm>
            <a:off x="1298336" y="5516529"/>
            <a:ext cx="2237264" cy="402156"/>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取りつけた後に、上のシールをはがします。</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コンテンツ プレースホルダー 2"/>
          <p:cNvSpPr txBox="1">
            <a:spLocks/>
          </p:cNvSpPr>
          <p:nvPr/>
        </p:nvSpPr>
        <p:spPr>
          <a:xfrm>
            <a:off x="2774319" y="3577480"/>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71" name="図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9704" y="3935650"/>
            <a:ext cx="173898" cy="383680"/>
          </a:xfrm>
          <a:prstGeom prst="rect">
            <a:avLst/>
          </a:prstGeom>
        </p:spPr>
      </p:pic>
      <p:grpSp>
        <p:nvGrpSpPr>
          <p:cNvPr id="14" name="グループ化 13"/>
          <p:cNvGrpSpPr/>
          <p:nvPr/>
        </p:nvGrpSpPr>
        <p:grpSpPr>
          <a:xfrm>
            <a:off x="1298336" y="3923536"/>
            <a:ext cx="2484344" cy="430763"/>
            <a:chOff x="1245282" y="4257480"/>
            <a:chExt cx="2211258" cy="430763"/>
          </a:xfrm>
        </p:grpSpPr>
        <p:sp>
          <p:nvSpPr>
            <p:cNvPr id="12" name="正方形/長方形 11"/>
            <p:cNvSpPr/>
            <p:nvPr/>
          </p:nvSpPr>
          <p:spPr>
            <a:xfrm>
              <a:off x="1245282" y="4257480"/>
              <a:ext cx="2211258" cy="4307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コンテンツ プレースホルダー 2"/>
            <p:cNvSpPr txBox="1">
              <a:spLocks/>
            </p:cNvSpPr>
            <p:nvPr/>
          </p:nvSpPr>
          <p:spPr>
            <a:xfrm>
              <a:off x="1367544" y="4342243"/>
              <a:ext cx="1965725"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＋の表示の向きをチェック！</a:t>
              </a:r>
              <a:endPar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5" name="コンテンツ プレースホルダー 2"/>
          <p:cNvSpPr txBox="1">
            <a:spLocks/>
          </p:cNvSpPr>
          <p:nvPr/>
        </p:nvSpPr>
        <p:spPr>
          <a:xfrm>
            <a:off x="873536" y="1889302"/>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Q1</a:t>
            </a:r>
          </a:p>
        </p:txBody>
      </p:sp>
      <p:cxnSp>
        <p:nvCxnSpPr>
          <p:cNvPr id="78" name="直線コネクタ 67"/>
          <p:cNvCxnSpPr/>
          <p:nvPr/>
        </p:nvCxnSpPr>
        <p:spPr>
          <a:xfrm>
            <a:off x="1974405" y="4645548"/>
            <a:ext cx="527061" cy="194385"/>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65" name="コンテンツ プレースホルダー 2"/>
          <p:cNvSpPr txBox="1">
            <a:spLocks/>
          </p:cNvSpPr>
          <p:nvPr/>
        </p:nvSpPr>
        <p:spPr>
          <a:xfrm>
            <a:off x="2754596" y="1540158"/>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コンテンツ プレースホルダー 2"/>
          <p:cNvSpPr txBox="1">
            <a:spLocks/>
          </p:cNvSpPr>
          <p:nvPr/>
        </p:nvSpPr>
        <p:spPr>
          <a:xfrm>
            <a:off x="1254862" y="2723788"/>
            <a:ext cx="1971287" cy="621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無理なく差し込めるところまで差し込みます。</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b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b="1" dirty="0" smtClean="0">
                <a:latin typeface="Meiryo UI" panose="020B0604030504040204" pitchFamily="50" charset="-128"/>
                <a:ea typeface="Meiryo UI" panose="020B0604030504040204" pitchFamily="50" charset="-128"/>
                <a:cs typeface="Meiryo UI" panose="020B0604030504040204" pitchFamily="50" charset="-128"/>
              </a:rPr>
              <a:t>3</a:t>
            </a:r>
            <a:r>
              <a:rPr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b="1" dirty="0" smtClean="0">
                <a:latin typeface="Meiryo UI" panose="020B0604030504040204" pitchFamily="50" charset="-128"/>
                <a:ea typeface="Meiryo UI" panose="020B0604030504040204" pitchFamily="50" charset="-128"/>
                <a:cs typeface="Meiryo UI" panose="020B0604030504040204" pitchFamily="50" charset="-128"/>
              </a:rPr>
              <a:t>5mm</a:t>
            </a:r>
            <a:r>
              <a:rPr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基板から浮きます。</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73" name="図 7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08552" y="2716747"/>
            <a:ext cx="1082267" cy="549210"/>
          </a:xfrm>
          <a:prstGeom prst="rect">
            <a:avLst/>
          </a:prstGeom>
        </p:spPr>
      </p:pic>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2270" y="1845835"/>
            <a:ext cx="1101024" cy="777707"/>
          </a:xfrm>
          <a:prstGeom prst="rect">
            <a:avLst/>
          </a:prstGeom>
        </p:spPr>
      </p:pic>
      <p:sp>
        <p:nvSpPr>
          <p:cNvPr id="74" name="コンテンツ プレースホルダー 2"/>
          <p:cNvSpPr txBox="1">
            <a:spLocks/>
          </p:cNvSpPr>
          <p:nvPr/>
        </p:nvSpPr>
        <p:spPr>
          <a:xfrm>
            <a:off x="2457567" y="1721887"/>
            <a:ext cx="223107"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C</a:t>
            </a:r>
          </a:p>
        </p:txBody>
      </p:sp>
      <p:sp>
        <p:nvSpPr>
          <p:cNvPr id="76" name="コンテンツ プレースホルダー 2"/>
          <p:cNvSpPr txBox="1">
            <a:spLocks/>
          </p:cNvSpPr>
          <p:nvPr/>
        </p:nvSpPr>
        <p:spPr>
          <a:xfrm>
            <a:off x="2746082" y="1959089"/>
            <a:ext cx="234423"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E</a:t>
            </a:r>
          </a:p>
        </p:txBody>
      </p:sp>
      <p:sp>
        <p:nvSpPr>
          <p:cNvPr id="77" name="コンテンツ プレースホルダー 2"/>
          <p:cNvSpPr txBox="1">
            <a:spLocks/>
          </p:cNvSpPr>
          <p:nvPr/>
        </p:nvSpPr>
        <p:spPr>
          <a:xfrm>
            <a:off x="2639735" y="1796866"/>
            <a:ext cx="241131"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B</a:t>
            </a:r>
          </a:p>
        </p:txBody>
      </p:sp>
      <p:sp>
        <p:nvSpPr>
          <p:cNvPr id="81" name="コンテンツ プレースホルダー 2"/>
          <p:cNvSpPr txBox="1">
            <a:spLocks/>
          </p:cNvSpPr>
          <p:nvPr/>
        </p:nvSpPr>
        <p:spPr>
          <a:xfrm>
            <a:off x="8637583" y="2173327"/>
            <a:ext cx="2656947" cy="9801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電流を増幅します。ブザーを駆動するための電流増幅や、微小なセンサー信号の増幅に使われます。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 name="グループ化 5"/>
          <p:cNvGrpSpPr/>
          <p:nvPr/>
        </p:nvGrpSpPr>
        <p:grpSpPr>
          <a:xfrm>
            <a:off x="10210538" y="2956897"/>
            <a:ext cx="402611" cy="687476"/>
            <a:chOff x="10272130" y="3042290"/>
            <a:chExt cx="402611" cy="687476"/>
          </a:xfrm>
        </p:grpSpPr>
        <p:cxnSp>
          <p:nvCxnSpPr>
            <p:cNvPr id="83" name="直線矢印コネクタ 82"/>
            <p:cNvCxnSpPr/>
            <p:nvPr/>
          </p:nvCxnSpPr>
          <p:spPr>
            <a:xfrm flipH="1">
              <a:off x="10487229" y="3196954"/>
              <a:ext cx="179855" cy="110553"/>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4" name="直線コネクタ 83"/>
            <p:cNvCxnSpPr/>
            <p:nvPr/>
          </p:nvCxnSpPr>
          <p:spPr>
            <a:xfrm flipH="1" flipV="1">
              <a:off x="10429028" y="3417566"/>
              <a:ext cx="245713" cy="12966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線コネクタ 84"/>
            <p:cNvCxnSpPr/>
            <p:nvPr/>
          </p:nvCxnSpPr>
          <p:spPr>
            <a:xfrm>
              <a:off x="10431750" y="3252540"/>
              <a:ext cx="0" cy="244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線コネクタ 85"/>
            <p:cNvCxnSpPr/>
            <p:nvPr/>
          </p:nvCxnSpPr>
          <p:spPr>
            <a:xfrm>
              <a:off x="10672725" y="3042290"/>
              <a:ext cx="0" cy="15684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線コネクタ 96"/>
            <p:cNvCxnSpPr/>
            <p:nvPr/>
          </p:nvCxnSpPr>
          <p:spPr>
            <a:xfrm>
              <a:off x="10674741" y="3547228"/>
              <a:ext cx="0" cy="18253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矢印コネクタ 97"/>
            <p:cNvCxnSpPr/>
            <p:nvPr/>
          </p:nvCxnSpPr>
          <p:spPr>
            <a:xfrm flipH="1">
              <a:off x="10433509" y="3305589"/>
              <a:ext cx="58458" cy="35933"/>
            </a:xfrm>
            <a:prstGeom prst="straightConnector1">
              <a:avLst/>
            </a:prstGeom>
            <a:ln w="95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p:nvPr/>
          </p:nvCxnSpPr>
          <p:spPr>
            <a:xfrm flipH="1">
              <a:off x="10272130" y="3369164"/>
              <a:ext cx="15962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3" name="図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964" y="5512614"/>
            <a:ext cx="173898" cy="383680"/>
          </a:xfrm>
          <a:prstGeom prst="rect">
            <a:avLst/>
          </a:prstGeom>
        </p:spPr>
      </p:pic>
      <p:pic>
        <p:nvPicPr>
          <p:cNvPr id="60" name="図 5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0916" y="4599573"/>
            <a:ext cx="657225" cy="771525"/>
          </a:xfrm>
          <a:prstGeom prst="rect">
            <a:avLst/>
          </a:prstGeom>
        </p:spPr>
      </p:pic>
      <p:sp>
        <p:nvSpPr>
          <p:cNvPr id="67" name="コンテンツ プレースホルダー 2"/>
          <p:cNvSpPr txBox="1">
            <a:spLocks/>
          </p:cNvSpPr>
          <p:nvPr/>
        </p:nvSpPr>
        <p:spPr>
          <a:xfrm>
            <a:off x="958498" y="4804964"/>
            <a:ext cx="1212475" cy="6186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こちら側の足を、基板の＋側の穴に差し込む。</a:t>
            </a:r>
            <a:endParaRPr lang="en-US" altLang="ja-JP" sz="12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コンテンツ プレースホルダー 2"/>
          <p:cNvSpPr txBox="1">
            <a:spLocks/>
          </p:cNvSpPr>
          <p:nvPr/>
        </p:nvSpPr>
        <p:spPr>
          <a:xfrm>
            <a:off x="8640568" y="4188477"/>
            <a:ext cx="2653962" cy="35006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電気のエネルギーを音エネルギーに変換します。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0" name="グループ化 79"/>
          <p:cNvGrpSpPr/>
          <p:nvPr/>
        </p:nvGrpSpPr>
        <p:grpSpPr>
          <a:xfrm rot="5400000">
            <a:off x="10209823" y="4901060"/>
            <a:ext cx="560937" cy="409529"/>
            <a:chOff x="8609936" y="2716625"/>
            <a:chExt cx="560937" cy="409529"/>
          </a:xfrm>
        </p:grpSpPr>
        <p:sp>
          <p:nvSpPr>
            <p:cNvPr id="82" name="フローチャート: 手作業 86"/>
            <p:cNvSpPr/>
            <p:nvPr/>
          </p:nvSpPr>
          <p:spPr>
            <a:xfrm>
              <a:off x="8609936" y="2716625"/>
              <a:ext cx="560937" cy="14429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1513"/>
                <a:gd name="connsiteY0" fmla="*/ 0 h 10000"/>
                <a:gd name="connsiteX1" fmla="*/ 11513 w 11513"/>
                <a:gd name="connsiteY1" fmla="*/ 0 h 10000"/>
                <a:gd name="connsiteX2" fmla="*/ 8000 w 11513"/>
                <a:gd name="connsiteY2" fmla="*/ 10000 h 10000"/>
                <a:gd name="connsiteX3" fmla="*/ 2000 w 11513"/>
                <a:gd name="connsiteY3" fmla="*/ 10000 h 10000"/>
                <a:gd name="connsiteX4" fmla="*/ 0 w 11513"/>
                <a:gd name="connsiteY4" fmla="*/ 0 h 10000"/>
                <a:gd name="connsiteX0" fmla="*/ 0 w 13153"/>
                <a:gd name="connsiteY0" fmla="*/ 0 h 10000"/>
                <a:gd name="connsiteX1" fmla="*/ 13153 w 13153"/>
                <a:gd name="connsiteY1" fmla="*/ 0 h 10000"/>
                <a:gd name="connsiteX2" fmla="*/ 9640 w 13153"/>
                <a:gd name="connsiteY2" fmla="*/ 10000 h 10000"/>
                <a:gd name="connsiteX3" fmla="*/ 3640 w 13153"/>
                <a:gd name="connsiteY3" fmla="*/ 10000 h 10000"/>
                <a:gd name="connsiteX4" fmla="*/ 0 w 13153"/>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53" h="10000">
                  <a:moveTo>
                    <a:pt x="0" y="0"/>
                  </a:moveTo>
                  <a:lnTo>
                    <a:pt x="13153" y="0"/>
                  </a:lnTo>
                  <a:lnTo>
                    <a:pt x="9640" y="10000"/>
                  </a:lnTo>
                  <a:lnTo>
                    <a:pt x="3640" y="10000"/>
                  </a:lnTo>
                  <a:lnTo>
                    <a:pt x="0" y="0"/>
                  </a:lnTo>
                  <a:close/>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9" name="フローチャート: 処理 88"/>
            <p:cNvSpPr/>
            <p:nvPr/>
          </p:nvSpPr>
          <p:spPr>
            <a:xfrm>
              <a:off x="8769644" y="2860925"/>
              <a:ext cx="256022" cy="177373"/>
            </a:xfrm>
            <a:prstGeom prst="flowChartProcess">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90" name="直線コネクタ 89"/>
            <p:cNvCxnSpPr/>
            <p:nvPr/>
          </p:nvCxnSpPr>
          <p:spPr>
            <a:xfrm>
              <a:off x="8843751" y="3038298"/>
              <a:ext cx="0" cy="87856"/>
            </a:xfrm>
            <a:prstGeom prst="line">
              <a:avLst/>
            </a:prstGeom>
            <a:ln w="12700"/>
          </p:spPr>
          <p:style>
            <a:lnRef idx="1">
              <a:schemeClr val="dk1"/>
            </a:lnRef>
            <a:fillRef idx="0">
              <a:schemeClr val="dk1"/>
            </a:fillRef>
            <a:effectRef idx="0">
              <a:schemeClr val="dk1"/>
            </a:effectRef>
            <a:fontRef idx="minor">
              <a:schemeClr val="tx1"/>
            </a:fontRef>
          </p:style>
        </p:cxnSp>
        <p:cxnSp>
          <p:nvCxnSpPr>
            <p:cNvPr id="91" name="直線コネクタ 90"/>
            <p:cNvCxnSpPr/>
            <p:nvPr/>
          </p:nvCxnSpPr>
          <p:spPr>
            <a:xfrm>
              <a:off x="8960981" y="3038298"/>
              <a:ext cx="0" cy="87856"/>
            </a:xfrm>
            <a:prstGeom prst="line">
              <a:avLst/>
            </a:prstGeom>
            <a:ln w="12700"/>
          </p:spPr>
          <p:style>
            <a:lnRef idx="1">
              <a:schemeClr val="dk1"/>
            </a:lnRef>
            <a:fillRef idx="0">
              <a:schemeClr val="dk1"/>
            </a:fillRef>
            <a:effectRef idx="0">
              <a:schemeClr val="dk1"/>
            </a:effectRef>
            <a:fontRef idx="minor">
              <a:schemeClr val="tx1"/>
            </a:fontRef>
          </p:style>
        </p:cxnSp>
      </p:grpSp>
      <p:sp>
        <p:nvSpPr>
          <p:cNvPr id="94" name="コンテンツ プレースホルダー 2"/>
          <p:cNvSpPr txBox="1">
            <a:spLocks/>
          </p:cNvSpPr>
          <p:nvPr/>
        </p:nvSpPr>
        <p:spPr>
          <a:xfrm>
            <a:off x="8887886" y="4985335"/>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1207464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図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1808" y="1537782"/>
            <a:ext cx="3658920" cy="358466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組み立て（はんだづけ）</a:t>
            </a: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21785" y="3535362"/>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⑫</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DC</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ジャック</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3" y="1424687"/>
            <a:ext cx="3341746" cy="1966848"/>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 name="直線コネクタ 12"/>
          <p:cNvCxnSpPr>
            <a:stCxn id="58" idx="3"/>
            <a:endCxn id="59" idx="1"/>
          </p:cNvCxnSpPr>
          <p:nvPr/>
        </p:nvCxnSpPr>
        <p:spPr>
          <a:xfrm flipV="1">
            <a:off x="4157311" y="4109383"/>
            <a:ext cx="2944776" cy="679522"/>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48" name="コンテンツ プレースホルダー 2"/>
          <p:cNvSpPr txBox="1">
            <a:spLocks/>
          </p:cNvSpPr>
          <p:nvPr/>
        </p:nvSpPr>
        <p:spPr>
          <a:xfrm>
            <a:off x="801810" y="1494502"/>
            <a:ext cx="201482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⑪電解コンデンサ</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815565" y="3483320"/>
            <a:ext cx="3341746" cy="2611169"/>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7102087" y="3711092"/>
            <a:ext cx="1039876" cy="796582"/>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4588609" y="3014549"/>
            <a:ext cx="417446" cy="500026"/>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8" name="直線コネクタ 67"/>
          <p:cNvCxnSpPr>
            <a:stCxn id="25" idx="3"/>
            <a:endCxn id="63" idx="1"/>
          </p:cNvCxnSpPr>
          <p:nvPr/>
        </p:nvCxnSpPr>
        <p:spPr>
          <a:xfrm>
            <a:off x="4172339" y="2408111"/>
            <a:ext cx="416270" cy="856451"/>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92" name="コンテンツ プレースホルダー 2"/>
          <p:cNvSpPr txBox="1">
            <a:spLocks/>
          </p:cNvSpPr>
          <p:nvPr/>
        </p:nvSpPr>
        <p:spPr>
          <a:xfrm>
            <a:off x="8618654" y="1829884"/>
            <a:ext cx="1417715"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DC</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ジャック</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コンテンツ プレースホルダー 2"/>
          <p:cNvSpPr txBox="1">
            <a:spLocks/>
          </p:cNvSpPr>
          <p:nvPr/>
        </p:nvSpPr>
        <p:spPr>
          <a:xfrm>
            <a:off x="8618655" y="2174427"/>
            <a:ext cx="2613199" cy="70858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対応した形状のプラグだけが差し込めます。電源の抜き差しが容易になります。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71" name="図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081" y="4015941"/>
            <a:ext cx="173898" cy="383680"/>
          </a:xfrm>
          <a:prstGeom prst="rect">
            <a:avLst/>
          </a:prstGeom>
        </p:spPr>
      </p:pic>
      <p:sp>
        <p:nvSpPr>
          <p:cNvPr id="75" name="コンテンツ プレースホルダー 2"/>
          <p:cNvSpPr txBox="1">
            <a:spLocks/>
          </p:cNvSpPr>
          <p:nvPr/>
        </p:nvSpPr>
        <p:spPr>
          <a:xfrm>
            <a:off x="873536" y="1889302"/>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1</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コンテンツ プレースホルダー 2"/>
          <p:cNvSpPr txBox="1">
            <a:spLocks/>
          </p:cNvSpPr>
          <p:nvPr/>
        </p:nvSpPr>
        <p:spPr>
          <a:xfrm>
            <a:off x="2754596" y="1540158"/>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67" name="図 6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3983" y="2199378"/>
            <a:ext cx="1133475" cy="238125"/>
          </a:xfrm>
          <a:prstGeom prst="rect">
            <a:avLst/>
          </a:prstGeom>
        </p:spPr>
      </p:pic>
      <p:sp>
        <p:nvSpPr>
          <p:cNvPr id="82" name="コンテンツ プレースホルダー 2"/>
          <p:cNvSpPr txBox="1">
            <a:spLocks/>
          </p:cNvSpPr>
          <p:nvPr/>
        </p:nvSpPr>
        <p:spPr>
          <a:xfrm>
            <a:off x="2454861" y="1829884"/>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足の長い方が＋</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コンテンツ プレースホルダー 2"/>
          <p:cNvSpPr txBox="1">
            <a:spLocks/>
          </p:cNvSpPr>
          <p:nvPr/>
        </p:nvSpPr>
        <p:spPr>
          <a:xfrm>
            <a:off x="1483970" y="2584766"/>
            <a:ext cx="2514284" cy="5699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線の入っている方</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マイナスマークがある方）がー</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コンテンツ プレースホルダー 2"/>
          <p:cNvSpPr txBox="1">
            <a:spLocks/>
          </p:cNvSpPr>
          <p:nvPr/>
        </p:nvSpPr>
        <p:spPr>
          <a:xfrm>
            <a:off x="1319609" y="4023452"/>
            <a:ext cx="2491174"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足と穴を合わせて差し込む</a:t>
            </a:r>
            <a:endParaRPr lang="ja-JP" altLang="en-US" sz="16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88225" y="4431819"/>
            <a:ext cx="847725" cy="904875"/>
          </a:xfrm>
          <a:prstGeom prst="rect">
            <a:avLst/>
          </a:prstGeom>
        </p:spPr>
      </p:pic>
      <p:pic>
        <p:nvPicPr>
          <p:cNvPr id="5" name="図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096464" y="2846120"/>
            <a:ext cx="838200" cy="447675"/>
          </a:xfrm>
          <a:prstGeom prst="rect">
            <a:avLst/>
          </a:prstGeom>
        </p:spPr>
      </p:pic>
      <p:sp>
        <p:nvSpPr>
          <p:cNvPr id="55" name="コンテンツ プレースホルダー 2"/>
          <p:cNvSpPr txBox="1">
            <a:spLocks/>
          </p:cNvSpPr>
          <p:nvPr/>
        </p:nvSpPr>
        <p:spPr>
          <a:xfrm>
            <a:off x="8912880" y="2929397"/>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1059476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図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1808" y="1537782"/>
            <a:ext cx="3658920" cy="358466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21785" y="3535362"/>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⑭</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IC</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3" y="1424687"/>
            <a:ext cx="3341746" cy="1966848"/>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 name="直線コネクタ 12"/>
          <p:cNvCxnSpPr>
            <a:stCxn id="58" idx="3"/>
            <a:endCxn id="59" idx="1"/>
          </p:cNvCxnSpPr>
          <p:nvPr/>
        </p:nvCxnSpPr>
        <p:spPr>
          <a:xfrm flipV="1">
            <a:off x="4157311" y="4165734"/>
            <a:ext cx="868256" cy="623171"/>
          </a:xfrm>
          <a:prstGeom prst="line">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29246" y="2013264"/>
            <a:ext cx="173898" cy="383680"/>
          </a:xfrm>
          <a:prstGeom prst="rect">
            <a:avLst/>
          </a:prstGeom>
        </p:spPr>
      </p:pic>
      <p:sp>
        <p:nvSpPr>
          <p:cNvPr id="48" name="コンテンツ プレースホルダー 2"/>
          <p:cNvSpPr txBox="1">
            <a:spLocks/>
          </p:cNvSpPr>
          <p:nvPr/>
        </p:nvSpPr>
        <p:spPr>
          <a:xfrm>
            <a:off x="801810" y="1494502"/>
            <a:ext cx="201482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⑬スイッチキャップ</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815565" y="3483320"/>
            <a:ext cx="3341746" cy="2611169"/>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5025567" y="3891687"/>
            <a:ext cx="1606449" cy="548094"/>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5887276" y="4547655"/>
            <a:ext cx="1379587" cy="668093"/>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864300" y="3941362"/>
            <a:ext cx="721128"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U1</a:t>
            </a:r>
          </a:p>
        </p:txBody>
      </p:sp>
      <p:cxnSp>
        <p:nvCxnSpPr>
          <p:cNvPr id="68" name="直線コネクタ 67"/>
          <p:cNvCxnSpPr>
            <a:stCxn id="25" idx="3"/>
            <a:endCxn id="63" idx="1"/>
          </p:cNvCxnSpPr>
          <p:nvPr/>
        </p:nvCxnSpPr>
        <p:spPr>
          <a:xfrm>
            <a:off x="4172339" y="2408111"/>
            <a:ext cx="1714937" cy="2473591"/>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99" name="コンテンツ プレースホルダー 2"/>
          <p:cNvSpPr txBox="1">
            <a:spLocks/>
          </p:cNvSpPr>
          <p:nvPr/>
        </p:nvSpPr>
        <p:spPr>
          <a:xfrm>
            <a:off x="8916652" y="4279873"/>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コンテンツ プレースホルダー 2"/>
          <p:cNvSpPr txBox="1">
            <a:spLocks/>
          </p:cNvSpPr>
          <p:nvPr/>
        </p:nvSpPr>
        <p:spPr>
          <a:xfrm>
            <a:off x="8543565" y="1837360"/>
            <a:ext cx="147574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IC</a:t>
            </a:r>
          </a:p>
        </p:txBody>
      </p:sp>
      <p:pic>
        <p:nvPicPr>
          <p:cNvPr id="71" name="図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4475" y="5633726"/>
            <a:ext cx="173898" cy="383680"/>
          </a:xfrm>
          <a:prstGeom prst="rect">
            <a:avLst/>
          </a:prstGeom>
        </p:spPr>
      </p:pic>
      <p:sp>
        <p:nvSpPr>
          <p:cNvPr id="75" name="コンテンツ プレースホルダー 2"/>
          <p:cNvSpPr txBox="1">
            <a:spLocks/>
          </p:cNvSpPr>
          <p:nvPr/>
        </p:nvSpPr>
        <p:spPr>
          <a:xfrm>
            <a:off x="873536" y="1889302"/>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SW1</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SW</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コンテンツ プレースホルダー 2"/>
          <p:cNvSpPr txBox="1">
            <a:spLocks/>
          </p:cNvSpPr>
          <p:nvPr/>
        </p:nvSpPr>
        <p:spPr>
          <a:xfrm>
            <a:off x="2590625" y="3586626"/>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79" name="図 7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6534" y="5383713"/>
            <a:ext cx="1724025" cy="923925"/>
          </a:xfrm>
          <a:prstGeom prst="rect">
            <a:avLst/>
          </a:prstGeom>
        </p:spPr>
      </p:pic>
      <p:sp>
        <p:nvSpPr>
          <p:cNvPr id="80" name="コンテンツ プレースホルダー 2"/>
          <p:cNvSpPr txBox="1">
            <a:spLocks/>
          </p:cNvSpPr>
          <p:nvPr/>
        </p:nvSpPr>
        <p:spPr>
          <a:xfrm>
            <a:off x="4928357" y="5581209"/>
            <a:ext cx="1113989" cy="5989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机などを利用して、足の形を整えます。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コンテンツ プレースホルダー 2"/>
          <p:cNvSpPr txBox="1">
            <a:spLocks/>
          </p:cNvSpPr>
          <p:nvPr/>
        </p:nvSpPr>
        <p:spPr>
          <a:xfrm>
            <a:off x="2517535" y="1984429"/>
            <a:ext cx="1174683" cy="5211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ギュッとしっかり差し込みます</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コンテンツ プレースホルダー 2"/>
          <p:cNvSpPr txBox="1">
            <a:spLocks/>
          </p:cNvSpPr>
          <p:nvPr/>
        </p:nvSpPr>
        <p:spPr>
          <a:xfrm>
            <a:off x="2287056" y="4041490"/>
            <a:ext cx="1748842"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目印の位置をチェック</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コンテンツ プレースホルダー 2"/>
          <p:cNvSpPr txBox="1">
            <a:spLocks/>
          </p:cNvSpPr>
          <p:nvPr/>
        </p:nvSpPr>
        <p:spPr>
          <a:xfrm>
            <a:off x="1064385" y="4519981"/>
            <a:ext cx="553091"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目印</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72" name="図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3040" y="3941362"/>
            <a:ext cx="173898" cy="383680"/>
          </a:xfrm>
          <a:prstGeom prst="rect">
            <a:avLst/>
          </a:prstGeom>
        </p:spPr>
      </p:pic>
      <p:pic>
        <p:nvPicPr>
          <p:cNvPr id="73" name="図 72"/>
          <p:cNvPicPr>
            <a:picLocks noChangeAspect="1"/>
          </p:cNvPicPr>
          <p:nvPr/>
        </p:nvPicPr>
        <p:blipFill rotWithShape="1">
          <a:blip r:embed="rId5" cstate="print">
            <a:extLst>
              <a:ext uri="{28A0092B-C50C-407E-A947-70E740481C1C}">
                <a14:useLocalDpi xmlns:a14="http://schemas.microsoft.com/office/drawing/2010/main" val="0"/>
              </a:ext>
            </a:extLst>
          </a:blip>
          <a:srcRect l="14311" t="63568" r="29858" b="16079"/>
          <a:stretch/>
        </p:blipFill>
        <p:spPr>
          <a:xfrm>
            <a:off x="2077588" y="4797669"/>
            <a:ext cx="1847530" cy="659833"/>
          </a:xfrm>
          <a:prstGeom prst="rect">
            <a:avLst/>
          </a:prstGeom>
        </p:spPr>
      </p:pic>
      <p:sp>
        <p:nvSpPr>
          <p:cNvPr id="74" name="四角形吹き出し 73"/>
          <p:cNvSpPr/>
          <p:nvPr/>
        </p:nvSpPr>
        <p:spPr>
          <a:xfrm>
            <a:off x="4548187" y="5385694"/>
            <a:ext cx="3849262" cy="961456"/>
          </a:xfrm>
          <a:prstGeom prst="wedgeRectCallout">
            <a:avLst>
              <a:gd name="adj1" fmla="val -74229"/>
              <a:gd name="adj2" fmla="val -67381"/>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9" name="直線コネクタ 67"/>
          <p:cNvCxnSpPr>
            <a:stCxn id="60" idx="3"/>
            <a:endCxn id="70" idx="2"/>
          </p:cNvCxnSpPr>
          <p:nvPr/>
        </p:nvCxnSpPr>
        <p:spPr>
          <a:xfrm>
            <a:off x="1617476" y="4639173"/>
            <a:ext cx="508994" cy="467570"/>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70" name="円/楕円 69"/>
          <p:cNvSpPr/>
          <p:nvPr/>
        </p:nvSpPr>
        <p:spPr>
          <a:xfrm>
            <a:off x="2126470" y="4957360"/>
            <a:ext cx="298765" cy="298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テキスト ボックス 46"/>
          <p:cNvSpPr txBox="1"/>
          <p:nvPr/>
        </p:nvSpPr>
        <p:spPr>
          <a:xfrm>
            <a:off x="8658832" y="2169161"/>
            <a:ext cx="2694967" cy="1417466"/>
          </a:xfrm>
          <a:prstGeom prst="rect">
            <a:avLst/>
          </a:prstGeom>
          <a:noFill/>
        </p:spPr>
        <p:txBody>
          <a:bodyPr wrap="square" rtlCol="0">
            <a:noAutofit/>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本機の動作をコントロールするためのマイコンです。</a:t>
            </a:r>
            <a:endPar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このマイコンの中に、時計動作を制御するプログラムが書き込まれていて、時計の数字表示やアラーム動作の制御、ブザーの制御、また、スイッチからの信号で表示を切り替える動作を行います。</a:t>
            </a:r>
            <a:endPar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図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51047" y="2502212"/>
            <a:ext cx="780637" cy="734717"/>
          </a:xfrm>
          <a:prstGeom prst="rect">
            <a:avLst/>
          </a:prstGeom>
        </p:spPr>
      </p:pic>
      <p:pic>
        <p:nvPicPr>
          <p:cNvPr id="11" name="図 10"/>
          <p:cNvPicPr>
            <a:picLocks noChangeAspect="1"/>
          </p:cNvPicPr>
          <p:nvPr/>
        </p:nvPicPr>
        <p:blipFill rotWithShape="1">
          <a:blip r:embed="rId7">
            <a:extLst>
              <a:ext uri="{28A0092B-C50C-407E-A947-70E740481C1C}">
                <a14:useLocalDpi xmlns:a14="http://schemas.microsoft.com/office/drawing/2010/main" val="0"/>
              </a:ext>
            </a:extLst>
          </a:blip>
          <a:srcRect l="29871" r="35714"/>
          <a:stretch/>
        </p:blipFill>
        <p:spPr>
          <a:xfrm>
            <a:off x="9790693" y="3664210"/>
            <a:ext cx="1392552" cy="1458238"/>
          </a:xfrm>
          <a:prstGeom prst="rect">
            <a:avLst/>
          </a:prstGeom>
        </p:spPr>
      </p:pic>
      <p:grpSp>
        <p:nvGrpSpPr>
          <p:cNvPr id="15" name="グループ化 14"/>
          <p:cNvGrpSpPr/>
          <p:nvPr/>
        </p:nvGrpSpPr>
        <p:grpSpPr>
          <a:xfrm>
            <a:off x="1175088" y="5398612"/>
            <a:ext cx="390876" cy="505416"/>
            <a:chOff x="4157311" y="145997"/>
            <a:chExt cx="532175" cy="724544"/>
          </a:xfrm>
        </p:grpSpPr>
        <p:sp>
          <p:nvSpPr>
            <p:cNvPr id="5" name="円弧 4"/>
            <p:cNvSpPr/>
            <p:nvPr/>
          </p:nvSpPr>
          <p:spPr>
            <a:xfrm>
              <a:off x="4157311" y="365125"/>
              <a:ext cx="292421" cy="292421"/>
            </a:xfrm>
            <a:prstGeom prst="arc">
              <a:avLst>
                <a:gd name="adj1" fmla="val 16200000"/>
                <a:gd name="adj2" fmla="val 5396904"/>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7" name="直線コネクタ 6"/>
            <p:cNvCxnSpPr>
              <a:stCxn id="5" idx="0"/>
            </p:cNvCxnSpPr>
            <p:nvPr/>
          </p:nvCxnSpPr>
          <p:spPr>
            <a:xfrm flipH="1" flipV="1">
              <a:off x="4303059" y="145997"/>
              <a:ext cx="462" cy="2191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4303059" y="145997"/>
              <a:ext cx="3814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線コネクタ 55"/>
            <p:cNvCxnSpPr/>
            <p:nvPr/>
          </p:nvCxnSpPr>
          <p:spPr>
            <a:xfrm>
              <a:off x="4308070" y="870541"/>
              <a:ext cx="3814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H="1" flipV="1">
              <a:off x="4303736" y="651413"/>
              <a:ext cx="462" cy="2191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6" name="コンテンツ プレースホルダー 2"/>
          <p:cNvSpPr txBox="1">
            <a:spLocks/>
          </p:cNvSpPr>
          <p:nvPr/>
        </p:nvSpPr>
        <p:spPr>
          <a:xfrm>
            <a:off x="1011973" y="5133967"/>
            <a:ext cx="79486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切り欠き</a:t>
            </a:r>
            <a:endParaRPr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角丸四角形吹き出し 16"/>
          <p:cNvSpPr/>
          <p:nvPr/>
        </p:nvSpPr>
        <p:spPr>
          <a:xfrm>
            <a:off x="929149" y="5106742"/>
            <a:ext cx="971065" cy="876887"/>
          </a:xfrm>
          <a:prstGeom prst="wedgeRoundRectCallout">
            <a:avLst>
              <a:gd name="adj1" fmla="val -9755"/>
              <a:gd name="adj2" fmla="val -88221"/>
              <a:gd name="adj3" fmla="val 16667"/>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171170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69998" y="1408527"/>
            <a:ext cx="3281004" cy="4005693"/>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3" y="1424687"/>
            <a:ext cx="3341746" cy="1966848"/>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2719" y="2718491"/>
            <a:ext cx="173898" cy="383680"/>
          </a:xfrm>
          <a:prstGeom prst="rect">
            <a:avLst/>
          </a:prstGeom>
        </p:spPr>
      </p:pic>
      <p:sp>
        <p:nvSpPr>
          <p:cNvPr id="48" name="コンテンツ プレースホルダー 2"/>
          <p:cNvSpPr txBox="1">
            <a:spLocks/>
          </p:cNvSpPr>
          <p:nvPr/>
        </p:nvSpPr>
        <p:spPr>
          <a:xfrm>
            <a:off x="801810" y="1494502"/>
            <a:ext cx="201482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⑮足の取りつけ</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4595244" y="3796232"/>
            <a:ext cx="417446" cy="500026"/>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8" name="直線コネクタ 67"/>
          <p:cNvCxnSpPr>
            <a:stCxn id="25" idx="3"/>
            <a:endCxn id="63" idx="0"/>
          </p:cNvCxnSpPr>
          <p:nvPr/>
        </p:nvCxnSpPr>
        <p:spPr>
          <a:xfrm>
            <a:off x="4172339" y="2408111"/>
            <a:ext cx="631628" cy="1388121"/>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sp>
        <p:nvSpPr>
          <p:cNvPr id="100" name="コンテンツ プレースホルダー 2"/>
          <p:cNvSpPr txBox="1">
            <a:spLocks/>
          </p:cNvSpPr>
          <p:nvPr/>
        </p:nvSpPr>
        <p:spPr>
          <a:xfrm>
            <a:off x="8543565" y="1837359"/>
            <a:ext cx="1701102" cy="5707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smtClean="0">
                <a:latin typeface="Meiryo UI" panose="020B0604030504040204" pitchFamily="50" charset="-128"/>
                <a:ea typeface="Meiryo UI" panose="020B0604030504040204" pitchFamily="50" charset="-128"/>
                <a:cs typeface="Meiryo UI" panose="020B0604030504040204" pitchFamily="50" charset="-128"/>
              </a:rPr>
              <a:t>完成！</a:t>
            </a:r>
            <a:endParaRPr lang="en-US" altLang="ja-JP"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コンテンツ プレースホルダー 2"/>
          <p:cNvSpPr txBox="1">
            <a:spLocks/>
          </p:cNvSpPr>
          <p:nvPr/>
        </p:nvSpPr>
        <p:spPr>
          <a:xfrm>
            <a:off x="1017568" y="2004746"/>
            <a:ext cx="2325707" cy="337161"/>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ねじとナットを取りつけます。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コンテンツ プレースホルダー 2"/>
          <p:cNvSpPr txBox="1">
            <a:spLocks/>
          </p:cNvSpPr>
          <p:nvPr/>
        </p:nvSpPr>
        <p:spPr>
          <a:xfrm>
            <a:off x="1458391" y="2682474"/>
            <a:ext cx="2301081" cy="4893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最後は、ラジオペンチを使って、しっかりねじを締めましょう。</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平行四辺形 5"/>
          <p:cNvSpPr/>
          <p:nvPr/>
        </p:nvSpPr>
        <p:spPr>
          <a:xfrm rot="759445">
            <a:off x="6664143" y="4412823"/>
            <a:ext cx="1472312" cy="710797"/>
          </a:xfrm>
          <a:prstGeom prst="parallelogram">
            <a:avLst>
              <a:gd name="adj" fmla="val 139404"/>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7" name="直線コネクタ 67"/>
          <p:cNvCxnSpPr>
            <a:stCxn id="25" idx="3"/>
            <a:endCxn id="6" idx="0"/>
          </p:cNvCxnSpPr>
          <p:nvPr/>
        </p:nvCxnSpPr>
        <p:spPr>
          <a:xfrm>
            <a:off x="4172339" y="2408111"/>
            <a:ext cx="3265797" cy="2191631"/>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sp>
        <p:nvSpPr>
          <p:cNvPr id="76" name="右矢印 75"/>
          <p:cNvSpPr/>
          <p:nvPr/>
        </p:nvSpPr>
        <p:spPr>
          <a:xfrm>
            <a:off x="9641732" y="2934439"/>
            <a:ext cx="1712068" cy="979151"/>
          </a:xfrm>
          <a:prstGeom prst="righ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t>チェックへ</a:t>
            </a:r>
            <a:endParaRPr kumimoji="1" lang="ja-JP" altLang="en-US" sz="1600" dirty="0"/>
          </a:p>
        </p:txBody>
      </p:sp>
    </p:spTree>
    <p:extLst>
      <p:ext uri="{BB962C8B-B14F-4D97-AF65-F5344CB8AC3E}">
        <p14:creationId xmlns:p14="http://schemas.microsoft.com/office/powerpoint/2010/main" val="3034221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図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08350" y="1833493"/>
            <a:ext cx="3658920" cy="3584666"/>
          </a:xfrm>
          <a:prstGeom prst="rect">
            <a:avLst/>
          </a:prstGeom>
        </p:spPr>
      </p:pic>
      <p:sp>
        <p:nvSpPr>
          <p:cNvPr id="3"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もう一度確認しよう</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4" name="直線コネクタ 3"/>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2" name="片側の 2 つの角を丸めた四角形 11"/>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片側の 2 つの角を丸めた四角形 1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1" name="正方形/長方形 20"/>
          <p:cNvSpPr/>
          <p:nvPr/>
        </p:nvSpPr>
        <p:spPr>
          <a:xfrm>
            <a:off x="4330133" y="3287500"/>
            <a:ext cx="422841" cy="500026"/>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2" name="直線コネクタ 67"/>
          <p:cNvCxnSpPr>
            <a:stCxn id="37" idx="3"/>
            <a:endCxn id="21" idx="1"/>
          </p:cNvCxnSpPr>
          <p:nvPr/>
        </p:nvCxnSpPr>
        <p:spPr>
          <a:xfrm>
            <a:off x="3842222" y="3170185"/>
            <a:ext cx="487911" cy="367328"/>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sp>
        <p:nvSpPr>
          <p:cNvPr id="28" name="コンテンツ プレースホルダー 2"/>
          <p:cNvSpPr txBox="1">
            <a:spLocks/>
          </p:cNvSpPr>
          <p:nvPr/>
        </p:nvSpPr>
        <p:spPr>
          <a:xfrm>
            <a:off x="8145713" y="3200193"/>
            <a:ext cx="1318701" cy="2628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＋の向きを確認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1170075" y="1509184"/>
            <a:ext cx="2550785" cy="6641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動作チェックで電源を入れる前に、</a:t>
            </a:r>
            <a:endParaRPr lang="en-US" altLang="ja-JP" sz="14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もう一度ポイントをチェックしよう。</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8145713" y="1634381"/>
            <a:ext cx="1700366" cy="4328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足が全部はんだ付けできていることを確認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8145713" y="2585905"/>
            <a:ext cx="1977528" cy="2600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の目印の向きを確認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コンテンツ プレースホルダー 2"/>
          <p:cNvSpPr txBox="1">
            <a:spLocks/>
          </p:cNvSpPr>
          <p:nvPr/>
        </p:nvSpPr>
        <p:spPr>
          <a:xfrm>
            <a:off x="8145713" y="3882537"/>
            <a:ext cx="1954216" cy="2582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トランジスタの向きを確認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コンテンツ プレースホルダー 2"/>
          <p:cNvSpPr txBox="1">
            <a:spLocks/>
          </p:cNvSpPr>
          <p:nvPr/>
        </p:nvSpPr>
        <p:spPr>
          <a:xfrm>
            <a:off x="2297117" y="3949180"/>
            <a:ext cx="1545105" cy="25215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表示の向きを確認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コンテンツ プレースホルダー 2"/>
          <p:cNvSpPr txBox="1">
            <a:spLocks/>
          </p:cNvSpPr>
          <p:nvPr/>
        </p:nvSpPr>
        <p:spPr>
          <a:xfrm>
            <a:off x="2151440" y="3052870"/>
            <a:ext cx="1690782" cy="2346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白い線の向きを確認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コンテンツ プレースホルダー 2"/>
          <p:cNvSpPr txBox="1">
            <a:spLocks/>
          </p:cNvSpPr>
          <p:nvPr/>
        </p:nvSpPr>
        <p:spPr>
          <a:xfrm>
            <a:off x="1963514" y="4779109"/>
            <a:ext cx="1878708" cy="26144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の目印の向きを確認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コンテンツ プレースホルダー 2"/>
          <p:cNvSpPr txBox="1">
            <a:spLocks/>
          </p:cNvSpPr>
          <p:nvPr/>
        </p:nvSpPr>
        <p:spPr>
          <a:xfrm>
            <a:off x="4541553" y="5573589"/>
            <a:ext cx="2207191" cy="4437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の足は全部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ソケットに差し込まれているか確認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コンテンツ プレースホルダー 2"/>
          <p:cNvSpPr txBox="1">
            <a:spLocks/>
          </p:cNvSpPr>
          <p:nvPr/>
        </p:nvSpPr>
        <p:spPr>
          <a:xfrm>
            <a:off x="8145713" y="4419741"/>
            <a:ext cx="1370784" cy="27023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線の向きを確認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42" name="図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062" y="1589747"/>
            <a:ext cx="173898" cy="383680"/>
          </a:xfrm>
          <a:prstGeom prst="rect">
            <a:avLst/>
          </a:prstGeom>
        </p:spPr>
      </p:pic>
      <p:sp>
        <p:nvSpPr>
          <p:cNvPr id="43" name="正方形/長方形 42"/>
          <p:cNvSpPr/>
          <p:nvPr/>
        </p:nvSpPr>
        <p:spPr>
          <a:xfrm>
            <a:off x="4974758" y="2766902"/>
            <a:ext cx="2340014" cy="158147"/>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a:xfrm>
            <a:off x="4807832" y="3879841"/>
            <a:ext cx="1416518" cy="230598"/>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正方形/長方形 44"/>
          <p:cNvSpPr/>
          <p:nvPr/>
        </p:nvSpPr>
        <p:spPr>
          <a:xfrm>
            <a:off x="4686641" y="4354573"/>
            <a:ext cx="288117" cy="230598"/>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正方形/長方形 45"/>
          <p:cNvSpPr/>
          <p:nvPr/>
        </p:nvSpPr>
        <p:spPr>
          <a:xfrm>
            <a:off x="4610165" y="4211512"/>
            <a:ext cx="1743010" cy="530806"/>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正方形/長方形 46"/>
          <p:cNvSpPr/>
          <p:nvPr/>
        </p:nvSpPr>
        <p:spPr>
          <a:xfrm>
            <a:off x="6583371" y="3089269"/>
            <a:ext cx="398454" cy="530806"/>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正方形/長方形 47"/>
          <p:cNvSpPr/>
          <p:nvPr/>
        </p:nvSpPr>
        <p:spPr>
          <a:xfrm>
            <a:off x="6597356" y="3689018"/>
            <a:ext cx="398454" cy="530806"/>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正方形/長方形 48"/>
          <p:cNvSpPr/>
          <p:nvPr/>
        </p:nvSpPr>
        <p:spPr>
          <a:xfrm>
            <a:off x="7155604" y="3191537"/>
            <a:ext cx="318337" cy="322618"/>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0" name="直線コネクタ 67"/>
          <p:cNvCxnSpPr>
            <a:stCxn id="33" idx="1"/>
            <a:endCxn id="53" idx="3"/>
          </p:cNvCxnSpPr>
          <p:nvPr/>
        </p:nvCxnSpPr>
        <p:spPr>
          <a:xfrm flipH="1">
            <a:off x="7406710" y="1850807"/>
            <a:ext cx="739003" cy="617840"/>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sp>
        <p:nvSpPr>
          <p:cNvPr id="53" name="正方形/長方形 52"/>
          <p:cNvSpPr/>
          <p:nvPr/>
        </p:nvSpPr>
        <p:spPr>
          <a:xfrm>
            <a:off x="4447556" y="1902904"/>
            <a:ext cx="2959154" cy="1131486"/>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5" name="直線コネクタ 67"/>
          <p:cNvCxnSpPr>
            <a:stCxn id="34" idx="1"/>
            <a:endCxn id="43" idx="3"/>
          </p:cNvCxnSpPr>
          <p:nvPr/>
        </p:nvCxnSpPr>
        <p:spPr>
          <a:xfrm flipH="1">
            <a:off x="7314772" y="2715941"/>
            <a:ext cx="830941" cy="130035"/>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cxnSp>
        <p:nvCxnSpPr>
          <p:cNvPr id="58" name="直線コネクタ 67"/>
          <p:cNvCxnSpPr>
            <a:stCxn id="28" idx="1"/>
            <a:endCxn id="49" idx="3"/>
          </p:cNvCxnSpPr>
          <p:nvPr/>
        </p:nvCxnSpPr>
        <p:spPr>
          <a:xfrm flipH="1">
            <a:off x="7473941" y="3331626"/>
            <a:ext cx="671772" cy="21220"/>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cxnSp>
        <p:nvCxnSpPr>
          <p:cNvPr id="61" name="直線コネクタ 67"/>
          <p:cNvCxnSpPr>
            <a:stCxn id="35" idx="1"/>
          </p:cNvCxnSpPr>
          <p:nvPr/>
        </p:nvCxnSpPr>
        <p:spPr>
          <a:xfrm flipH="1" flipV="1">
            <a:off x="6981825" y="3603147"/>
            <a:ext cx="1163888" cy="408527"/>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cxnSp>
        <p:nvCxnSpPr>
          <p:cNvPr id="64" name="直線コネクタ 67"/>
          <p:cNvCxnSpPr>
            <a:stCxn id="41" idx="1"/>
            <a:endCxn id="48" idx="3"/>
          </p:cNvCxnSpPr>
          <p:nvPr/>
        </p:nvCxnSpPr>
        <p:spPr>
          <a:xfrm flipH="1" flipV="1">
            <a:off x="6995810" y="3954421"/>
            <a:ext cx="1149903" cy="600437"/>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cxnSp>
        <p:nvCxnSpPr>
          <p:cNvPr id="72" name="直線コネクタ 67"/>
          <p:cNvCxnSpPr>
            <a:stCxn id="36" idx="3"/>
            <a:endCxn id="44" idx="1"/>
          </p:cNvCxnSpPr>
          <p:nvPr/>
        </p:nvCxnSpPr>
        <p:spPr>
          <a:xfrm flipV="1">
            <a:off x="3842222" y="3995140"/>
            <a:ext cx="965610" cy="80120"/>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cxnSp>
        <p:nvCxnSpPr>
          <p:cNvPr id="73" name="直線コネクタ 67"/>
          <p:cNvCxnSpPr>
            <a:stCxn id="38" idx="3"/>
            <a:endCxn id="45" idx="1"/>
          </p:cNvCxnSpPr>
          <p:nvPr/>
        </p:nvCxnSpPr>
        <p:spPr>
          <a:xfrm flipV="1">
            <a:off x="3842222" y="4469872"/>
            <a:ext cx="844419" cy="439962"/>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cxnSp>
        <p:nvCxnSpPr>
          <p:cNvPr id="78" name="直線コネクタ 67"/>
          <p:cNvCxnSpPr>
            <a:stCxn id="40" idx="0"/>
            <a:endCxn id="46" idx="2"/>
          </p:cNvCxnSpPr>
          <p:nvPr/>
        </p:nvCxnSpPr>
        <p:spPr>
          <a:xfrm flipH="1" flipV="1">
            <a:off x="5481670" y="4742318"/>
            <a:ext cx="163479" cy="831271"/>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sp>
        <p:nvSpPr>
          <p:cNvPr id="82" name="右矢印 81"/>
          <p:cNvSpPr/>
          <p:nvPr/>
        </p:nvSpPr>
        <p:spPr>
          <a:xfrm>
            <a:off x="9641732" y="5194487"/>
            <a:ext cx="1712068" cy="979151"/>
          </a:xfrm>
          <a:prstGeom prst="righ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t>動作チェックへ</a:t>
            </a:r>
            <a:endParaRPr kumimoji="1" lang="ja-JP" altLang="en-US" sz="1600" dirty="0"/>
          </a:p>
        </p:txBody>
      </p:sp>
    </p:spTree>
    <p:extLst>
      <p:ext uri="{BB962C8B-B14F-4D97-AF65-F5344CB8AC3E}">
        <p14:creationId xmlns:p14="http://schemas.microsoft.com/office/powerpoint/2010/main" val="1999432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676018"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動作チェック</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35" name="グループ化 34"/>
          <p:cNvGrpSpPr/>
          <p:nvPr/>
        </p:nvGrpSpPr>
        <p:grpSpPr>
          <a:xfrm>
            <a:off x="-8757" y="365125"/>
            <a:ext cx="477794" cy="5189823"/>
            <a:chOff x="-8757" y="365125"/>
            <a:chExt cx="477794" cy="5189823"/>
          </a:xfrm>
        </p:grpSpPr>
        <p:sp>
          <p:nvSpPr>
            <p:cNvPr id="36" name="片側の 2 つの角を丸めた四角形 3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片側の 2 つの角を丸めた四角形 42"/>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 name="表 2"/>
          <p:cNvGraphicFramePr>
            <a:graphicFrameLocks noGrp="1"/>
          </p:cNvGraphicFramePr>
          <p:nvPr>
            <p:extLst>
              <p:ext uri="{D42A27DB-BD31-4B8C-83A1-F6EECF244321}">
                <p14:modId xmlns:p14="http://schemas.microsoft.com/office/powerpoint/2010/main" val="3870788557"/>
              </p:ext>
            </p:extLst>
          </p:nvPr>
        </p:nvGraphicFramePr>
        <p:xfrm>
          <a:off x="830740" y="1477728"/>
          <a:ext cx="5722459" cy="4370622"/>
        </p:xfrm>
        <a:graphic>
          <a:graphicData uri="http://schemas.openxmlformats.org/drawingml/2006/table">
            <a:tbl>
              <a:tblPr firstRow="1" bandRow="1">
                <a:tableStyleId>{69012ECD-51FC-41F1-AA8D-1B2483CD663E}</a:tableStyleId>
              </a:tblPr>
              <a:tblGrid>
                <a:gridCol w="710485"/>
                <a:gridCol w="5011974"/>
              </a:tblGrid>
              <a:tr h="396174">
                <a:tc>
                  <a:txBody>
                    <a:bodyPr/>
                    <a:lstStyle/>
                    <a:p>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　　　　チェックの手順</a:t>
                      </a:r>
                    </a:p>
                  </a:txBody>
                  <a:tcPr/>
                </a:tc>
              </a:tr>
              <a:tr h="365943">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１</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DC</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プラグを</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DC</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ジャックに差し込む。</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1157371">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２</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パソコンの</a:t>
                      </a: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端子を使う場合：</a:t>
                      </a:r>
                      <a:endParaRPr lang="en-US" altLang="ja-JP" sz="1200" b="1"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プラグを、</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端子に差し込む。</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AC100V</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コンセントを使う場合：</a:t>
                      </a:r>
                      <a:endParaRPr lang="en-US" altLang="ja-JP" sz="1200" b="1"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プラグを、</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電源アダプターの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端子に差し込み、</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次に、</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電源アダプターをコンセントに差し込む。</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550555">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３</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に時間と分が、１２：５９　と</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b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表示されることをチェック。</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371725">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４</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SW2</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を押してすぐに離すと、表示が、分秒表示になることをチェック。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31539">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５</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もう一度</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SW</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を押すと、時分表示に戻ることをチェック。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91818">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６</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そのまま約</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30</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秒待つと、「ピーピーピー」とブザーが鳴ることを確認。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805497">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７</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SW1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を押して「ピピ」と音がしたら手を離します。その時</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１３　と表示されることを確認。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※”13”</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の部分は現在時刻の</a:t>
                      </a: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時</a:t>
                      </a:r>
                      <a:r>
                        <a:rPr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であり、数字が違っている場合もあります。</a:t>
                      </a:r>
                      <a:endParaRPr lang="en-US" altLang="ja-JP" sz="1200" b="1"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4650" y="2840058"/>
            <a:ext cx="4629150" cy="1771650"/>
          </a:xfrm>
          <a:prstGeom prst="rect">
            <a:avLst/>
          </a:prstGeom>
        </p:spPr>
      </p:pic>
      <p:sp>
        <p:nvSpPr>
          <p:cNvPr id="6" name="正方形/長方形 5"/>
          <p:cNvSpPr/>
          <p:nvPr/>
        </p:nvSpPr>
        <p:spPr>
          <a:xfrm>
            <a:off x="1576136" y="5314751"/>
            <a:ext cx="896899" cy="19571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3010927" y="3444586"/>
            <a:ext cx="901250" cy="21845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コンテンツ プレースホルダー 2"/>
          <p:cNvSpPr txBox="1">
            <a:spLocks/>
          </p:cNvSpPr>
          <p:nvPr/>
        </p:nvSpPr>
        <p:spPr>
          <a:xfrm>
            <a:off x="7112856" y="5122448"/>
            <a:ext cx="683355"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SW1</a:t>
            </a:r>
          </a:p>
        </p:txBody>
      </p:sp>
      <p:sp>
        <p:nvSpPr>
          <p:cNvPr id="23" name="コンテンツ プレースホルダー 2"/>
          <p:cNvSpPr txBox="1">
            <a:spLocks/>
          </p:cNvSpPr>
          <p:nvPr/>
        </p:nvSpPr>
        <p:spPr>
          <a:xfrm>
            <a:off x="7909925" y="5122448"/>
            <a:ext cx="683355"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SW2</a:t>
            </a:r>
          </a:p>
        </p:txBody>
      </p:sp>
      <p:sp>
        <p:nvSpPr>
          <p:cNvPr id="24" name="コンテンツ プレースホルダー 2"/>
          <p:cNvSpPr txBox="1">
            <a:spLocks/>
          </p:cNvSpPr>
          <p:nvPr/>
        </p:nvSpPr>
        <p:spPr>
          <a:xfrm>
            <a:off x="7796211" y="2283739"/>
            <a:ext cx="1111979" cy="3191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DC</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ジャック</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コンテンツ プレースホルダー 2"/>
          <p:cNvSpPr txBox="1">
            <a:spLocks/>
          </p:cNvSpPr>
          <p:nvPr/>
        </p:nvSpPr>
        <p:spPr>
          <a:xfrm>
            <a:off x="8609748" y="4709753"/>
            <a:ext cx="1003298" cy="3191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DC</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プラグ</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コンテンツ プレースホルダー 2"/>
          <p:cNvSpPr txBox="1">
            <a:spLocks/>
          </p:cNvSpPr>
          <p:nvPr/>
        </p:nvSpPr>
        <p:spPr>
          <a:xfrm>
            <a:off x="8797290" y="2722195"/>
            <a:ext cx="1076336" cy="4616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電源コード</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コンテンツ プレースホルダー 2"/>
          <p:cNvSpPr txBox="1">
            <a:spLocks/>
          </p:cNvSpPr>
          <p:nvPr/>
        </p:nvSpPr>
        <p:spPr>
          <a:xfrm>
            <a:off x="9298298" y="4370802"/>
            <a:ext cx="1167555" cy="3191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プラグ</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10151204" y="2115510"/>
            <a:ext cx="1053750" cy="48638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電源アダプター</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10614362" y="4150537"/>
            <a:ext cx="1056758" cy="44052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AC100V</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コンセント</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コンテンツ プレースホルダー 2"/>
          <p:cNvSpPr txBox="1">
            <a:spLocks/>
          </p:cNvSpPr>
          <p:nvPr/>
        </p:nvSpPr>
        <p:spPr>
          <a:xfrm>
            <a:off x="7195590" y="2284756"/>
            <a:ext cx="60062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LED</a:t>
            </a:r>
          </a:p>
        </p:txBody>
      </p:sp>
      <p:cxnSp>
        <p:nvCxnSpPr>
          <p:cNvPr id="7" name="直線コネクタ 6"/>
          <p:cNvCxnSpPr>
            <a:stCxn id="22" idx="0"/>
          </p:cNvCxnSpPr>
          <p:nvPr/>
        </p:nvCxnSpPr>
        <p:spPr>
          <a:xfrm flipV="1">
            <a:off x="7454534" y="4440466"/>
            <a:ext cx="163121" cy="68198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2" name="直線コネクタ 31"/>
          <p:cNvCxnSpPr>
            <a:endCxn id="30" idx="2"/>
          </p:cNvCxnSpPr>
          <p:nvPr/>
        </p:nvCxnSpPr>
        <p:spPr>
          <a:xfrm flipV="1">
            <a:off x="7317116" y="2601896"/>
            <a:ext cx="178785" cy="43640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3" name="直線コネクタ 32"/>
          <p:cNvCxnSpPr>
            <a:endCxn id="24" idx="2"/>
          </p:cNvCxnSpPr>
          <p:nvPr/>
        </p:nvCxnSpPr>
        <p:spPr>
          <a:xfrm flipV="1">
            <a:off x="8251602" y="2602912"/>
            <a:ext cx="100599" cy="149453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4" name="直線コネクタ 33"/>
          <p:cNvCxnSpPr>
            <a:stCxn id="23" idx="0"/>
          </p:cNvCxnSpPr>
          <p:nvPr/>
        </p:nvCxnSpPr>
        <p:spPr>
          <a:xfrm flipH="1" flipV="1">
            <a:off x="7937890" y="4440466"/>
            <a:ext cx="313713" cy="68198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直線コネクタ 36"/>
          <p:cNvCxnSpPr>
            <a:stCxn id="25" idx="0"/>
          </p:cNvCxnSpPr>
          <p:nvPr/>
        </p:nvCxnSpPr>
        <p:spPr>
          <a:xfrm flipH="1" flipV="1">
            <a:off x="9039225" y="4097450"/>
            <a:ext cx="72172" cy="61230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0" name="直線コネクタ 39"/>
          <p:cNvCxnSpPr>
            <a:endCxn id="26" idx="2"/>
          </p:cNvCxnSpPr>
          <p:nvPr/>
        </p:nvCxnSpPr>
        <p:spPr>
          <a:xfrm flipV="1">
            <a:off x="9317636" y="3183818"/>
            <a:ext cx="17822" cy="16636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2" name="直線コネクタ 41"/>
          <p:cNvCxnSpPr>
            <a:stCxn id="27" idx="0"/>
          </p:cNvCxnSpPr>
          <p:nvPr/>
        </p:nvCxnSpPr>
        <p:spPr>
          <a:xfrm flipH="1" flipV="1">
            <a:off x="9873626" y="3350182"/>
            <a:ext cx="8450" cy="102062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3" name="直線コネクタ 52"/>
          <p:cNvCxnSpPr>
            <a:stCxn id="29" idx="0"/>
          </p:cNvCxnSpPr>
          <p:nvPr/>
        </p:nvCxnSpPr>
        <p:spPr>
          <a:xfrm flipH="1" flipV="1">
            <a:off x="11133538" y="3500880"/>
            <a:ext cx="9203" cy="649657"/>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flipV="1">
            <a:off x="10473743" y="2612406"/>
            <a:ext cx="204336" cy="748285"/>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66701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838200" y="3825009"/>
            <a:ext cx="10500360" cy="943212"/>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トラブルシューティング</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aphicFrame>
        <p:nvGraphicFramePr>
          <p:cNvPr id="6" name="表 5"/>
          <p:cNvGraphicFramePr>
            <a:graphicFrameLocks noGrp="1"/>
          </p:cNvGraphicFramePr>
          <p:nvPr>
            <p:extLst>
              <p:ext uri="{D42A27DB-BD31-4B8C-83A1-F6EECF244321}">
                <p14:modId xmlns:p14="http://schemas.microsoft.com/office/powerpoint/2010/main" val="2779792963"/>
              </p:ext>
            </p:extLst>
          </p:nvPr>
        </p:nvGraphicFramePr>
        <p:xfrm>
          <a:off x="838200" y="1393397"/>
          <a:ext cx="10500360" cy="2062480"/>
        </p:xfrm>
        <a:graphic>
          <a:graphicData uri="http://schemas.openxmlformats.org/drawingml/2006/table">
            <a:tbl>
              <a:tblPr firstRow="1" bandRow="1">
                <a:tableStyleId>{5C22544A-7EE6-4342-B048-85BDC9FD1C3A}</a:tableStyleId>
              </a:tblPr>
              <a:tblGrid>
                <a:gridCol w="3389555"/>
                <a:gridCol w="7110805"/>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症状</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ここをチェック</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時計表示</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が全く点灯しない</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USB</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電源ケーブルは奥まで差し込まれていますか？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JACK1</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D1</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XT1</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U1</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のはんだづけはできていますか？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数字の一部が表示されない</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DS1</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U1</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のはんだづけはできていますか？　となりとくっついたりしていませんか？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ブザーが鳴らない</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BZ1</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Q1</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R2</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のはんだづけはできていますか？</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Q1</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の向きはあっていますか？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スイッチを押しても表示が変化しない</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スイッチのはんだづけはできていますか？</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U1</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の端子がとなりとくっついていませんか？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grpSp>
        <p:nvGrpSpPr>
          <p:cNvPr id="5" name="グループ化 4"/>
          <p:cNvGrpSpPr/>
          <p:nvPr/>
        </p:nvGrpSpPr>
        <p:grpSpPr>
          <a:xfrm>
            <a:off x="-8757" y="365125"/>
            <a:ext cx="477794" cy="5189823"/>
            <a:chOff x="-8757" y="365125"/>
            <a:chExt cx="477794" cy="5189823"/>
          </a:xfrm>
        </p:grpSpPr>
        <p:sp>
          <p:nvSpPr>
            <p:cNvPr id="7" name="片側の 2 つの角を丸めた四角形 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1" name="テキスト ボックス 30"/>
          <p:cNvSpPr txBox="1"/>
          <p:nvPr/>
        </p:nvSpPr>
        <p:spPr>
          <a:xfrm>
            <a:off x="930618" y="4020197"/>
            <a:ext cx="825843" cy="474565"/>
          </a:xfrm>
          <a:prstGeom prst="rect">
            <a:avLst/>
          </a:prstGeom>
        </p:spPr>
        <p:txBody>
          <a:bodyPr wrap="none" rtlCol="0">
            <a:noAutofit/>
          </a:bodyPr>
          <a:lstStyle/>
          <a:p>
            <a:pPr marL="0" indent="0">
              <a:buFont typeface="Arial" panose="020B0604020202020204" pitchFamily="34" charset="0"/>
              <a:buNone/>
            </a:pPr>
            <a:r>
              <a:rPr kumimoji="1" lang="en-US" altLang="ja-JP" sz="2400" dirty="0" smtClean="0">
                <a:solidFill>
                  <a:srgbClr val="FF0000"/>
                </a:solidFill>
                <a:latin typeface="+mn-ea"/>
                <a:cs typeface="Meiryo UI" panose="020B0604030504040204" pitchFamily="50" charset="-128"/>
              </a:rPr>
              <a:t>Tips!</a:t>
            </a:r>
            <a:endParaRPr kumimoji="1" lang="ja-JP" altLang="en-US" sz="2400" dirty="0" smtClean="0">
              <a:solidFill>
                <a:srgbClr val="FF0000"/>
              </a:solidFill>
              <a:latin typeface="+mn-ea"/>
              <a:cs typeface="Meiryo UI" panose="020B0604030504040204" pitchFamily="50" charset="-128"/>
            </a:endParaRPr>
          </a:p>
        </p:txBody>
      </p:sp>
      <p:sp>
        <p:nvSpPr>
          <p:cNvPr id="32" name="テキスト ボックス 31"/>
          <p:cNvSpPr txBox="1"/>
          <p:nvPr/>
        </p:nvSpPr>
        <p:spPr>
          <a:xfrm>
            <a:off x="1756461" y="3903252"/>
            <a:ext cx="8583828" cy="767304"/>
          </a:xfrm>
          <a:prstGeom prst="rect">
            <a:avLst/>
          </a:prstGeom>
        </p:spPr>
        <p:txBody>
          <a:bodyPr wrap="none" rtlCol="0">
            <a:noAutofit/>
          </a:bodyPr>
          <a:lstStyle/>
          <a:p>
            <a:pPr marL="0" indent="0">
              <a:buFont typeface="Arial" panose="020B0604020202020204" pitchFamily="34" charset="0"/>
              <a:buNone/>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うまく動かない原因は、はんだづけがうまくついていないことが原因である場合が９０％以上を占めています。</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一見うまくついているように見えても、実はついていないことがあります。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そこで、はんだづけした場所を、はんだごてでもう一度温めて溶かしなおしてみましょう。</a:t>
            </a:r>
          </a:p>
        </p:txBody>
      </p:sp>
    </p:spTree>
    <p:extLst>
      <p:ext uri="{BB962C8B-B14F-4D97-AF65-F5344CB8AC3E}">
        <p14:creationId xmlns:p14="http://schemas.microsoft.com/office/powerpoint/2010/main" val="15303484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使い方　時刻・アラームのセット方法</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31" name="グループ化 30"/>
          <p:cNvGrpSpPr/>
          <p:nvPr/>
        </p:nvGrpSpPr>
        <p:grpSpPr>
          <a:xfrm>
            <a:off x="-8757" y="365125"/>
            <a:ext cx="477794" cy="5189823"/>
            <a:chOff x="-8757" y="365125"/>
            <a:chExt cx="477794" cy="5189823"/>
          </a:xfrm>
        </p:grpSpPr>
        <p:sp>
          <p:nvSpPr>
            <p:cNvPr id="34" name="片側の 2 つの角を丸めた四角形 33"/>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54"/>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片側の 2 つの角を丸めた四角形 5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7" name="コンテンツ プレースホルダー 2"/>
          <p:cNvSpPr txBox="1">
            <a:spLocks/>
          </p:cNvSpPr>
          <p:nvPr/>
        </p:nvSpPr>
        <p:spPr>
          <a:xfrm>
            <a:off x="844476" y="1373100"/>
            <a:ext cx="8727036" cy="60837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b="1" u="sng" dirty="0" smtClean="0">
                <a:latin typeface="Meiryo UI" panose="020B0604030504040204" pitchFamily="50" charset="-128"/>
                <a:ea typeface="Meiryo UI" panose="020B0604030504040204" pitchFamily="50" charset="-128"/>
                <a:cs typeface="Meiryo UI" panose="020B0604030504040204" pitchFamily="50" charset="-128"/>
              </a:rPr>
              <a:t>SW1</a:t>
            </a:r>
            <a:r>
              <a:rPr lang="ja-JP" altLang="en-US" sz="1400" b="1" u="sng" dirty="0" smtClean="0">
                <a:latin typeface="Meiryo UI" panose="020B0604030504040204" pitchFamily="50" charset="-128"/>
                <a:ea typeface="Meiryo UI" panose="020B0604030504040204" pitchFamily="50" charset="-128"/>
                <a:cs typeface="Meiryo UI" panose="020B0604030504040204" pitchFamily="50" charset="-128"/>
              </a:rPr>
              <a:t>を押し「ピピ」と音がしたら手を離すと設定モードになります。</a:t>
            </a:r>
            <a:endParaRPr lang="en-US" altLang="ja-JP" sz="1400" b="1" u="sng"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設定モードでは以下の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I</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の機能を設定します。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1997585011"/>
              </p:ext>
            </p:extLst>
          </p:nvPr>
        </p:nvGraphicFramePr>
        <p:xfrm>
          <a:off x="838200" y="2071912"/>
          <a:ext cx="5105400" cy="3576413"/>
        </p:xfrm>
        <a:graphic>
          <a:graphicData uri="http://schemas.openxmlformats.org/drawingml/2006/table">
            <a:tbl>
              <a:tblPr firstRow="1" bandRow="1">
                <a:tableStyleId>{F2DE63D5-997A-4646-A377-4702673A728D}</a:tableStyleId>
              </a:tblPr>
              <a:tblGrid>
                <a:gridCol w="1752600"/>
                <a:gridCol w="3352800"/>
              </a:tblGrid>
              <a:tr h="370840">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の表示例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機能／操作</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643348">
                <a:tc>
                  <a:txBody>
                    <a:bodyPr/>
                    <a:lstStyle/>
                    <a:p>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時</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をセットします。</a:t>
                      </a:r>
                      <a:endPar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で現在時刻の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時</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に合わせて</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を押します。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628650">
                <a:tc>
                  <a:txBody>
                    <a:bodyPr/>
                    <a:lstStyle/>
                    <a:p>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分</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をセットします。</a:t>
                      </a:r>
                      <a:endPar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で現在時刻の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分</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に合わせて</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を押します。</a:t>
                      </a:r>
                    </a:p>
                  </a:txBody>
                  <a:tcPr/>
                </a:tc>
              </a:tr>
              <a:tr h="370840">
                <a:tc>
                  <a:txBody>
                    <a:bodyPr/>
                    <a:lstStyle/>
                    <a:p>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時報の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ON/OFF</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をセットします。</a:t>
                      </a:r>
                      <a:endPar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ON</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か</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OFF</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を選び</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を押します。</a:t>
                      </a:r>
                    </a:p>
                    <a:p>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645795">
                <a:tc>
                  <a:txBody>
                    <a:bodyPr/>
                    <a:lstStyle/>
                    <a:p>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アラーム</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ON/OFF</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をセットします。</a:t>
                      </a:r>
                      <a:endPar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ON/OFF</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を選び</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を押します。</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OFF</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を選んだ時はアラーム</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の設定へ進みます。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647700">
                <a:tc>
                  <a:txBody>
                    <a:bodyPr/>
                    <a:lstStyle/>
                    <a:p>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アラーム</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時</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をセットします。</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で希望時刻の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時</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を合わせ</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を押します。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8776" y="2480159"/>
            <a:ext cx="1460574" cy="558139"/>
          </a:xfrm>
          <a:prstGeom prst="rect">
            <a:avLst/>
          </a:prstGeom>
        </p:spPr>
      </p:pic>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776" y="3118541"/>
            <a:ext cx="1467774" cy="560890"/>
          </a:xfrm>
          <a:prstGeom prst="rect">
            <a:avLst/>
          </a:prstGeom>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776" y="3759674"/>
            <a:ext cx="1467774" cy="560890"/>
          </a:xfrm>
          <a:prstGeom prst="rect">
            <a:avLst/>
          </a:prstGeom>
        </p:spPr>
      </p:pic>
      <p:pic>
        <p:nvPicPr>
          <p:cNvPr id="7" name="図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8776" y="4400807"/>
            <a:ext cx="1467774" cy="560890"/>
          </a:xfrm>
          <a:prstGeom prst="rect">
            <a:avLst/>
          </a:prstGeom>
        </p:spPr>
      </p:pic>
      <p:pic>
        <p:nvPicPr>
          <p:cNvPr id="8" name="図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8776" y="5041941"/>
            <a:ext cx="1467774" cy="560890"/>
          </a:xfrm>
          <a:prstGeom prst="rect">
            <a:avLst/>
          </a:prstGeom>
        </p:spPr>
      </p:pic>
      <p:graphicFrame>
        <p:nvGraphicFramePr>
          <p:cNvPr id="26" name="表 25"/>
          <p:cNvGraphicFramePr>
            <a:graphicFrameLocks noGrp="1"/>
          </p:cNvGraphicFramePr>
          <p:nvPr>
            <p:extLst>
              <p:ext uri="{D42A27DB-BD31-4B8C-83A1-F6EECF244321}">
                <p14:modId xmlns:p14="http://schemas.microsoft.com/office/powerpoint/2010/main" val="553232208"/>
              </p:ext>
            </p:extLst>
          </p:nvPr>
        </p:nvGraphicFramePr>
        <p:xfrm>
          <a:off x="6170346" y="2071912"/>
          <a:ext cx="5105400" cy="2921093"/>
        </p:xfrm>
        <a:graphic>
          <a:graphicData uri="http://schemas.openxmlformats.org/drawingml/2006/table">
            <a:tbl>
              <a:tblPr firstRow="1" bandRow="1">
                <a:tableStyleId>{F2DE63D5-997A-4646-A377-4702673A728D}</a:tableStyleId>
              </a:tblPr>
              <a:tblGrid>
                <a:gridCol w="1640154"/>
                <a:gridCol w="3465246"/>
              </a:tblGrid>
              <a:tr h="370840">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の表示例</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機能／操作</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643348">
                <a:tc>
                  <a:txBody>
                    <a:bodyPr/>
                    <a:lstStyle/>
                    <a:p>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アラーム</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分</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をセットします。</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で希望時刻の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分</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を合わせ</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を押します。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アラーム</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ON/OFF</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をセットします。</a:t>
                      </a:r>
                      <a:endPar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ON/OFF</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を選び</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を押します。</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OFF</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を選んだ時は設定モードが終了します。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626745">
                <a:tc>
                  <a:txBody>
                    <a:bodyPr/>
                    <a:lstStyle/>
                    <a:p>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アラーム</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時</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をセットします。</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で希望時刻の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時</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を合わせ</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を押します。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アラーム</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分</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をセットします。</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で希望時刻の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分</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を合わせ</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SW2</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を押すと設定モードを終了します。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pic>
        <p:nvPicPr>
          <p:cNvPr id="10" name="図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78418" y="2480159"/>
            <a:ext cx="1411450" cy="539366"/>
          </a:xfrm>
          <a:prstGeom prst="rect">
            <a:avLst/>
          </a:prstGeom>
        </p:spPr>
      </p:pic>
      <p:pic>
        <p:nvPicPr>
          <p:cNvPr id="11" name="図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78418" y="3127550"/>
            <a:ext cx="1411450" cy="539366"/>
          </a:xfrm>
          <a:prstGeom prst="rect">
            <a:avLst/>
          </a:prstGeom>
        </p:spPr>
      </p:pic>
      <p:pic>
        <p:nvPicPr>
          <p:cNvPr id="12" name="図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78418" y="3774941"/>
            <a:ext cx="1411450" cy="539366"/>
          </a:xfrm>
          <a:prstGeom prst="rect">
            <a:avLst/>
          </a:prstGeom>
        </p:spPr>
      </p:pic>
      <p:pic>
        <p:nvPicPr>
          <p:cNvPr id="13" name="図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78418" y="4422331"/>
            <a:ext cx="1411450" cy="539366"/>
          </a:xfrm>
          <a:prstGeom prst="rect">
            <a:avLst/>
          </a:prstGeom>
        </p:spPr>
      </p:pic>
    </p:spTree>
    <p:extLst>
      <p:ext uri="{BB962C8B-B14F-4D97-AF65-F5344CB8AC3E}">
        <p14:creationId xmlns:p14="http://schemas.microsoft.com/office/powerpoint/2010/main" val="21721115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使い方　その他の機能</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31" name="グループ化 30"/>
          <p:cNvGrpSpPr/>
          <p:nvPr/>
        </p:nvGrpSpPr>
        <p:grpSpPr>
          <a:xfrm>
            <a:off x="-8757" y="365125"/>
            <a:ext cx="477794" cy="5189823"/>
            <a:chOff x="-8757" y="365125"/>
            <a:chExt cx="477794" cy="5189823"/>
          </a:xfrm>
        </p:grpSpPr>
        <p:sp>
          <p:nvSpPr>
            <p:cNvPr id="34" name="片側の 2 つの角を丸めた四角形 33"/>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54"/>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片側の 2 つの角を丸めた四角形 5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8" name="コンテンツ プレースホルダー 2"/>
          <p:cNvSpPr txBox="1">
            <a:spLocks/>
          </p:cNvSpPr>
          <p:nvPr/>
        </p:nvSpPr>
        <p:spPr>
          <a:xfrm>
            <a:off x="1055139" y="1532576"/>
            <a:ext cx="4783686" cy="96847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smtClean="0">
                <a:latin typeface="Meiryo UI" panose="020B0604030504040204" pitchFamily="50" charset="-128"/>
                <a:ea typeface="Meiryo UI" panose="020B0604030504040204" pitchFamily="50" charset="-128"/>
                <a:cs typeface="Meiryo UI" panose="020B0604030504040204" pitchFamily="50" charset="-128"/>
              </a:rPr>
              <a:t>●表示モード</a:t>
            </a:r>
            <a:endParaRPr lang="en-US" altLang="ja-JP" sz="18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SW2</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を押すことで、現在時刻の「時間と分」表示と、「分と秒」表示を切り替えることができます。</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コンテンツ プレースホルダー 2"/>
          <p:cNvSpPr txBox="1">
            <a:spLocks/>
          </p:cNvSpPr>
          <p:nvPr/>
        </p:nvSpPr>
        <p:spPr>
          <a:xfrm>
            <a:off x="1055139" y="2795373"/>
            <a:ext cx="4783686" cy="197284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smtClean="0">
                <a:latin typeface="Meiryo UI" panose="020B0604030504040204" pitchFamily="50" charset="-128"/>
                <a:ea typeface="Meiryo UI" panose="020B0604030504040204" pitchFamily="50" charset="-128"/>
                <a:cs typeface="Meiryo UI" panose="020B0604030504040204" pitchFamily="50" charset="-128"/>
              </a:rPr>
              <a:t>●秒の</a:t>
            </a:r>
            <a:r>
              <a:rPr lang="en-US" altLang="ja-JP" sz="1800" b="1" dirty="0" smtClean="0">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smtClean="0">
                <a:latin typeface="Meiryo UI" panose="020B0604030504040204" pitchFamily="50" charset="-128"/>
                <a:ea typeface="Meiryo UI" panose="020B0604030504040204" pitchFamily="50" charset="-128"/>
                <a:cs typeface="Meiryo UI" panose="020B0604030504040204" pitchFamily="50" charset="-128"/>
              </a:rPr>
              <a:t>セット</a:t>
            </a:r>
            <a:endParaRPr lang="en-US" altLang="ja-JP" sz="18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SW2</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を押して、表示モードを分秒表示にします。</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分秒表示のときに、</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SW2</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を長押しすると、秒が</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になり、時計のカウントが停止します。</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もう一度</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SW2</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を押すと、時分表示になると同時に時計のカウントを開始します。</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コンテンツ プレースホルダー 2"/>
          <p:cNvSpPr txBox="1">
            <a:spLocks/>
          </p:cNvSpPr>
          <p:nvPr/>
        </p:nvSpPr>
        <p:spPr>
          <a:xfrm>
            <a:off x="6424927" y="1532576"/>
            <a:ext cx="4783686" cy="96847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smtClean="0">
                <a:latin typeface="Meiryo UI" panose="020B0604030504040204" pitchFamily="50" charset="-128"/>
                <a:ea typeface="Meiryo UI" panose="020B0604030504040204" pitchFamily="50" charset="-128"/>
                <a:cs typeface="Meiryo UI" panose="020B0604030504040204" pitchFamily="50" charset="-128"/>
              </a:rPr>
              <a:t>●時報について</a:t>
            </a:r>
            <a:endParaRPr lang="en-US" altLang="ja-JP" sz="18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時報を</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ON</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にすると、</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8</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20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時の間の毎正時にブザーを鳴らします。</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コンテンツ プレースホルダー 2"/>
          <p:cNvSpPr txBox="1">
            <a:spLocks/>
          </p:cNvSpPr>
          <p:nvPr/>
        </p:nvSpPr>
        <p:spPr>
          <a:xfrm>
            <a:off x="6424927" y="2795373"/>
            <a:ext cx="4783686" cy="134601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smtClean="0">
                <a:latin typeface="Meiryo UI" panose="020B0604030504040204" pitchFamily="50" charset="-128"/>
                <a:ea typeface="Meiryo UI" panose="020B0604030504040204" pitchFamily="50" charset="-128"/>
                <a:cs typeface="Meiryo UI" panose="020B0604030504040204" pitchFamily="50" charset="-128"/>
              </a:rPr>
              <a:t>●アラーム</a:t>
            </a:r>
            <a:r>
              <a:rPr lang="en-US" altLang="ja-JP" sz="1800" b="1" dirty="0" smtClean="0">
                <a:latin typeface="Meiryo UI" panose="020B0604030504040204" pitchFamily="50" charset="-128"/>
                <a:ea typeface="Meiryo UI" panose="020B0604030504040204" pitchFamily="50" charset="-128"/>
                <a:cs typeface="Meiryo UI" panose="020B0604030504040204" pitchFamily="50" charset="-128"/>
              </a:rPr>
              <a:t>1/2</a:t>
            </a:r>
            <a:r>
              <a:rPr lang="ja-JP" altLang="en-US" sz="1800" b="1" dirty="0" smtClean="0">
                <a:latin typeface="Meiryo UI" panose="020B0604030504040204" pitchFamily="50" charset="-128"/>
                <a:ea typeface="Meiryo UI" panose="020B0604030504040204" pitchFamily="50" charset="-128"/>
                <a:cs typeface="Meiryo UI" panose="020B0604030504040204" pitchFamily="50" charset="-128"/>
              </a:rPr>
              <a:t>について</a:t>
            </a:r>
            <a:endParaRPr lang="en-US" altLang="ja-JP" sz="18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アラームを設定した時刻になると、ブザーが約</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10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秒間鳴ります。</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ブザーを途中で止めることはできません。</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コンテンツ プレースホルダー 2"/>
          <p:cNvSpPr txBox="1">
            <a:spLocks/>
          </p:cNvSpPr>
          <p:nvPr/>
        </p:nvSpPr>
        <p:spPr>
          <a:xfrm>
            <a:off x="6424927" y="4435710"/>
            <a:ext cx="4783686" cy="121776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smtClean="0">
                <a:latin typeface="Meiryo UI" panose="020B0604030504040204" pitchFamily="50" charset="-128"/>
                <a:ea typeface="Meiryo UI" panose="020B0604030504040204" pitchFamily="50" charset="-128"/>
                <a:cs typeface="Meiryo UI" panose="020B0604030504040204" pitchFamily="50" charset="-128"/>
              </a:rPr>
              <a:t>●ブザーについて</a:t>
            </a:r>
            <a:endParaRPr lang="en-US" altLang="ja-JP" sz="18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本機のブザーには音量調整はありません。ブザー音が大きいときは、ブザーの穴をふさぐようにシールなどをはってください。</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5750057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マイコン</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227" name="グループ化 226"/>
          <p:cNvGrpSpPr/>
          <p:nvPr/>
        </p:nvGrpSpPr>
        <p:grpSpPr>
          <a:xfrm>
            <a:off x="-8757" y="365125"/>
            <a:ext cx="477794" cy="5189823"/>
            <a:chOff x="-8757" y="365125"/>
            <a:chExt cx="477794" cy="5189823"/>
          </a:xfrm>
        </p:grpSpPr>
        <p:sp>
          <p:nvSpPr>
            <p:cNvPr id="228" name="片側の 2 つの角を丸めた四角形 2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9" name="テキスト ボックス 2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0" name="片側の 2 つの角を丸めた四角形 22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1" name="テキスト ボックス 2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2" name="片側の 2 つの角を丸めた四角形 23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3" name="テキスト ボックス 23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34" name="片側の 2 つの角を丸めた四角形 23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5" name="テキスト ボックス 23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6" name="片側の 2 つの角を丸めた四角形 23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7" name="片側の 2 つの角を丸めた四角形 23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8" name="テキスト ボックス 2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9" name="テキスト ボックス 2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2" name="図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pic>
        <p:nvPicPr>
          <p:cNvPr id="86" name="図 8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494413" y="1401842"/>
            <a:ext cx="1609154" cy="1964574"/>
          </a:xfrm>
          <a:prstGeom prst="rect">
            <a:avLst/>
          </a:prstGeom>
        </p:spPr>
      </p:pic>
      <p:sp>
        <p:nvSpPr>
          <p:cNvPr id="88" name="コンテンツ プレースホルダー 2"/>
          <p:cNvSpPr txBox="1">
            <a:spLocks/>
          </p:cNvSpPr>
          <p:nvPr/>
        </p:nvSpPr>
        <p:spPr>
          <a:xfrm>
            <a:off x="826539" y="1389645"/>
            <a:ext cx="3288855"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全てを制御する心臓部。</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小波 88"/>
          <p:cNvSpPr/>
          <p:nvPr/>
        </p:nvSpPr>
        <p:spPr>
          <a:xfrm>
            <a:off x="6984987" y="1493257"/>
            <a:ext cx="709994" cy="363827"/>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発展</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p:cNvSpPr txBox="1"/>
          <p:nvPr/>
        </p:nvSpPr>
        <p:spPr>
          <a:xfrm>
            <a:off x="6984987" y="2021571"/>
            <a:ext cx="4299097" cy="523220"/>
          </a:xfrm>
          <a:prstGeom prst="rect">
            <a:avLst/>
          </a:prstGeom>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身の回りでマイコンが使用されているものにはどんなものがあり、どのようなことをコントロールしているか調べてみよう。</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テキスト ボックス 90"/>
          <p:cNvSpPr txBox="1"/>
          <p:nvPr/>
        </p:nvSpPr>
        <p:spPr>
          <a:xfrm>
            <a:off x="6984987" y="4075723"/>
            <a:ext cx="4045468" cy="1384995"/>
          </a:xfrm>
          <a:prstGeom prst="rect">
            <a:avLst/>
          </a:prstGeom>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最近</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の電気製品には</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ほとんどのものにマイコンが使用されています</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。複雑な手順の作業を間違えることなく、常に同じレベルで行うことができるからです。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また</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、自分でプログラムを作成してそのマイコンに書き込み、独自の機器を作成できる「マイコンボード」も多く販売されています。</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(Raspberry Pi</a:t>
            </a:r>
            <a:r>
              <a:rPr lang="ja-JP" altLang="en-US" sz="14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Arduino</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など</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テキスト ボックス 91"/>
          <p:cNvSpPr txBox="1"/>
          <p:nvPr/>
        </p:nvSpPr>
        <p:spPr>
          <a:xfrm>
            <a:off x="858498" y="1776568"/>
            <a:ext cx="3032211" cy="1169551"/>
          </a:xfrm>
          <a:prstGeom prst="rect">
            <a:avLst/>
          </a:prstGeom>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マイコンはマイクロコントローラーの略で、周辺装置を制御するためのプログラムがあらかじめ書き込まれています。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このマイコン一つで必要な働きを行うことから「ワンチップマイコン」とも呼ばれます。</a:t>
            </a:r>
          </a:p>
        </p:txBody>
      </p:sp>
      <p:pic>
        <p:nvPicPr>
          <p:cNvPr id="93" name="図 9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3252" y="3371736"/>
            <a:ext cx="1244444" cy="1295238"/>
          </a:xfrm>
          <a:prstGeom prst="rect">
            <a:avLst/>
          </a:prstGeom>
        </p:spPr>
      </p:pic>
      <p:sp>
        <p:nvSpPr>
          <p:cNvPr id="94" name="テキスト ボックス 93"/>
          <p:cNvSpPr txBox="1"/>
          <p:nvPr/>
        </p:nvSpPr>
        <p:spPr>
          <a:xfrm>
            <a:off x="2364102" y="3535330"/>
            <a:ext cx="3817624" cy="2677656"/>
          </a:xfrm>
          <a:prstGeom prst="rect">
            <a:avLst/>
          </a:prstGeom>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マイコンの内部は図のような構成になっています。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CPU(</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中央演算処理装置</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計算や周辺装置の管理などを行う</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・メモリー</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　プログラムなどを記憶する。</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I/O(</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アイ・オー</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周辺機器と信号のやり取りを行う。</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・タイマー</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制御のタイミングなどをコントロール。</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この</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つがマイコンの基本的な構成です。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95" name="表 94"/>
          <p:cNvGraphicFramePr>
            <a:graphicFrameLocks noGrp="1"/>
          </p:cNvGraphicFramePr>
          <p:nvPr>
            <p:extLst>
              <p:ext uri="{D42A27DB-BD31-4B8C-83A1-F6EECF244321}">
                <p14:modId xmlns:p14="http://schemas.microsoft.com/office/powerpoint/2010/main" val="1248260074"/>
              </p:ext>
            </p:extLst>
          </p:nvPr>
        </p:nvGraphicFramePr>
        <p:xfrm>
          <a:off x="7111801" y="2871568"/>
          <a:ext cx="4045468" cy="914400"/>
        </p:xfrm>
        <a:graphic>
          <a:graphicData uri="http://schemas.openxmlformats.org/drawingml/2006/table">
            <a:tbl>
              <a:tblPr firstRow="1" bandRow="1">
                <a:tableStyleId>{5C22544A-7EE6-4342-B048-85BDC9FD1C3A}</a:tableStyleId>
              </a:tblPr>
              <a:tblGrid>
                <a:gridCol w="784751"/>
                <a:gridCol w="3260717"/>
              </a:tblGrid>
              <a:tr h="240738">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洗濯機</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洗濯の手順をコントロールなど</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lnB w="12700" cap="flat" cmpd="sng" algn="ctr">
                      <a:solidFill>
                        <a:schemeClr val="bg1"/>
                      </a:solidFill>
                      <a:prstDash val="solid"/>
                      <a:round/>
                      <a:headEnd type="none" w="med" len="med"/>
                      <a:tailEnd type="none" w="med" len="med"/>
                    </a:lnB>
                    <a:solidFill>
                      <a:schemeClr val="accent1">
                        <a:lumMod val="20000"/>
                        <a:lumOff val="80000"/>
                      </a:schemeClr>
                    </a:solidFill>
                  </a:tcPr>
                </a:tc>
              </a:tr>
              <a:tr h="240738">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テレビ</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lnT w="12700" cap="flat" cmpd="sng" algn="ctr">
                      <a:solidFill>
                        <a:schemeClr val="bg1"/>
                      </a:solidFill>
                      <a:prstDash val="solid"/>
                      <a:round/>
                      <a:headEnd type="none" w="med" len="med"/>
                      <a:tailEnd type="none" w="med" len="med"/>
                    </a:lnT>
                  </a:tcPr>
                </a:tc>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チャンネルや映像のコントロールなど</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lnT w="12700" cap="flat" cmpd="sng" algn="ctr">
                      <a:solidFill>
                        <a:schemeClr val="bg1"/>
                      </a:solidFill>
                      <a:prstDash val="solid"/>
                      <a:round/>
                      <a:headEnd type="none" w="med" len="med"/>
                      <a:tailEnd type="none" w="med" len="med"/>
                    </a:lnT>
                  </a:tcPr>
                </a:tc>
              </a:tr>
              <a:tr h="240738">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カメラ</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1">
                        <a:lumMod val="20000"/>
                        <a:lumOff val="80000"/>
                      </a:schemeClr>
                    </a:solidFill>
                  </a:tcPr>
                </a:tc>
                <a:tc>
                  <a:txBody>
                    <a:bodyPr/>
                    <a:lstStyle/>
                    <a:p>
                      <a:r>
                        <a:rPr kumimoji="1" lang="ja-JP" altLang="en-US" sz="1400" b="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最適な撮影になるようにコントロールなど</a:t>
                      </a:r>
                      <a:endParaRPr kumimoji="1" lang="ja-JP" altLang="en-US" sz="14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1">
                        <a:lumMod val="20000"/>
                        <a:lumOff val="80000"/>
                      </a:schemeClr>
                    </a:solidFill>
                  </a:tcPr>
                </a:tc>
              </a:tr>
            </a:tbl>
          </a:graphicData>
        </a:graphic>
      </p:graphicFrame>
      <p:sp>
        <p:nvSpPr>
          <p:cNvPr id="96" name="テキスト ボックス 95"/>
          <p:cNvSpPr txBox="1"/>
          <p:nvPr/>
        </p:nvSpPr>
        <p:spPr>
          <a:xfrm>
            <a:off x="3743925" y="2945756"/>
            <a:ext cx="785792" cy="338554"/>
          </a:xfrm>
          <a:prstGeom prst="rect">
            <a:avLst/>
          </a:prstGeom>
          <a:noFill/>
        </p:spPr>
        <p:txBody>
          <a:bodyPr wrap="none" rtlCol="0">
            <a:spAutoFit/>
          </a:bodyPr>
          <a:lstStyle/>
          <a:p>
            <a:pPr algn="ct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マイコン</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7" name="直線コネクタ 96"/>
          <p:cNvCxnSpPr/>
          <p:nvPr/>
        </p:nvCxnSpPr>
        <p:spPr>
          <a:xfrm flipV="1">
            <a:off x="4517316" y="2722027"/>
            <a:ext cx="520294" cy="40098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98" name="正方形/長方形 97"/>
          <p:cNvSpPr/>
          <p:nvPr/>
        </p:nvSpPr>
        <p:spPr>
          <a:xfrm>
            <a:off x="6896910" y="1408874"/>
            <a:ext cx="4456889" cy="4146076"/>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Tree>
    <p:extLst>
      <p:ext uri="{BB962C8B-B14F-4D97-AF65-F5344CB8AC3E}">
        <p14:creationId xmlns:p14="http://schemas.microsoft.com/office/powerpoint/2010/main" val="29415717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199" y="365125"/>
            <a:ext cx="6067425" cy="730250"/>
          </a:xfrm>
        </p:spPr>
        <p:txBody>
          <a:bodyPr>
            <a:normAutofit fontScale="90000"/>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デジタルアラーム時計の特徴</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1" name="直線コネクタ 10"/>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7" name="グループ化 6"/>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片側の 2 つの角を丸めた四角形 1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1" name="片側の 2 つの角を丸めた四角形 2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8" name="表 7"/>
          <p:cNvGraphicFramePr>
            <a:graphicFrameLocks noGrp="1"/>
          </p:cNvGraphicFramePr>
          <p:nvPr>
            <p:extLst>
              <p:ext uri="{D42A27DB-BD31-4B8C-83A1-F6EECF244321}">
                <p14:modId xmlns:p14="http://schemas.microsoft.com/office/powerpoint/2010/main" val="3317978519"/>
              </p:ext>
            </p:extLst>
          </p:nvPr>
        </p:nvGraphicFramePr>
        <p:xfrm>
          <a:off x="1874819" y="1882890"/>
          <a:ext cx="8128000" cy="1854200"/>
        </p:xfrm>
        <a:graphic>
          <a:graphicData uri="http://schemas.openxmlformats.org/drawingml/2006/table">
            <a:tbl>
              <a:tblPr firstRow="1" bandRow="1">
                <a:tableStyleId>{00A15C55-8517-42AA-B614-E9B94910E393}</a:tableStyleId>
              </a:tblPr>
              <a:tblGrid>
                <a:gridCol w="4064000"/>
                <a:gridCol w="4064000"/>
              </a:tblGrid>
              <a:tr h="370840">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搭載している機能、しくみ</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学習できる内容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時計表示</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　（赤）</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のメリット、デメリット</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ブザー</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ブザー鳴動回路</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スイッチ</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いろいろなスイッチ</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アダプターの特徴、使用方法</a:t>
                      </a:r>
                    </a:p>
                  </a:txBody>
                  <a:tcPr/>
                </a:tc>
              </a:tr>
            </a:tbl>
          </a:graphicData>
        </a:graphic>
      </p:graphicFrame>
      <p:graphicFrame>
        <p:nvGraphicFramePr>
          <p:cNvPr id="24" name="表 23"/>
          <p:cNvGraphicFramePr>
            <a:graphicFrameLocks noGrp="1"/>
          </p:cNvGraphicFramePr>
          <p:nvPr>
            <p:extLst>
              <p:ext uri="{D42A27DB-BD31-4B8C-83A1-F6EECF244321}">
                <p14:modId xmlns:p14="http://schemas.microsoft.com/office/powerpoint/2010/main" val="65943184"/>
              </p:ext>
            </p:extLst>
          </p:nvPr>
        </p:nvGraphicFramePr>
        <p:xfrm>
          <a:off x="1874819" y="4009928"/>
          <a:ext cx="8128000" cy="1112520"/>
        </p:xfrm>
        <a:graphic>
          <a:graphicData uri="http://schemas.openxmlformats.org/drawingml/2006/table">
            <a:tbl>
              <a:tblPr firstRow="1" bandRow="1">
                <a:tableStyleId>{00A15C55-8517-42AA-B614-E9B94910E393}</a:tableStyleId>
              </a:tblPr>
              <a:tblGrid>
                <a:gridCol w="4064000"/>
                <a:gridCol w="4064000"/>
              </a:tblGrid>
              <a:tr h="370840">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部品種類</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部品数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電子部品数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１８点（はんだづけ箇所：７３）</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機構部品、プラスチック部品数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８点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pic>
        <p:nvPicPr>
          <p:cNvPr id="26" name="図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Tree>
    <p:extLst>
      <p:ext uri="{BB962C8B-B14F-4D97-AF65-F5344CB8AC3E}">
        <p14:creationId xmlns:p14="http://schemas.microsoft.com/office/powerpoint/2010/main" val="33876874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ブザー</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227" name="グループ化 226"/>
          <p:cNvGrpSpPr/>
          <p:nvPr/>
        </p:nvGrpSpPr>
        <p:grpSpPr>
          <a:xfrm>
            <a:off x="-8757" y="365125"/>
            <a:ext cx="477794" cy="5189823"/>
            <a:chOff x="-8757" y="365125"/>
            <a:chExt cx="477794" cy="5189823"/>
          </a:xfrm>
        </p:grpSpPr>
        <p:sp>
          <p:nvSpPr>
            <p:cNvPr id="228" name="片側の 2 つの角を丸めた四角形 2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9" name="テキスト ボックス 2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0" name="片側の 2 つの角を丸めた四角形 22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1" name="テキスト ボックス 2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2" name="片側の 2 つの角を丸めた四角形 23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3" name="テキスト ボックス 23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34" name="片側の 2 つの角を丸めた四角形 23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5" name="テキスト ボックス 23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6" name="片側の 2 つの角を丸めた四角形 23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7" name="片側の 2 つの角を丸めた四角形 23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8" name="テキスト ボックス 2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9" name="テキスト ボックス 2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2" name="図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41" name="テキスト ボックス 40"/>
          <p:cNvSpPr txBox="1"/>
          <p:nvPr/>
        </p:nvSpPr>
        <p:spPr>
          <a:xfrm>
            <a:off x="853619" y="1519262"/>
            <a:ext cx="2738021" cy="2308324"/>
          </a:xfrm>
          <a:prstGeom prst="rect">
            <a:avLst/>
          </a:prstGeom>
        </p:spPr>
        <p:txBody>
          <a:bodyPr wrap="square" rtlCol="0">
            <a:spAutoFit/>
          </a:bodyPr>
          <a:lstStyle/>
          <a:p>
            <a:r>
              <a:rPr lang="ja-JP" altLang="ja-JP" sz="1600" b="1" dirty="0" smtClean="0">
                <a:latin typeface="Meiryo UI" panose="020B0604030504040204" pitchFamily="50" charset="-128"/>
                <a:ea typeface="Meiryo UI" panose="020B0604030504040204" pitchFamily="50" charset="-128"/>
                <a:cs typeface="Meiryo UI" panose="020B0604030504040204" pitchFamily="50" charset="-128"/>
              </a:rPr>
              <a:t>・ブザー</a:t>
            </a:r>
            <a:r>
              <a:rPr lang="ja-JP" altLang="ja-JP" sz="1600" b="1" dirty="0">
                <a:latin typeface="Meiryo UI" panose="020B0604030504040204" pitchFamily="50" charset="-128"/>
                <a:ea typeface="Meiryo UI" panose="020B0604030504040204" pitchFamily="50" charset="-128"/>
                <a:cs typeface="Meiryo UI" panose="020B0604030504040204" pitchFamily="50" charset="-128"/>
              </a:rPr>
              <a:t>の</a:t>
            </a:r>
            <a:r>
              <a:rPr lang="ja-JP" altLang="ja-JP" sz="1600" b="1" dirty="0" smtClean="0">
                <a:latin typeface="Meiryo UI" panose="020B0604030504040204" pitchFamily="50" charset="-128"/>
                <a:ea typeface="Meiryo UI" panose="020B0604030504040204" pitchFamily="50" charset="-128"/>
                <a:cs typeface="Meiryo UI" panose="020B0604030504040204" pitchFamily="50" charset="-128"/>
              </a:rPr>
              <a:t>しくみ</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a:p>
            <a:endParaRPr lang="ja-JP"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圧電素子</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という、電圧を加えると変形する素子を金属板に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貼り</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つ</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けた</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構造になっています。</a:t>
            </a: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圧電素子が変形することで金属板も一緒に変形し、その変形により空気を振動させて音を鳴らします</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a:off x="5809063" y="4889865"/>
            <a:ext cx="4579984" cy="1387530"/>
          </a:xfrm>
          <a:prstGeom prst="rect">
            <a:avLst/>
          </a:prstGeom>
        </p:spPr>
        <p:txBody>
          <a:bodyPr wrap="square" rtlCol="0">
            <a:noAutofit/>
          </a:bodyPr>
          <a:lstStyle/>
          <a:p>
            <a:r>
              <a:rPr lang="ja-JP" altLang="ja-JP" sz="1600" b="1" dirty="0">
                <a:latin typeface="Meiryo UI" panose="020B0604030504040204" pitchFamily="50" charset="-128"/>
                <a:ea typeface="Meiryo UI" panose="020B0604030504040204" pitchFamily="50" charset="-128"/>
                <a:cs typeface="Meiryo UI" panose="020B0604030504040204" pitchFamily="50" charset="-128"/>
              </a:rPr>
              <a:t>・特徴</a:t>
            </a:r>
            <a:endParaRPr lang="ja-JP"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圧電</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素子を使った</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ブザー</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はそのしくみから、人間の声や音楽などを再生するのには向いていません。そのかわりに小型であることを生かして、電子機器の動作確認音や操作音の発生に多く使われます。</a:t>
            </a:r>
          </a:p>
          <a:p>
            <a:pPr marL="0" indent="0">
              <a:buFont typeface="Arial" panose="020B0604020202020204" pitchFamily="34" charset="0"/>
              <a:buNone/>
            </a:pPr>
            <a:endPar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1104"/>
          <p:cNvSpPr txBox="1"/>
          <p:nvPr/>
        </p:nvSpPr>
        <p:spPr>
          <a:xfrm>
            <a:off x="9897983" y="1568503"/>
            <a:ext cx="1331230" cy="56617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電圧を加えると素子が変形する。</a:t>
            </a:r>
          </a:p>
        </p:txBody>
      </p:sp>
      <p:grpSp>
        <p:nvGrpSpPr>
          <p:cNvPr id="55" name="グループ化 54"/>
          <p:cNvGrpSpPr/>
          <p:nvPr/>
        </p:nvGrpSpPr>
        <p:grpSpPr>
          <a:xfrm>
            <a:off x="5732043" y="1503260"/>
            <a:ext cx="1168932" cy="2604799"/>
            <a:chOff x="0" y="0"/>
            <a:chExt cx="1855016" cy="4130985"/>
          </a:xfrm>
        </p:grpSpPr>
        <p:pic>
          <p:nvPicPr>
            <p:cNvPr id="56" name="図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442745" cy="4130985"/>
            </a:xfrm>
            <a:prstGeom prst="rect">
              <a:avLst/>
            </a:prstGeom>
          </p:spPr>
        </p:pic>
        <p:cxnSp>
          <p:nvCxnSpPr>
            <p:cNvPr id="57" name="直線コネクタ 56"/>
            <p:cNvCxnSpPr/>
            <p:nvPr/>
          </p:nvCxnSpPr>
          <p:spPr>
            <a:xfrm>
              <a:off x="839951" y="3481034"/>
              <a:ext cx="86497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p:nvPr/>
          </p:nvCxnSpPr>
          <p:spPr>
            <a:xfrm>
              <a:off x="992351" y="2373134"/>
              <a:ext cx="72262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円/楕円 60"/>
            <p:cNvSpPr/>
            <p:nvPr/>
          </p:nvSpPr>
          <p:spPr>
            <a:xfrm>
              <a:off x="1714973" y="2303112"/>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円/楕円 62"/>
            <p:cNvSpPr/>
            <p:nvPr/>
          </p:nvSpPr>
          <p:spPr>
            <a:xfrm>
              <a:off x="1714973" y="3411012"/>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64" name="グループ化 63"/>
          <p:cNvGrpSpPr/>
          <p:nvPr/>
        </p:nvGrpSpPr>
        <p:grpSpPr>
          <a:xfrm>
            <a:off x="8867536" y="1449420"/>
            <a:ext cx="1263649" cy="2524072"/>
            <a:chOff x="0" y="0"/>
            <a:chExt cx="2005689" cy="4005262"/>
          </a:xfrm>
        </p:grpSpPr>
        <p:pic>
          <p:nvPicPr>
            <p:cNvPr id="65" name="図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398836" cy="4005262"/>
            </a:xfrm>
            <a:prstGeom prst="rect">
              <a:avLst/>
            </a:prstGeom>
          </p:spPr>
        </p:pic>
        <p:cxnSp>
          <p:nvCxnSpPr>
            <p:cNvPr id="66" name="直線コネクタ 65"/>
            <p:cNvCxnSpPr/>
            <p:nvPr/>
          </p:nvCxnSpPr>
          <p:spPr>
            <a:xfrm>
              <a:off x="689032" y="3506998"/>
              <a:ext cx="116656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1143024" y="2399098"/>
              <a:ext cx="72262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円/楕円 67"/>
            <p:cNvSpPr/>
            <p:nvPr/>
          </p:nvSpPr>
          <p:spPr>
            <a:xfrm>
              <a:off x="1865646" y="2329076"/>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円/楕円 68"/>
            <p:cNvSpPr/>
            <p:nvPr/>
          </p:nvSpPr>
          <p:spPr>
            <a:xfrm>
              <a:off x="1865646" y="3436976"/>
              <a:ext cx="140043" cy="14004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160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0" name="テキスト ボックス 995"/>
          <p:cNvSpPr txBox="1"/>
          <p:nvPr/>
        </p:nvSpPr>
        <p:spPr>
          <a:xfrm>
            <a:off x="6433244" y="1522538"/>
            <a:ext cx="1089524" cy="301625"/>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圧電素子</a:t>
            </a:r>
          </a:p>
        </p:txBody>
      </p:sp>
      <p:sp>
        <p:nvSpPr>
          <p:cNvPr id="71" name="テキスト ボックス 996"/>
          <p:cNvSpPr txBox="1"/>
          <p:nvPr/>
        </p:nvSpPr>
        <p:spPr>
          <a:xfrm>
            <a:off x="4886764" y="4045646"/>
            <a:ext cx="1647101" cy="566062"/>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金属板</a:t>
            </a:r>
          </a:p>
          <a:p>
            <a:pPr algn="ctr">
              <a:spcAft>
                <a:spcPts val="0"/>
              </a:spcAft>
            </a:pPr>
            <a:r>
              <a:rPr lang="en-US" sz="16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振動板兼電極</a:t>
            </a:r>
            <a:r>
              <a:rPr lang="en-US" sz="1600" kern="100" dirty="0">
                <a:effectLst/>
                <a:latin typeface="Meiryo UI" panose="020B0604030504040204" pitchFamily="50" charset="-128"/>
                <a:ea typeface="Meiryo UI" panose="020B0604030504040204" pitchFamily="50" charset="-128"/>
                <a:cs typeface="Meiryo UI" panose="020B0604030504040204" pitchFamily="50" charset="-128"/>
              </a:rPr>
              <a:t>)</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1005"/>
          <p:cNvSpPr txBox="1"/>
          <p:nvPr/>
        </p:nvSpPr>
        <p:spPr>
          <a:xfrm>
            <a:off x="6917227" y="2889886"/>
            <a:ext cx="793115" cy="890492"/>
          </a:xfrm>
          <a:prstGeom prst="rect">
            <a:avLst/>
          </a:prstGeom>
          <a:solidFill>
            <a:schemeClr val="bg1"/>
          </a:solidFill>
          <a:ln w="127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発振</a:t>
            </a:r>
            <a:r>
              <a:rPr lang="en-US" alt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br>
            <a:r>
              <a:rPr 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回路</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1015"/>
          <p:cNvSpPr txBox="1"/>
          <p:nvPr/>
        </p:nvSpPr>
        <p:spPr>
          <a:xfrm>
            <a:off x="6473207" y="3375521"/>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b="1" kern="100" dirty="0">
                <a:effectLst/>
                <a:latin typeface="Meiryo UI" panose="020B0604030504040204" pitchFamily="50" charset="-128"/>
                <a:ea typeface="Meiryo UI" panose="020B0604030504040204" pitchFamily="50" charset="-128"/>
                <a:cs typeface="Meiryo UI" panose="020B0604030504040204" pitchFamily="50" charset="-128"/>
              </a:rPr>
              <a:t>―</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1016"/>
          <p:cNvSpPr txBox="1"/>
          <p:nvPr/>
        </p:nvSpPr>
        <p:spPr>
          <a:xfrm>
            <a:off x="9688007" y="2635789"/>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a:t>
            </a:r>
          </a:p>
        </p:txBody>
      </p:sp>
      <p:sp>
        <p:nvSpPr>
          <p:cNvPr id="75" name="テキスト ボックス 1017"/>
          <p:cNvSpPr txBox="1"/>
          <p:nvPr/>
        </p:nvSpPr>
        <p:spPr>
          <a:xfrm>
            <a:off x="9723676" y="3342194"/>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b="1" kern="100" dirty="0">
                <a:effectLst/>
                <a:latin typeface="Meiryo UI" panose="020B0604030504040204" pitchFamily="50" charset="-128"/>
                <a:ea typeface="Meiryo UI" panose="020B0604030504040204" pitchFamily="50" charset="-128"/>
                <a:cs typeface="Meiryo UI" panose="020B0604030504040204" pitchFamily="50" charset="-128"/>
              </a:rPr>
              <a:t>－</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テキスト ボックス 96"/>
          <p:cNvSpPr txBox="1"/>
          <p:nvPr/>
        </p:nvSpPr>
        <p:spPr>
          <a:xfrm>
            <a:off x="6466877" y="2654846"/>
            <a:ext cx="348615" cy="3016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1600" b="1" kern="100" dirty="0">
                <a:effectLst/>
                <a:latin typeface="Meiryo UI" panose="020B0604030504040204" pitchFamily="50" charset="-128"/>
                <a:ea typeface="Meiryo UI" panose="020B0604030504040204" pitchFamily="50" charset="-128"/>
                <a:cs typeface="Meiryo UI" panose="020B0604030504040204" pitchFamily="50" charset="-128"/>
              </a:rPr>
              <a:t>―</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7" name="直線矢印コネクタ 76"/>
          <p:cNvCxnSpPr>
            <a:stCxn id="70" idx="2"/>
          </p:cNvCxnSpPr>
          <p:nvPr/>
        </p:nvCxnSpPr>
        <p:spPr>
          <a:xfrm flipH="1">
            <a:off x="6261335" y="1824163"/>
            <a:ext cx="716671" cy="69548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78" name="直線矢印コネクタ 77"/>
          <p:cNvCxnSpPr>
            <a:stCxn id="71" idx="0"/>
          </p:cNvCxnSpPr>
          <p:nvPr/>
        </p:nvCxnSpPr>
        <p:spPr>
          <a:xfrm flipV="1">
            <a:off x="5710315" y="3559090"/>
            <a:ext cx="361633" cy="48655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79" name="テキスト ボックス 1005"/>
          <p:cNvSpPr txBox="1"/>
          <p:nvPr/>
        </p:nvSpPr>
        <p:spPr>
          <a:xfrm>
            <a:off x="10137516" y="2881782"/>
            <a:ext cx="793115" cy="890492"/>
          </a:xfrm>
          <a:prstGeom prst="rect">
            <a:avLst/>
          </a:prstGeom>
          <a:solidFill>
            <a:schemeClr val="bg1"/>
          </a:solidFill>
          <a:ln w="127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発振</a:t>
            </a:r>
            <a:r>
              <a:rPr lang="en-US" alt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br>
            <a:r>
              <a:rPr lang="ja-JP" sz="1600" kern="100" dirty="0" smtClean="0">
                <a:effectLst/>
                <a:latin typeface="Meiryo UI" panose="020B0604030504040204" pitchFamily="50" charset="-128"/>
                <a:ea typeface="Meiryo UI" panose="020B0604030504040204" pitchFamily="50" charset="-128"/>
                <a:cs typeface="Meiryo UI" panose="020B0604030504040204" pitchFamily="50" charset="-128"/>
              </a:rPr>
              <a:t>回路</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左右矢印 79"/>
          <p:cNvSpPr/>
          <p:nvPr/>
        </p:nvSpPr>
        <p:spPr>
          <a:xfrm>
            <a:off x="7806120" y="2101408"/>
            <a:ext cx="757723" cy="521139"/>
          </a:xfrm>
          <a:prstGeom prst="leftRightArrow">
            <a:avLst>
              <a:gd name="adj1" fmla="val 32464"/>
              <a:gd name="adj2" fmla="val 353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1104"/>
          <p:cNvSpPr txBox="1"/>
          <p:nvPr/>
        </p:nvSpPr>
        <p:spPr>
          <a:xfrm>
            <a:off x="7817070" y="2654846"/>
            <a:ext cx="1044136" cy="5208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altLang="en-US" sz="1200" kern="100" dirty="0" smtClean="0">
                <a:effectLst/>
                <a:latin typeface="Meiryo UI" panose="020B0604030504040204" pitchFamily="50" charset="-128"/>
                <a:ea typeface="Meiryo UI" panose="020B0604030504040204" pitchFamily="50" charset="-128"/>
                <a:cs typeface="Meiryo UI" panose="020B0604030504040204" pitchFamily="50" charset="-128"/>
              </a:rPr>
              <a:t>変形を繰り返して空気を振動させる。</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テキスト ボックス 82"/>
          <p:cNvSpPr txBox="1"/>
          <p:nvPr/>
        </p:nvSpPr>
        <p:spPr>
          <a:xfrm>
            <a:off x="4033132" y="3417098"/>
            <a:ext cx="614271" cy="307777"/>
          </a:xfrm>
          <a:prstGeom prst="rect">
            <a:avLst/>
          </a:prstGeom>
          <a:noFill/>
        </p:spPr>
        <p:txBody>
          <a:bodyPr wrap="none" rtlCol="0">
            <a:spAutoFit/>
          </a:bodyPr>
          <a:lstStyle/>
          <a:p>
            <a:pPr algn="ct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ブザー</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a:off x="834855" y="4045646"/>
            <a:ext cx="3835113" cy="2062103"/>
          </a:xfrm>
          <a:prstGeom prst="rect">
            <a:avLst/>
          </a:prstGeom>
        </p:spPr>
        <p:txBody>
          <a:bodyPr wrap="square" rtlCol="0">
            <a:spAutoFit/>
          </a:bodyPr>
          <a:lstStyle/>
          <a:p>
            <a:r>
              <a:rPr lang="ja-JP" altLang="ja-JP" sz="1600" dirty="0">
                <a:latin typeface="Meiryo UI" panose="020B0604030504040204" pitchFamily="50" charset="-128"/>
                <a:ea typeface="Meiryo UI" panose="020B0604030504040204" pitchFamily="50" charset="-128"/>
                <a:cs typeface="Meiryo UI" panose="020B0604030504040204" pitchFamily="50" charset="-128"/>
              </a:rPr>
              <a:t>人間が聞くことができる音の周波数は</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20Hz</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20kHz</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と言われていますので、金属板をその範囲で振動させなければなりません。そのため、圧電素子をつかったブザーには発振回路が必要となります。</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本機では、この発振回路もマイコンで構成され、マイコンで作りだした信号</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電圧</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で圧電素子を鳴らしています。</a:t>
            </a:r>
          </a:p>
        </p:txBody>
      </p:sp>
      <p:pic>
        <p:nvPicPr>
          <p:cNvPr id="49" name="図 4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992899" y="1568503"/>
            <a:ext cx="1609154" cy="1964574"/>
          </a:xfrm>
          <a:prstGeom prst="rect">
            <a:avLst/>
          </a:prstGeom>
        </p:spPr>
      </p:pic>
      <p:cxnSp>
        <p:nvCxnSpPr>
          <p:cNvPr id="84" name="直線コネクタ 83"/>
          <p:cNvCxnSpPr/>
          <p:nvPr/>
        </p:nvCxnSpPr>
        <p:spPr>
          <a:xfrm flipV="1">
            <a:off x="4616311" y="2778075"/>
            <a:ext cx="524768" cy="83082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4476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133305"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LED</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3" name="小波 2"/>
          <p:cNvSpPr/>
          <p:nvPr/>
        </p:nvSpPr>
        <p:spPr>
          <a:xfrm>
            <a:off x="6582389" y="1384872"/>
            <a:ext cx="771231" cy="312941"/>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発展</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7" name="グループ化 76"/>
          <p:cNvGrpSpPr/>
          <p:nvPr/>
        </p:nvGrpSpPr>
        <p:grpSpPr>
          <a:xfrm>
            <a:off x="-8757" y="365125"/>
            <a:ext cx="477794" cy="5189823"/>
            <a:chOff x="-8757" y="365125"/>
            <a:chExt cx="477794" cy="5189823"/>
          </a:xfrm>
        </p:grpSpPr>
        <p:sp>
          <p:nvSpPr>
            <p:cNvPr id="78" name="片側の 2 つの角を丸めた四角形 7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片側の 2 つの角を丸めた四角形 7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テキスト ボックス 8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4" name="片側の 2 つの角を丸めた四角形 8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片側の 2 つの角を丸めた四角形 8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片側の 2 つの角を丸めた四角形 8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8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90" name="コンテンツ プレースホルダー 2"/>
          <p:cNvSpPr txBox="1">
            <a:spLocks/>
          </p:cNvSpPr>
          <p:nvPr/>
        </p:nvSpPr>
        <p:spPr>
          <a:xfrm>
            <a:off x="7420440" y="1373435"/>
            <a:ext cx="1967299"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いろんな</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LED</a:t>
            </a:r>
          </a:p>
        </p:txBody>
      </p:sp>
      <p:sp>
        <p:nvSpPr>
          <p:cNvPr id="61" name="テキスト ボックス 60"/>
          <p:cNvSpPr txBox="1"/>
          <p:nvPr/>
        </p:nvSpPr>
        <p:spPr>
          <a:xfrm>
            <a:off x="6493869" y="1722496"/>
            <a:ext cx="4788630" cy="519870"/>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使用場所、目的に合わせていろいろな形、性能の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があります</a:t>
            </a:r>
            <a:r>
              <a:rPr lang="ja-JP"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身の回りの</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の特徴を調べみましょう。</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3752005176"/>
              </p:ext>
            </p:extLst>
          </p:nvPr>
        </p:nvGraphicFramePr>
        <p:xfrm>
          <a:off x="6544660" y="2266386"/>
          <a:ext cx="4788630" cy="2297376"/>
        </p:xfrm>
        <a:graphic>
          <a:graphicData uri="http://schemas.openxmlformats.org/drawingml/2006/table">
            <a:tbl>
              <a:tblPr firstRow="1" bandRow="1">
                <a:tableStyleId>{073A0DAA-6AF3-43AB-8588-CEC1D06C72B9}</a:tableStyleId>
              </a:tblPr>
              <a:tblGrid>
                <a:gridCol w="1385263"/>
                <a:gridCol w="3403367"/>
              </a:tblGrid>
              <a:tr h="287344">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形による違い</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692735">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砲弾型</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強い指向性が欲しいときに使われます。またはんだ付けがやりやすいので電子工作でよく使われます。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494811">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チップ</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指向性が砲弾型より広く、またとても小型なので、小型機器の中に使われます。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822486">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数字表示</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数字を表示するのに便利なように、あらかじめ数字の形に</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が配置されているものや、文字表示に便利なように</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を格子状に並べたものがあります。</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graphicFrame>
        <p:nvGraphicFramePr>
          <p:cNvPr id="63" name="表 62"/>
          <p:cNvGraphicFramePr>
            <a:graphicFrameLocks noGrp="1"/>
          </p:cNvGraphicFramePr>
          <p:nvPr>
            <p:extLst>
              <p:ext uri="{D42A27DB-BD31-4B8C-83A1-F6EECF244321}">
                <p14:modId xmlns:p14="http://schemas.microsoft.com/office/powerpoint/2010/main" val="153882043"/>
              </p:ext>
            </p:extLst>
          </p:nvPr>
        </p:nvGraphicFramePr>
        <p:xfrm>
          <a:off x="6544660" y="4740852"/>
          <a:ext cx="4782481" cy="1497822"/>
        </p:xfrm>
        <a:graphic>
          <a:graphicData uri="http://schemas.openxmlformats.org/drawingml/2006/table">
            <a:tbl>
              <a:tblPr firstRow="1" bandRow="1">
                <a:tableStyleId>{073A0DAA-6AF3-43AB-8588-CEC1D06C72B9}</a:tableStyleId>
              </a:tblPr>
              <a:tblGrid>
                <a:gridCol w="1373972"/>
                <a:gridCol w="3408509"/>
              </a:tblGrid>
              <a:tr h="297350">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性能による違い</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468952">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フルカラー</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赤、青、緑の</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チップが１つにまとめられており、自由に色を作り出せる。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422622">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ハイパワー</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照明、車のライトで使われている。ハイパワーのため発熱が多く、放熱器が付いているものもある。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r h="265099">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赤外線</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LED</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リモコンの送信機に使われている。</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pic>
        <p:nvPicPr>
          <p:cNvPr id="5" name="図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5400000">
            <a:off x="7171439" y="2583007"/>
            <a:ext cx="442421" cy="809788"/>
          </a:xfrm>
          <a:prstGeom prst="rect">
            <a:avLst/>
          </a:prstGeom>
        </p:spPr>
      </p:pic>
      <p:pic>
        <p:nvPicPr>
          <p:cNvPr id="6" name="図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373607" y="3393972"/>
            <a:ext cx="287092" cy="246554"/>
          </a:xfrm>
          <a:prstGeom prst="rect">
            <a:avLst/>
          </a:prstGeom>
        </p:spPr>
      </p:pic>
      <p:pic>
        <p:nvPicPr>
          <p:cNvPr id="7" name="図 6"/>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808222" y="4028072"/>
            <a:ext cx="359065" cy="477179"/>
          </a:xfrm>
          <a:prstGeom prst="rect">
            <a:avLst/>
          </a:prstGeom>
        </p:spPr>
      </p:pic>
      <p:pic>
        <p:nvPicPr>
          <p:cNvPr id="8" name="図 7"/>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254794" y="4025867"/>
            <a:ext cx="567464" cy="495716"/>
          </a:xfrm>
          <a:prstGeom prst="rect">
            <a:avLst/>
          </a:prstGeom>
        </p:spPr>
      </p:pic>
      <p:pic>
        <p:nvPicPr>
          <p:cNvPr id="64" name="図 6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65" name="コンテンツ プレースホルダー 2"/>
          <p:cNvSpPr txBox="1">
            <a:spLocks/>
          </p:cNvSpPr>
          <p:nvPr/>
        </p:nvSpPr>
        <p:spPr>
          <a:xfrm>
            <a:off x="828645" y="1425225"/>
            <a:ext cx="4186881"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発光ダイオード</a:t>
            </a: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を知ろう</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正方形/長方形 65"/>
          <p:cNvSpPr/>
          <p:nvPr/>
        </p:nvSpPr>
        <p:spPr>
          <a:xfrm>
            <a:off x="838199" y="1408874"/>
            <a:ext cx="4943475" cy="4810547"/>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7" name="グループ化 66"/>
          <p:cNvGrpSpPr/>
          <p:nvPr/>
        </p:nvGrpSpPr>
        <p:grpSpPr>
          <a:xfrm>
            <a:off x="3971505" y="2594915"/>
            <a:ext cx="1402080" cy="1033145"/>
            <a:chOff x="0" y="0"/>
            <a:chExt cx="1402485" cy="1033751"/>
          </a:xfrm>
        </p:grpSpPr>
        <p:grpSp>
          <p:nvGrpSpPr>
            <p:cNvPr id="68" name="グループ化 67"/>
            <p:cNvGrpSpPr/>
            <p:nvPr/>
          </p:nvGrpSpPr>
          <p:grpSpPr>
            <a:xfrm>
              <a:off x="0" y="0"/>
              <a:ext cx="1402485" cy="1033751"/>
              <a:chOff x="0" y="0"/>
              <a:chExt cx="2200595" cy="1621886"/>
            </a:xfrm>
          </p:grpSpPr>
          <p:sp>
            <p:nvSpPr>
              <p:cNvPr id="73" name="正方形/長方形 72"/>
              <p:cNvSpPr/>
              <p:nvPr/>
            </p:nvSpPr>
            <p:spPr>
              <a:xfrm>
                <a:off x="0" y="529330"/>
                <a:ext cx="2200595" cy="87787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正方形/長方形 73"/>
              <p:cNvSpPr/>
              <p:nvPr/>
            </p:nvSpPr>
            <p:spPr>
              <a:xfrm>
                <a:off x="284574" y="309020"/>
                <a:ext cx="803082" cy="414016"/>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正方形/長方形 74"/>
              <p:cNvSpPr/>
              <p:nvPr/>
            </p:nvSpPr>
            <p:spPr>
              <a:xfrm>
                <a:off x="1087848" y="309020"/>
                <a:ext cx="803082" cy="414016"/>
              </a:xfrm>
              <a:prstGeom prst="rect">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6" name="直線コネクタ 75"/>
              <p:cNvCxnSpPr/>
              <p:nvPr/>
            </p:nvCxnSpPr>
            <p:spPr>
              <a:xfrm>
                <a:off x="1065515" y="1200466"/>
                <a:ext cx="0" cy="4214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正方形/長方形 91"/>
              <p:cNvSpPr/>
              <p:nvPr/>
            </p:nvSpPr>
            <p:spPr>
              <a:xfrm>
                <a:off x="1087656" y="1303834"/>
                <a:ext cx="79513" cy="21468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正方形/長方形 92"/>
              <p:cNvSpPr/>
              <p:nvPr/>
            </p:nvSpPr>
            <p:spPr>
              <a:xfrm>
                <a:off x="1152980" y="1303833"/>
                <a:ext cx="45720" cy="214685"/>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稲妻 93"/>
              <p:cNvSpPr/>
              <p:nvPr/>
            </p:nvSpPr>
            <p:spPr>
              <a:xfrm>
                <a:off x="620637" y="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稲妻 94"/>
              <p:cNvSpPr/>
              <p:nvPr/>
            </p:nvSpPr>
            <p:spPr>
              <a:xfrm flipH="1">
                <a:off x="1094331" y="9069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69" name="テキスト ボックス 180"/>
            <p:cNvSpPr txBox="1"/>
            <p:nvPr/>
          </p:nvSpPr>
          <p:spPr>
            <a:xfrm>
              <a:off x="673239" y="478696"/>
              <a:ext cx="695325" cy="3200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800" kern="100" dirty="0">
                  <a:effectLst/>
                  <a:latin typeface="Meiryo UI" panose="020B0604030504040204" pitchFamily="50" charset="-128"/>
                  <a:ea typeface="Meiryo UI" panose="020B0604030504040204" pitchFamily="50" charset="-128"/>
                  <a:cs typeface="Meiryo UI" panose="020B0604030504040204" pitchFamily="50" charset="-128"/>
                </a:rPr>
                <a:t>N</a:t>
              </a:r>
              <a:r>
                <a:rPr lang="ja-JP" sz="800" kern="100" dirty="0">
                  <a:effectLst/>
                  <a:latin typeface="Meiryo UI" panose="020B0604030504040204" pitchFamily="50" charset="-128"/>
                  <a:ea typeface="Meiryo UI" panose="020B0604030504040204" pitchFamily="50" charset="-128"/>
                  <a:cs typeface="Meiryo UI" panose="020B0604030504040204" pitchFamily="50" charset="-128"/>
                </a:rPr>
                <a:t>型半導体</a:t>
              </a:r>
              <a:endParaRPr lang="ja-JP" sz="105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181"/>
            <p:cNvSpPr txBox="1"/>
            <p:nvPr/>
          </p:nvSpPr>
          <p:spPr>
            <a:xfrm>
              <a:off x="20096" y="478696"/>
              <a:ext cx="695740"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800" kern="100" dirty="0">
                  <a:effectLst/>
                  <a:latin typeface="Meiryo UI" panose="020B0604030504040204" pitchFamily="50" charset="-128"/>
                  <a:ea typeface="Meiryo UI" panose="020B0604030504040204" pitchFamily="50" charset="-128"/>
                  <a:cs typeface="Meiryo UI" panose="020B0604030504040204" pitchFamily="50" charset="-128"/>
                </a:rPr>
                <a:t>P</a:t>
              </a:r>
              <a:r>
                <a:rPr lang="ja-JP" sz="800" kern="100" dirty="0">
                  <a:effectLst/>
                  <a:latin typeface="Meiryo UI" panose="020B0604030504040204" pitchFamily="50" charset="-128"/>
                  <a:ea typeface="Meiryo UI" panose="020B0604030504040204" pitchFamily="50" charset="-128"/>
                  <a:cs typeface="Meiryo UI" panose="020B0604030504040204" pitchFamily="50" charset="-128"/>
                </a:rPr>
                <a:t>型半導体</a:t>
              </a:r>
              <a:endParaRPr lang="ja-JP" sz="105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183"/>
            <p:cNvSpPr txBox="1"/>
            <p:nvPr/>
          </p:nvSpPr>
          <p:spPr>
            <a:xfrm>
              <a:off x="150725" y="170821"/>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800" kern="100" dirty="0">
                  <a:effectLst/>
                  <a:latin typeface="Meiryo UI" panose="020B0604030504040204" pitchFamily="50" charset="-128"/>
                  <a:ea typeface="Meiryo UI" panose="020B0604030504040204" pitchFamily="50" charset="-128"/>
                  <a:cs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186"/>
            <p:cNvSpPr txBox="1"/>
            <p:nvPr/>
          </p:nvSpPr>
          <p:spPr>
            <a:xfrm>
              <a:off x="793820" y="160773"/>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800" kern="100" dirty="0">
                  <a:effectLst/>
                  <a:latin typeface="Meiryo UI" panose="020B0604030504040204" pitchFamily="50" charset="-128"/>
                  <a:ea typeface="Meiryo UI" panose="020B0604030504040204" pitchFamily="50" charset="-128"/>
                  <a:cs typeface="Meiryo UI" panose="020B0604030504040204" pitchFamily="50" charset="-128"/>
                </a:rPr>
                <a:t>←　－</a:t>
              </a:r>
              <a:endParaRPr lang="ja-JP" sz="105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96" name="テキスト ボックス 95"/>
          <p:cNvSpPr txBox="1"/>
          <p:nvPr/>
        </p:nvSpPr>
        <p:spPr>
          <a:xfrm>
            <a:off x="902489" y="1787356"/>
            <a:ext cx="2801488" cy="2062103"/>
          </a:xfrm>
          <a:prstGeom prst="rect">
            <a:avLst/>
          </a:prstGeom>
        </p:spPr>
        <p:txBody>
          <a:bodyPr wrap="square" rtlCol="0">
            <a:spAutoFit/>
          </a:bodyPr>
          <a:lstStyle/>
          <a:p>
            <a:r>
              <a:rPr lang="ja-JP" altLang="ja-JP" sz="1600" dirty="0">
                <a:latin typeface="Meiryo UI" panose="020B0604030504040204" pitchFamily="50" charset="-128"/>
                <a:ea typeface="Meiryo UI" panose="020B0604030504040204" pitchFamily="50" charset="-128"/>
                <a:cs typeface="Meiryo UI" panose="020B0604030504040204" pitchFamily="50" charset="-128"/>
              </a:rPr>
              <a:t>特性の異なった</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2</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つの</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半導体（</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P</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型半導体と</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N</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型半導体）が接合された「</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PN</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接合」で構成されます</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ここに決まった方向から電圧を加えたときに、</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再結合」という現象が</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起き</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その</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時に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生じたエネルギーが</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光のエネルギーとなり発光します。</a:t>
            </a:r>
            <a:endPar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7" name="直線コネクタ 96"/>
          <p:cNvCxnSpPr/>
          <p:nvPr/>
        </p:nvCxnSpPr>
        <p:spPr>
          <a:xfrm>
            <a:off x="925560" y="3849459"/>
            <a:ext cx="4768751" cy="0"/>
          </a:xfrm>
          <a:prstGeom prst="line">
            <a:avLst/>
          </a:prstGeom>
        </p:spPr>
        <p:style>
          <a:lnRef idx="1">
            <a:schemeClr val="accent1"/>
          </a:lnRef>
          <a:fillRef idx="0">
            <a:schemeClr val="accent1"/>
          </a:fillRef>
          <a:effectRef idx="0">
            <a:schemeClr val="accent1"/>
          </a:effectRef>
          <a:fontRef idx="minor">
            <a:schemeClr val="tx1"/>
          </a:fontRef>
        </p:style>
      </p:cxnSp>
      <p:pic>
        <p:nvPicPr>
          <p:cNvPr id="98" name="図 9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90908" y="4595225"/>
            <a:ext cx="1549206" cy="1053968"/>
          </a:xfrm>
          <a:prstGeom prst="rect">
            <a:avLst/>
          </a:prstGeom>
        </p:spPr>
      </p:pic>
      <p:sp>
        <p:nvSpPr>
          <p:cNvPr id="99" name="テキスト ボックス 98"/>
          <p:cNvSpPr txBox="1"/>
          <p:nvPr/>
        </p:nvSpPr>
        <p:spPr>
          <a:xfrm>
            <a:off x="2903676" y="3871321"/>
            <a:ext cx="2801488" cy="2062103"/>
          </a:xfrm>
          <a:prstGeom prst="rect">
            <a:avLst/>
          </a:prstGeom>
        </p:spPr>
        <p:txBody>
          <a:bodyPr wrap="square" rtlCol="0">
            <a:spAutoFit/>
          </a:bodyPr>
          <a:lstStyle/>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本機でも使用されている数字表示</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は図のように数字を構成している部分に</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が入っており、その</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の点灯、消灯で数字を表示させるようになっています</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数字</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を</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つの</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で構</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成していますので、</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セグメント</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といいます。</a:t>
            </a:r>
          </a:p>
        </p:txBody>
      </p:sp>
    </p:spTree>
    <p:extLst>
      <p:ext uri="{BB962C8B-B14F-4D97-AF65-F5344CB8AC3E}">
        <p14:creationId xmlns:p14="http://schemas.microsoft.com/office/powerpoint/2010/main" val="26904426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590925"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　スイッチ</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77" name="グループ化 76"/>
          <p:cNvGrpSpPr/>
          <p:nvPr/>
        </p:nvGrpSpPr>
        <p:grpSpPr>
          <a:xfrm>
            <a:off x="-8757" y="365125"/>
            <a:ext cx="477794" cy="5189823"/>
            <a:chOff x="-8757" y="365125"/>
            <a:chExt cx="477794" cy="5189823"/>
          </a:xfrm>
        </p:grpSpPr>
        <p:sp>
          <p:nvSpPr>
            <p:cNvPr id="78" name="片側の 2 つの角を丸めた四角形 7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片側の 2 つの角を丸めた四角形 7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テキスト ボックス 8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4" name="片側の 2 つの角を丸めた四角形 8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片側の 2 つの角を丸めた四角形 8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片側の 2 つの角を丸めた四角形 8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8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64" name="図 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47" name="コンテンツ プレースホルダー 2"/>
          <p:cNvSpPr txBox="1">
            <a:spLocks/>
          </p:cNvSpPr>
          <p:nvPr/>
        </p:nvSpPr>
        <p:spPr>
          <a:xfrm>
            <a:off x="784603" y="1437132"/>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スイッチのしくみ</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コンテンツ プレースホルダー 2"/>
          <p:cNvSpPr txBox="1">
            <a:spLocks/>
          </p:cNvSpPr>
          <p:nvPr/>
        </p:nvSpPr>
        <p:spPr>
          <a:xfrm>
            <a:off x="6520325" y="1437132"/>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いろいろなスイッチ</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a:off x="6546319" y="1978175"/>
            <a:ext cx="4729563" cy="652435"/>
          </a:xfrm>
          <a:prstGeom prst="rect">
            <a:avLst/>
          </a:prstGeom>
        </p:spPr>
        <p:txBody>
          <a:bodyPr wrap="square" rtlCol="0">
            <a:noAutofit/>
          </a:bodyPr>
          <a:lstStyle/>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スイッチは多くの場所で目にします。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使用場所や目的と、形との関係について考えてみましょう。</a:t>
            </a:r>
            <a:endPar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50" name="表 49"/>
          <p:cNvGraphicFramePr>
            <a:graphicFrameLocks noGrp="1"/>
          </p:cNvGraphicFramePr>
          <p:nvPr>
            <p:extLst>
              <p:ext uri="{D42A27DB-BD31-4B8C-83A1-F6EECF244321}">
                <p14:modId xmlns:p14="http://schemas.microsoft.com/office/powerpoint/2010/main" val="2879050427"/>
              </p:ext>
            </p:extLst>
          </p:nvPr>
        </p:nvGraphicFramePr>
        <p:xfrm>
          <a:off x="6546319" y="2630610"/>
          <a:ext cx="4793417" cy="3022600"/>
        </p:xfrm>
        <a:graphic>
          <a:graphicData uri="http://schemas.openxmlformats.org/drawingml/2006/table">
            <a:tbl>
              <a:tblPr firstRow="1" bandRow="1">
                <a:tableStyleId>{5940675A-B579-460E-94D1-54222C63F5DA}</a:tableStyleId>
              </a:tblPr>
              <a:tblGrid>
                <a:gridCol w="698872"/>
                <a:gridCol w="1990725"/>
                <a:gridCol w="2103820"/>
              </a:tblGrid>
              <a:tr h="370840">
                <a:tc>
                  <a:txBody>
                    <a:bodyPr/>
                    <a:lstStyle/>
                    <a:p>
                      <a:pPr algn="ctr"/>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目的</a:t>
                      </a:r>
                      <a:endParaRPr kumimoji="1" lang="ja-JP" altLang="en-US" sz="1200" b="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特徴</a:t>
                      </a:r>
                      <a:endParaRPr kumimoji="1" lang="ja-JP" altLang="en-US" sz="1200" b="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種類</a:t>
                      </a:r>
                      <a:endParaRPr kumimoji="1" lang="ja-JP" altLang="en-US" sz="1200" b="0"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pPr algn="ctr"/>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操作</a:t>
                      </a:r>
                      <a:endParaRPr kumimoji="1" lang="ja-JP" altLang="en-US" sz="1200" b="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人が機械へ指示や入力をするときに使われます。スイッチ形や動きで、機械と人のインターフェース性をアップします。</a:t>
                      </a:r>
                      <a:endParaRPr kumimoji="1" lang="ja-JP" altLang="en-US" sz="1200" b="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スライドスイッチ</a:t>
                      </a:r>
                      <a:endParaRPr kumimoji="1" lang="en-US" altLang="ja-JP" sz="1200" b="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ロッカースイッチ</a:t>
                      </a:r>
                      <a:endParaRPr kumimoji="1" lang="en-US" altLang="ja-JP" sz="1200" b="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トグルスイッチ</a:t>
                      </a:r>
                      <a:endParaRPr kumimoji="1" lang="en-US" altLang="ja-JP" sz="1200" b="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押しボタンスイッチ</a:t>
                      </a:r>
                      <a:endParaRPr kumimoji="1" lang="ja-JP" altLang="en-US" sz="1200" b="0"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pPr algn="ctr"/>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検出</a:t>
                      </a:r>
                      <a:endParaRPr kumimoji="1" lang="ja-JP" altLang="en-US" sz="1200" b="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機械の位置や動きを知るため使われます。</a:t>
                      </a:r>
                      <a:endParaRPr kumimoji="1" lang="ja-JP" altLang="en-US" sz="1200" b="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遠心スイッチ</a:t>
                      </a:r>
                      <a:endParaRPr kumimoji="1" lang="en-US" altLang="ja-JP" sz="1200" b="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傾斜スイッチ</a:t>
                      </a:r>
                      <a:endParaRPr kumimoji="1" lang="en-US" altLang="ja-JP" sz="1200" b="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サーモスタット（温度スイッチ）</a:t>
                      </a:r>
                      <a:endParaRPr kumimoji="1" lang="en-US" altLang="ja-JP" sz="1200" b="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マイクロスイッチ</a:t>
                      </a:r>
                      <a:endParaRPr kumimoji="1" lang="en-US" altLang="ja-JP" sz="1200" b="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フックスイッチ</a:t>
                      </a:r>
                      <a:endParaRPr kumimoji="1" lang="en-US" altLang="ja-JP" sz="1200" b="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pPr algn="ctr"/>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設定</a:t>
                      </a:r>
                      <a:endParaRPr kumimoji="1" lang="ja-JP" altLang="en-US" sz="1200" b="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主電源を切ってもスイッチの状態が変わらないことを利用して、機械のモード設定用に使われます。</a:t>
                      </a:r>
                      <a:endParaRPr kumimoji="1" lang="ja-JP" altLang="en-US" sz="1200" b="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ディップスイッチ</a:t>
                      </a:r>
                      <a:endParaRPr kumimoji="1" lang="en-US" altLang="ja-JP" sz="1200" b="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b="0" dirty="0" smtClean="0">
                          <a:latin typeface="Meiryo UI" panose="020B0604030504040204" pitchFamily="50" charset="-128"/>
                          <a:ea typeface="Meiryo UI" panose="020B0604030504040204" pitchFamily="50" charset="-128"/>
                          <a:cs typeface="Meiryo UI" panose="020B0604030504040204" pitchFamily="50" charset="-128"/>
                        </a:rPr>
                        <a:t>ロータリースイッチ</a:t>
                      </a:r>
                      <a:endParaRPr kumimoji="1" lang="en-US" altLang="ja-JP" sz="1200" b="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sp>
        <p:nvSpPr>
          <p:cNvPr id="51" name="テキスト ボックス 50"/>
          <p:cNvSpPr txBox="1"/>
          <p:nvPr/>
        </p:nvSpPr>
        <p:spPr>
          <a:xfrm>
            <a:off x="757542" y="2078280"/>
            <a:ext cx="722819" cy="270591"/>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金属板</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52" name="図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6058" y="2440634"/>
            <a:ext cx="1409524" cy="2120635"/>
          </a:xfrm>
          <a:prstGeom prst="rect">
            <a:avLst/>
          </a:prstGeom>
        </p:spPr>
      </p:pic>
      <p:cxnSp>
        <p:nvCxnSpPr>
          <p:cNvPr id="53" name="直線矢印コネクタ 52"/>
          <p:cNvCxnSpPr/>
          <p:nvPr/>
        </p:nvCxnSpPr>
        <p:spPr>
          <a:xfrm>
            <a:off x="1149521" y="2434713"/>
            <a:ext cx="282651" cy="39844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4" name="テキスト ボックス 53"/>
          <p:cNvSpPr txBox="1"/>
          <p:nvPr/>
        </p:nvSpPr>
        <p:spPr>
          <a:xfrm>
            <a:off x="2703837" y="3483786"/>
            <a:ext cx="3445299" cy="2800767"/>
          </a:xfrm>
          <a:prstGeom prst="rect">
            <a:avLst/>
          </a:prstGeom>
        </p:spPr>
        <p:txBody>
          <a:bodyPr wrap="squar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本機で使用している時刻設定などに使用するスイッチは「タクトスイッチ」という種類のスイッチです。</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タクトスイッチ</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の構造は図のようになっており、上のボタンを押すと、内部に入っている金属板が押され、両端の端子と真ん中の端子が金属板を通して導通します。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押すのをやめる</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と、金属板が元に戻りますので導通が無くなります。</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つまり、タクトスイッチは押した時だけ</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ON</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になります。</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下矢印 54"/>
          <p:cNvSpPr/>
          <p:nvPr/>
        </p:nvSpPr>
        <p:spPr>
          <a:xfrm>
            <a:off x="1712548" y="3256990"/>
            <a:ext cx="396233" cy="370194"/>
          </a:xfrm>
          <a:prstGeom prst="downArrow">
            <a:avLst/>
          </a:prstGeom>
          <a:solidFill>
            <a:schemeClr val="accent4">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下矢印 55"/>
          <p:cNvSpPr/>
          <p:nvPr/>
        </p:nvSpPr>
        <p:spPr>
          <a:xfrm rot="10800000">
            <a:off x="1702703" y="4725786"/>
            <a:ext cx="396233" cy="370194"/>
          </a:xfrm>
          <a:prstGeom prst="downArrow">
            <a:avLst/>
          </a:prstGeom>
          <a:solidFill>
            <a:schemeClr val="accent4">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pic>
        <p:nvPicPr>
          <p:cNvPr id="57" name="図 56"/>
          <p:cNvPicPr>
            <a:picLocks noChangeAspect="1"/>
          </p:cNvPicPr>
          <p:nvPr/>
        </p:nvPicPr>
        <p:blipFill rotWithShape="1">
          <a:blip r:embed="rId3">
            <a:extLst>
              <a:ext uri="{28A0092B-C50C-407E-A947-70E740481C1C}">
                <a14:useLocalDpi xmlns:a14="http://schemas.microsoft.com/office/drawing/2010/main" val="0"/>
              </a:ext>
            </a:extLst>
          </a:blip>
          <a:srcRect b="58009"/>
          <a:stretch/>
        </p:blipFill>
        <p:spPr>
          <a:xfrm>
            <a:off x="1196058" y="5186952"/>
            <a:ext cx="1409524" cy="890478"/>
          </a:xfrm>
          <a:prstGeom prst="rect">
            <a:avLst/>
          </a:prstGeom>
        </p:spPr>
      </p:pic>
      <p:sp>
        <p:nvSpPr>
          <p:cNvPr id="59" name="テキスト ボックス 58"/>
          <p:cNvSpPr txBox="1"/>
          <p:nvPr/>
        </p:nvSpPr>
        <p:spPr>
          <a:xfrm>
            <a:off x="3208114" y="2011179"/>
            <a:ext cx="771365" cy="338554"/>
          </a:xfrm>
          <a:prstGeom prst="rect">
            <a:avLst/>
          </a:prstGeom>
          <a:noFill/>
        </p:spPr>
        <p:txBody>
          <a:bodyPr wrap="none" rtlCol="0">
            <a:spAutoFit/>
          </a:bodyPr>
          <a:lstStyle/>
          <a:p>
            <a:pPr algn="ct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スイッチ</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1" name="図 90"/>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115394" y="1452426"/>
            <a:ext cx="1609154" cy="1964574"/>
          </a:xfrm>
          <a:prstGeom prst="rect">
            <a:avLst/>
          </a:prstGeom>
        </p:spPr>
      </p:pic>
      <p:sp>
        <p:nvSpPr>
          <p:cNvPr id="62" name="角丸四角形 61"/>
          <p:cNvSpPr/>
          <p:nvPr/>
        </p:nvSpPr>
        <p:spPr>
          <a:xfrm rot="1089944">
            <a:off x="4407878" y="2880925"/>
            <a:ext cx="746748" cy="363156"/>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0" name="直線コネクタ 59"/>
          <p:cNvCxnSpPr>
            <a:endCxn id="62" idx="1"/>
          </p:cNvCxnSpPr>
          <p:nvPr/>
        </p:nvCxnSpPr>
        <p:spPr>
          <a:xfrm>
            <a:off x="3780352" y="2416519"/>
            <a:ext cx="646135" cy="529578"/>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34994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4208279"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解説　回路部分</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5" name="コンテンツ プレースホルダー 2"/>
          <p:cNvSpPr txBox="1">
            <a:spLocks/>
          </p:cNvSpPr>
          <p:nvPr/>
        </p:nvSpPr>
        <p:spPr>
          <a:xfrm>
            <a:off x="753515" y="1386398"/>
            <a:ext cx="1006486" cy="42625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回路</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a:off x="1068464" y="2873937"/>
            <a:ext cx="712793" cy="282430"/>
          </a:xfrm>
          <a:prstGeom prst="rect">
            <a:avLst/>
          </a:prstGeom>
          <a:noFill/>
        </p:spPr>
        <p:txBody>
          <a:bodyPr wrap="none" rtlCol="0">
            <a:no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電源部</a:t>
            </a:r>
          </a:p>
        </p:txBody>
      </p:sp>
      <p:sp>
        <p:nvSpPr>
          <p:cNvPr id="43" name="テキスト ボックス 42"/>
          <p:cNvSpPr txBox="1"/>
          <p:nvPr/>
        </p:nvSpPr>
        <p:spPr>
          <a:xfrm>
            <a:off x="4530434" y="4820392"/>
            <a:ext cx="1032090" cy="283657"/>
          </a:xfrm>
          <a:prstGeom prst="rect">
            <a:avLst/>
          </a:prstGeom>
          <a:noFill/>
        </p:spPr>
        <p:txBody>
          <a:bodyPr wrap="non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制御回路部</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45" name="直線コネクタ 44"/>
          <p:cNvCxnSpPr>
            <a:stCxn id="7" idx="1"/>
            <a:endCxn id="37" idx="0"/>
          </p:cNvCxnSpPr>
          <p:nvPr/>
        </p:nvCxnSpPr>
        <p:spPr>
          <a:xfrm flipH="1">
            <a:off x="1424861" y="1976945"/>
            <a:ext cx="197285" cy="89699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a:stCxn id="43" idx="0"/>
            <a:endCxn id="93" idx="2"/>
          </p:cNvCxnSpPr>
          <p:nvPr/>
        </p:nvCxnSpPr>
        <p:spPr>
          <a:xfrm flipV="1">
            <a:off x="5046479" y="4257675"/>
            <a:ext cx="167398" cy="5627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a:xfrm>
            <a:off x="1929256" y="5337813"/>
            <a:ext cx="8549722" cy="1000441"/>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時計動作のプログラムが書き込まれたマイクロコントローラー</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マイコン</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を使って動作します。入力にスイッチ、出力に時計表示</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とブザーがあり、それらをマイコンで制御しています。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4</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桁の数字の点灯制御にはダイナミック点灯方式を使っています。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a:off x="8733032" y="1710188"/>
            <a:ext cx="1519968" cy="369332"/>
          </a:xfrm>
          <a:prstGeom prst="rect">
            <a:avLst/>
          </a:prstGeom>
          <a:noFill/>
        </p:spPr>
        <p:txBody>
          <a:bodyPr wrap="none" rtlCol="0">
            <a:spAutoFit/>
          </a:bodyPr>
          <a:lstStyle/>
          <a:p>
            <a:r>
              <a:rPr kumimoji="1" lang="ja-JP" altLang="en-US"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全体的な動き</a:t>
            </a:r>
          </a:p>
        </p:txBody>
      </p:sp>
      <p:grpSp>
        <p:nvGrpSpPr>
          <p:cNvPr id="44" name="グループ化 43"/>
          <p:cNvGrpSpPr/>
          <p:nvPr/>
        </p:nvGrpSpPr>
        <p:grpSpPr>
          <a:xfrm>
            <a:off x="-8757" y="365125"/>
            <a:ext cx="477794" cy="5189823"/>
            <a:chOff x="-8757" y="365125"/>
            <a:chExt cx="477794" cy="5189823"/>
          </a:xfrm>
        </p:grpSpPr>
        <p:sp>
          <p:nvSpPr>
            <p:cNvPr id="46" name="片側の 2 つの角を丸めた四角形 4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片側の 2 つの角を丸めた四角形 5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4" name="片側の 2 つの角を丸めた四角形 5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片側の 2 つの角を丸めた四角形 58"/>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 name="正方形/長方形 6"/>
          <p:cNvSpPr/>
          <p:nvPr/>
        </p:nvSpPr>
        <p:spPr>
          <a:xfrm>
            <a:off x="1622146" y="1393397"/>
            <a:ext cx="2206904" cy="116709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正方形/長方形 90"/>
          <p:cNvSpPr/>
          <p:nvPr/>
        </p:nvSpPr>
        <p:spPr>
          <a:xfrm>
            <a:off x="2269846" y="2619277"/>
            <a:ext cx="1282979" cy="86597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正方形/長方形 91"/>
          <p:cNvSpPr/>
          <p:nvPr/>
        </p:nvSpPr>
        <p:spPr>
          <a:xfrm>
            <a:off x="3013307" y="3804579"/>
            <a:ext cx="1081220" cy="96364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p:nvSpPr>
        <p:spPr>
          <a:xfrm>
            <a:off x="4579404" y="2090087"/>
            <a:ext cx="1268946" cy="216758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p:cNvSpPr/>
          <p:nvPr/>
        </p:nvSpPr>
        <p:spPr>
          <a:xfrm>
            <a:off x="6111367" y="1982461"/>
            <a:ext cx="3410063" cy="214186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六角形 7"/>
          <p:cNvSpPr/>
          <p:nvPr/>
        </p:nvSpPr>
        <p:spPr>
          <a:xfrm>
            <a:off x="6253115" y="2305620"/>
            <a:ext cx="4729094" cy="2394935"/>
          </a:xfrm>
          <a:custGeom>
            <a:avLst/>
            <a:gdLst>
              <a:gd name="connsiteX0" fmla="*/ 0 w 2047875"/>
              <a:gd name="connsiteY0" fmla="*/ 466626 h 933251"/>
              <a:gd name="connsiteX1" fmla="*/ 233313 w 2047875"/>
              <a:gd name="connsiteY1" fmla="*/ 0 h 933251"/>
              <a:gd name="connsiteX2" fmla="*/ 1814562 w 2047875"/>
              <a:gd name="connsiteY2" fmla="*/ 0 h 933251"/>
              <a:gd name="connsiteX3" fmla="*/ 2047875 w 2047875"/>
              <a:gd name="connsiteY3" fmla="*/ 466626 h 933251"/>
              <a:gd name="connsiteX4" fmla="*/ 1814562 w 2047875"/>
              <a:gd name="connsiteY4" fmla="*/ 933251 h 933251"/>
              <a:gd name="connsiteX5" fmla="*/ 233313 w 2047875"/>
              <a:gd name="connsiteY5" fmla="*/ 933251 h 933251"/>
              <a:gd name="connsiteX6" fmla="*/ 0 w 2047875"/>
              <a:gd name="connsiteY6" fmla="*/ 466626 h 933251"/>
              <a:gd name="connsiteX0" fmla="*/ 0 w 2138412"/>
              <a:gd name="connsiteY0" fmla="*/ 2705001 h 3171626"/>
              <a:gd name="connsiteX1" fmla="*/ 233313 w 2138412"/>
              <a:gd name="connsiteY1" fmla="*/ 2238375 h 3171626"/>
              <a:gd name="connsiteX2" fmla="*/ 2138412 w 2138412"/>
              <a:gd name="connsiteY2" fmla="*/ 0 h 3171626"/>
              <a:gd name="connsiteX3" fmla="*/ 2047875 w 2138412"/>
              <a:gd name="connsiteY3" fmla="*/ 2705001 h 3171626"/>
              <a:gd name="connsiteX4" fmla="*/ 1814562 w 2138412"/>
              <a:gd name="connsiteY4" fmla="*/ 3171626 h 3171626"/>
              <a:gd name="connsiteX5" fmla="*/ 233313 w 2138412"/>
              <a:gd name="connsiteY5" fmla="*/ 3171626 h 3171626"/>
              <a:gd name="connsiteX6" fmla="*/ 0 w 2138412"/>
              <a:gd name="connsiteY6" fmla="*/ 2705001 h 3171626"/>
              <a:gd name="connsiteX0" fmla="*/ 0 w 3324225"/>
              <a:gd name="connsiteY0" fmla="*/ 2705001 h 3171626"/>
              <a:gd name="connsiteX1" fmla="*/ 233313 w 3324225"/>
              <a:gd name="connsiteY1" fmla="*/ 2238375 h 3171626"/>
              <a:gd name="connsiteX2" fmla="*/ 2138412 w 3324225"/>
              <a:gd name="connsiteY2" fmla="*/ 0 h 3171626"/>
              <a:gd name="connsiteX3" fmla="*/ 3324225 w 3324225"/>
              <a:gd name="connsiteY3" fmla="*/ 18951 h 3171626"/>
              <a:gd name="connsiteX4" fmla="*/ 1814562 w 3324225"/>
              <a:gd name="connsiteY4" fmla="*/ 3171626 h 3171626"/>
              <a:gd name="connsiteX5" fmla="*/ 233313 w 3324225"/>
              <a:gd name="connsiteY5" fmla="*/ 3171626 h 3171626"/>
              <a:gd name="connsiteX6" fmla="*/ 0 w 3324225"/>
              <a:gd name="connsiteY6" fmla="*/ 2705001 h 3171626"/>
              <a:gd name="connsiteX0" fmla="*/ 0 w 3324225"/>
              <a:gd name="connsiteY0" fmla="*/ 2705001 h 3171626"/>
              <a:gd name="connsiteX1" fmla="*/ 233313 w 3324225"/>
              <a:gd name="connsiteY1" fmla="*/ 2238375 h 3171626"/>
              <a:gd name="connsiteX2" fmla="*/ 2138412 w 3324225"/>
              <a:gd name="connsiteY2" fmla="*/ 0 h 3171626"/>
              <a:gd name="connsiteX3" fmla="*/ 3324225 w 3324225"/>
              <a:gd name="connsiteY3" fmla="*/ 18951 h 3171626"/>
              <a:gd name="connsiteX4" fmla="*/ 3309987 w 3324225"/>
              <a:gd name="connsiteY4" fmla="*/ 2400101 h 3171626"/>
              <a:gd name="connsiteX5" fmla="*/ 233313 w 3324225"/>
              <a:gd name="connsiteY5" fmla="*/ 3171626 h 3171626"/>
              <a:gd name="connsiteX6" fmla="*/ 0 w 3324225"/>
              <a:gd name="connsiteY6" fmla="*/ 2705001 h 3171626"/>
              <a:gd name="connsiteX0" fmla="*/ 481062 w 3805287"/>
              <a:gd name="connsiteY0" fmla="*/ 2705001 h 3266876"/>
              <a:gd name="connsiteX1" fmla="*/ 714375 w 3805287"/>
              <a:gd name="connsiteY1" fmla="*/ 2238375 h 3266876"/>
              <a:gd name="connsiteX2" fmla="*/ 2619474 w 3805287"/>
              <a:gd name="connsiteY2" fmla="*/ 0 h 3266876"/>
              <a:gd name="connsiteX3" fmla="*/ 3805287 w 3805287"/>
              <a:gd name="connsiteY3" fmla="*/ 18951 h 3266876"/>
              <a:gd name="connsiteX4" fmla="*/ 3791049 w 3805287"/>
              <a:gd name="connsiteY4" fmla="*/ 2400101 h 3266876"/>
              <a:gd name="connsiteX5" fmla="*/ 0 w 3805287"/>
              <a:gd name="connsiteY5" fmla="*/ 3266876 h 3266876"/>
              <a:gd name="connsiteX6" fmla="*/ 481062 w 3805287"/>
              <a:gd name="connsiteY6" fmla="*/ 2705001 h 3266876"/>
              <a:gd name="connsiteX0" fmla="*/ 0 w 4752975"/>
              <a:gd name="connsiteY0" fmla="*/ 1885851 h 3266876"/>
              <a:gd name="connsiteX1" fmla="*/ 1662063 w 4752975"/>
              <a:gd name="connsiteY1" fmla="*/ 2238375 h 3266876"/>
              <a:gd name="connsiteX2" fmla="*/ 3567162 w 4752975"/>
              <a:gd name="connsiteY2" fmla="*/ 0 h 3266876"/>
              <a:gd name="connsiteX3" fmla="*/ 4752975 w 4752975"/>
              <a:gd name="connsiteY3" fmla="*/ 18951 h 3266876"/>
              <a:gd name="connsiteX4" fmla="*/ 4738737 w 4752975"/>
              <a:gd name="connsiteY4" fmla="*/ 2400101 h 3266876"/>
              <a:gd name="connsiteX5" fmla="*/ 947688 w 4752975"/>
              <a:gd name="connsiteY5" fmla="*/ 3266876 h 3266876"/>
              <a:gd name="connsiteX6" fmla="*/ 0 w 4752975"/>
              <a:gd name="connsiteY6" fmla="*/ 1885851 h 3266876"/>
              <a:gd name="connsiteX0" fmla="*/ 0 w 4752975"/>
              <a:gd name="connsiteY0" fmla="*/ 1885851 h 3266876"/>
              <a:gd name="connsiteX1" fmla="*/ 3624213 w 4752975"/>
              <a:gd name="connsiteY1" fmla="*/ 1943100 h 3266876"/>
              <a:gd name="connsiteX2" fmla="*/ 3567162 w 4752975"/>
              <a:gd name="connsiteY2" fmla="*/ 0 h 3266876"/>
              <a:gd name="connsiteX3" fmla="*/ 4752975 w 4752975"/>
              <a:gd name="connsiteY3" fmla="*/ 18951 h 3266876"/>
              <a:gd name="connsiteX4" fmla="*/ 4738737 w 4752975"/>
              <a:gd name="connsiteY4" fmla="*/ 2400101 h 3266876"/>
              <a:gd name="connsiteX5" fmla="*/ 947688 w 4752975"/>
              <a:gd name="connsiteY5" fmla="*/ 3266876 h 3266876"/>
              <a:gd name="connsiteX6" fmla="*/ 0 w 4752975"/>
              <a:gd name="connsiteY6" fmla="*/ 1885851 h 3266876"/>
              <a:gd name="connsiteX0" fmla="*/ 0 w 4752975"/>
              <a:gd name="connsiteY0" fmla="*/ 1885851 h 2400101"/>
              <a:gd name="connsiteX1" fmla="*/ 3624213 w 4752975"/>
              <a:gd name="connsiteY1" fmla="*/ 1943100 h 2400101"/>
              <a:gd name="connsiteX2" fmla="*/ 3567162 w 4752975"/>
              <a:gd name="connsiteY2" fmla="*/ 0 h 2400101"/>
              <a:gd name="connsiteX3" fmla="*/ 4752975 w 4752975"/>
              <a:gd name="connsiteY3" fmla="*/ 18951 h 2400101"/>
              <a:gd name="connsiteX4" fmla="*/ 4738737 w 4752975"/>
              <a:gd name="connsiteY4" fmla="*/ 2400101 h 2400101"/>
              <a:gd name="connsiteX5" fmla="*/ 14238 w 4752975"/>
              <a:gd name="connsiteY5" fmla="*/ 2390576 h 2400101"/>
              <a:gd name="connsiteX6" fmla="*/ 0 w 4752975"/>
              <a:gd name="connsiteY6" fmla="*/ 1885851 h 2400101"/>
              <a:gd name="connsiteX0" fmla="*/ 0 w 4752975"/>
              <a:gd name="connsiteY0" fmla="*/ 1881256 h 2395506"/>
              <a:gd name="connsiteX1" fmla="*/ 3624213 w 4752975"/>
              <a:gd name="connsiteY1" fmla="*/ 1938505 h 2395506"/>
              <a:gd name="connsiteX2" fmla="*/ 3622302 w 4752975"/>
              <a:gd name="connsiteY2" fmla="*/ 0 h 2395506"/>
              <a:gd name="connsiteX3" fmla="*/ 4752975 w 4752975"/>
              <a:gd name="connsiteY3" fmla="*/ 14356 h 2395506"/>
              <a:gd name="connsiteX4" fmla="*/ 4738737 w 4752975"/>
              <a:gd name="connsiteY4" fmla="*/ 2395506 h 2395506"/>
              <a:gd name="connsiteX5" fmla="*/ 14238 w 4752975"/>
              <a:gd name="connsiteY5" fmla="*/ 2385981 h 2395506"/>
              <a:gd name="connsiteX6" fmla="*/ 0 w 4752975"/>
              <a:gd name="connsiteY6" fmla="*/ 1881256 h 2395506"/>
              <a:gd name="connsiteX0" fmla="*/ 0 w 4738737"/>
              <a:gd name="connsiteY0" fmla="*/ 1885280 h 2399530"/>
              <a:gd name="connsiteX1" fmla="*/ 3624213 w 4738737"/>
              <a:gd name="connsiteY1" fmla="*/ 1942529 h 2399530"/>
              <a:gd name="connsiteX2" fmla="*/ 3622302 w 4738737"/>
              <a:gd name="connsiteY2" fmla="*/ 4024 h 2399530"/>
              <a:gd name="connsiteX3" fmla="*/ 4734595 w 4738737"/>
              <a:gd name="connsiteY3" fmla="*/ 0 h 2399530"/>
              <a:gd name="connsiteX4" fmla="*/ 4738737 w 4738737"/>
              <a:gd name="connsiteY4" fmla="*/ 2399530 h 2399530"/>
              <a:gd name="connsiteX5" fmla="*/ 14238 w 4738737"/>
              <a:gd name="connsiteY5" fmla="*/ 2390005 h 2399530"/>
              <a:gd name="connsiteX6" fmla="*/ 0 w 4738737"/>
              <a:gd name="connsiteY6" fmla="*/ 1885280 h 2399530"/>
              <a:gd name="connsiteX0" fmla="*/ 0 w 4734759"/>
              <a:gd name="connsiteY0" fmla="*/ 1885280 h 2394935"/>
              <a:gd name="connsiteX1" fmla="*/ 3624213 w 4734759"/>
              <a:gd name="connsiteY1" fmla="*/ 1942529 h 2394935"/>
              <a:gd name="connsiteX2" fmla="*/ 3622302 w 4734759"/>
              <a:gd name="connsiteY2" fmla="*/ 4024 h 2394935"/>
              <a:gd name="connsiteX3" fmla="*/ 4734595 w 4734759"/>
              <a:gd name="connsiteY3" fmla="*/ 0 h 2394935"/>
              <a:gd name="connsiteX4" fmla="*/ 4729547 w 4734759"/>
              <a:gd name="connsiteY4" fmla="*/ 2394935 h 2394935"/>
              <a:gd name="connsiteX5" fmla="*/ 14238 w 4734759"/>
              <a:gd name="connsiteY5" fmla="*/ 2390005 h 2394935"/>
              <a:gd name="connsiteX6" fmla="*/ 0 w 4734759"/>
              <a:gd name="connsiteY6" fmla="*/ 1885280 h 2394935"/>
              <a:gd name="connsiteX0" fmla="*/ 0 w 4743332"/>
              <a:gd name="connsiteY0" fmla="*/ 1885280 h 2394935"/>
              <a:gd name="connsiteX1" fmla="*/ 3624213 w 4743332"/>
              <a:gd name="connsiteY1" fmla="*/ 1942529 h 2394935"/>
              <a:gd name="connsiteX2" fmla="*/ 3622302 w 4743332"/>
              <a:gd name="connsiteY2" fmla="*/ 4024 h 2394935"/>
              <a:gd name="connsiteX3" fmla="*/ 4734595 w 4743332"/>
              <a:gd name="connsiteY3" fmla="*/ 0 h 2394935"/>
              <a:gd name="connsiteX4" fmla="*/ 4743332 w 4743332"/>
              <a:gd name="connsiteY4" fmla="*/ 2394935 h 2394935"/>
              <a:gd name="connsiteX5" fmla="*/ 14238 w 4743332"/>
              <a:gd name="connsiteY5" fmla="*/ 2390005 h 2394935"/>
              <a:gd name="connsiteX6" fmla="*/ 0 w 4743332"/>
              <a:gd name="connsiteY6" fmla="*/ 1885280 h 2394935"/>
              <a:gd name="connsiteX0" fmla="*/ 4142 w 4729094"/>
              <a:gd name="connsiteY0" fmla="*/ 1926635 h 2394935"/>
              <a:gd name="connsiteX1" fmla="*/ 3609975 w 4729094"/>
              <a:gd name="connsiteY1" fmla="*/ 1942529 h 2394935"/>
              <a:gd name="connsiteX2" fmla="*/ 3608064 w 4729094"/>
              <a:gd name="connsiteY2" fmla="*/ 4024 h 2394935"/>
              <a:gd name="connsiteX3" fmla="*/ 4720357 w 4729094"/>
              <a:gd name="connsiteY3" fmla="*/ 0 h 2394935"/>
              <a:gd name="connsiteX4" fmla="*/ 4729094 w 4729094"/>
              <a:gd name="connsiteY4" fmla="*/ 2394935 h 2394935"/>
              <a:gd name="connsiteX5" fmla="*/ 0 w 4729094"/>
              <a:gd name="connsiteY5" fmla="*/ 2390005 h 2394935"/>
              <a:gd name="connsiteX6" fmla="*/ 4142 w 4729094"/>
              <a:gd name="connsiteY6" fmla="*/ 1926635 h 2394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9094" h="2394935">
                <a:moveTo>
                  <a:pt x="4142" y="1926635"/>
                </a:moveTo>
                <a:lnTo>
                  <a:pt x="3609975" y="1942529"/>
                </a:lnTo>
                <a:lnTo>
                  <a:pt x="3608064" y="4024"/>
                </a:lnTo>
                <a:lnTo>
                  <a:pt x="4720357" y="0"/>
                </a:lnTo>
                <a:cubicBezTo>
                  <a:pt x="4721738" y="799843"/>
                  <a:pt x="4727713" y="1595092"/>
                  <a:pt x="4729094" y="2394935"/>
                </a:cubicBezTo>
                <a:lnTo>
                  <a:pt x="0" y="2390005"/>
                </a:lnTo>
                <a:cubicBezTo>
                  <a:pt x="1381" y="2235548"/>
                  <a:pt x="2761" y="2081092"/>
                  <a:pt x="4142" y="1926635"/>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6" name="テキスト ボックス 115"/>
          <p:cNvSpPr txBox="1"/>
          <p:nvPr/>
        </p:nvSpPr>
        <p:spPr>
          <a:xfrm>
            <a:off x="9665401" y="4800582"/>
            <a:ext cx="1032090" cy="283657"/>
          </a:xfrm>
          <a:prstGeom prst="rect">
            <a:avLst/>
          </a:prstGeom>
          <a:noFill/>
        </p:spPr>
        <p:txBody>
          <a:bodyPr wrap="non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ブザー駆動部</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7" name="テキスト ボックス 116"/>
          <p:cNvSpPr txBox="1"/>
          <p:nvPr/>
        </p:nvSpPr>
        <p:spPr>
          <a:xfrm>
            <a:off x="7046314" y="4820392"/>
            <a:ext cx="1032090" cy="283657"/>
          </a:xfrm>
          <a:prstGeom prst="rect">
            <a:avLst/>
          </a:prstGeom>
          <a:noFill/>
        </p:spPr>
        <p:txBody>
          <a:bodyPr wrap="none" rtlCol="0">
            <a:no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表示部</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8" name="テキスト ボックス 117"/>
          <p:cNvSpPr txBox="1"/>
          <p:nvPr/>
        </p:nvSpPr>
        <p:spPr>
          <a:xfrm>
            <a:off x="1457214" y="4514637"/>
            <a:ext cx="663579" cy="283657"/>
          </a:xfrm>
          <a:prstGeom prst="rect">
            <a:avLst/>
          </a:prstGeom>
          <a:noFill/>
        </p:spPr>
        <p:txBody>
          <a:bodyPr wrap="non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スイッチ</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9" name="テキスト ボックス 118"/>
          <p:cNvSpPr txBox="1"/>
          <p:nvPr/>
        </p:nvSpPr>
        <p:spPr>
          <a:xfrm>
            <a:off x="1243267" y="3457484"/>
            <a:ext cx="712793" cy="282430"/>
          </a:xfrm>
          <a:prstGeom prst="rect">
            <a:avLst/>
          </a:prstGeom>
          <a:noFill/>
        </p:spPr>
        <p:txBody>
          <a:bodyPr wrap="none" rtlCol="0">
            <a:no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発振回路</a:t>
            </a:r>
          </a:p>
        </p:txBody>
      </p:sp>
      <p:cxnSp>
        <p:nvCxnSpPr>
          <p:cNvPr id="120" name="直線コネクタ 119"/>
          <p:cNvCxnSpPr>
            <a:endCxn id="119" idx="0"/>
          </p:cNvCxnSpPr>
          <p:nvPr/>
        </p:nvCxnSpPr>
        <p:spPr>
          <a:xfrm flipH="1">
            <a:off x="1599664" y="3045349"/>
            <a:ext cx="659184" cy="41213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1" name="直線コネクタ 120"/>
          <p:cNvCxnSpPr>
            <a:stCxn id="92" idx="1"/>
          </p:cNvCxnSpPr>
          <p:nvPr/>
        </p:nvCxnSpPr>
        <p:spPr>
          <a:xfrm flipH="1">
            <a:off x="2015730" y="4286400"/>
            <a:ext cx="997577" cy="22249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2" name="直線コネクタ 121"/>
          <p:cNvCxnSpPr>
            <a:stCxn id="114" idx="2"/>
            <a:endCxn id="117" idx="0"/>
          </p:cNvCxnSpPr>
          <p:nvPr/>
        </p:nvCxnSpPr>
        <p:spPr>
          <a:xfrm flipH="1">
            <a:off x="7562359" y="4124325"/>
            <a:ext cx="254040" cy="6960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3" name="直線コネクタ 122"/>
          <p:cNvCxnSpPr>
            <a:stCxn id="116" idx="0"/>
          </p:cNvCxnSpPr>
          <p:nvPr/>
        </p:nvCxnSpPr>
        <p:spPr>
          <a:xfrm flipV="1">
            <a:off x="10181446" y="4689975"/>
            <a:ext cx="71554" cy="1106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0001" y="1437967"/>
            <a:ext cx="9042884" cy="3200662"/>
          </a:xfrm>
          <a:prstGeom prst="rect">
            <a:avLst/>
          </a:prstGeom>
        </p:spPr>
      </p:pic>
    </p:spTree>
    <p:extLst>
      <p:ext uri="{BB962C8B-B14F-4D97-AF65-F5344CB8AC3E}">
        <p14:creationId xmlns:p14="http://schemas.microsoft.com/office/powerpoint/2010/main" val="12228851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まとめ</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289330" y="1422054"/>
            <a:ext cx="3667125" cy="18639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smtClean="0">
                <a:solidFill>
                  <a:schemeClr val="accent2">
                    <a:lumMod val="50000"/>
                  </a:schemeClr>
                </a:solidFill>
                <a:latin typeface="+mn-ea"/>
                <a:cs typeface="メイリオ" panose="020B0604030504040204" pitchFamily="50" charset="-128"/>
              </a:rPr>
              <a:t>現在身の回りには多くの電子機器があり、それら電子機器を動作、充電するための電源機器で溢れています。これら電子機器を誤動作なく安全に使うためには、機器の特徴や表示の読み取り方を知ることはとても大切です。</a:t>
            </a:r>
            <a:endParaRPr lang="en-US" altLang="ja-JP" sz="1800" dirty="0">
              <a:solidFill>
                <a:schemeClr val="accent2">
                  <a:lumMod val="50000"/>
                </a:schemeClr>
              </a:solidFill>
              <a:latin typeface="+mn-ea"/>
              <a:cs typeface="メイリオ" panose="020B0604030504040204" pitchFamily="50" charset="-128"/>
            </a:endParaRPr>
          </a:p>
        </p:txBody>
      </p:sp>
      <p:grpSp>
        <p:nvGrpSpPr>
          <p:cNvPr id="12" name="グループ化 11"/>
          <p:cNvGrpSpPr/>
          <p:nvPr/>
        </p:nvGrpSpPr>
        <p:grpSpPr>
          <a:xfrm>
            <a:off x="-8757" y="365125"/>
            <a:ext cx="477794" cy="5189823"/>
            <a:chOff x="-8757" y="365125"/>
            <a:chExt cx="477794" cy="5189823"/>
          </a:xfrm>
        </p:grpSpPr>
        <p:sp>
          <p:nvSpPr>
            <p:cNvPr id="13" name="片側の 2 つの角を丸めた四角形 1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テキスト ボックス 1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9" name="片側の 2 つの角を丸めた四角形 18"/>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片側の 2 つの角を丸めた四角形 20"/>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片側の 2 つの角を丸めた四角形 21"/>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7" name="コンテンツ プレースホルダー 2"/>
          <p:cNvSpPr txBox="1">
            <a:spLocks/>
          </p:cNvSpPr>
          <p:nvPr/>
        </p:nvSpPr>
        <p:spPr>
          <a:xfrm>
            <a:off x="770878" y="1426787"/>
            <a:ext cx="6215603" cy="12280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アダプター</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交流</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)100V</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の電源を機器に必要な</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DC(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直流</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電圧に変換する。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取り出せる電流や電圧、プラグのセンターがプラスマイナスどちらであるかといった情報がラベルに表示されている。</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機器</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に合った</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アダプターを使わないと、故障や誤動作の原因となる。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770878" y="5162534"/>
            <a:ext cx="6215603" cy="7848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スイッチ</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スイッチは主に「操作」「検出」「設定」の目的に使われている。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目的に合わせて、いろんな形や構造のスイッチがある。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770878" y="3917285"/>
            <a:ext cx="6215602" cy="100642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ブザー</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電気エネルギーが音のエネルギーに変換される。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ブザーは、圧電素子に電圧を加えて変形させることで、空気を振動させて音を作っている。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コンテンツ プレースホルダー 2"/>
          <p:cNvSpPr txBox="1">
            <a:spLocks/>
          </p:cNvSpPr>
          <p:nvPr/>
        </p:nvSpPr>
        <p:spPr>
          <a:xfrm>
            <a:off x="770878" y="2893635"/>
            <a:ext cx="6215603" cy="7848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rPr>
              <a:t>LED</a:t>
            </a:r>
          </a:p>
          <a:p>
            <a:pPr marL="0" indent="0">
              <a:spcBef>
                <a:spcPts val="0"/>
              </a:spcBef>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は電気エネルギーを効率よく変換して光に変えている。</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LED</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は形状や性能の違いなどで表示だけでなく、通信などの分野でも使用される。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l="17290" t="12917" r="13839" b="11944"/>
          <a:stretch/>
        </p:blipFill>
        <p:spPr>
          <a:xfrm rot="1112141">
            <a:off x="9739437" y="3744527"/>
            <a:ext cx="843136" cy="914102"/>
          </a:xfrm>
          <a:prstGeom prst="rect">
            <a:avLst/>
          </a:prstGeom>
        </p:spPr>
      </p:pic>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110880">
            <a:off x="8956024" y="4856540"/>
            <a:ext cx="2619515" cy="1087870"/>
          </a:xfrm>
          <a:prstGeom prst="rect">
            <a:avLst/>
          </a:prstGeom>
        </p:spPr>
      </p:pic>
      <p:pic>
        <p:nvPicPr>
          <p:cNvPr id="5" name="図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478505" y="3700870"/>
            <a:ext cx="1965861" cy="19238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390371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4119563" cy="730250"/>
          </a:xfrm>
        </p:spPr>
        <p:txBody>
          <a:bodyPr>
            <a:normAutofit/>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タイムテーブル例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1" name="直線コネクタ 20"/>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541271140"/>
              </p:ext>
            </p:extLst>
          </p:nvPr>
        </p:nvGraphicFramePr>
        <p:xfrm>
          <a:off x="1282816" y="1493240"/>
          <a:ext cx="9752201" cy="4328969"/>
        </p:xfrm>
        <a:graphic>
          <a:graphicData uri="http://schemas.openxmlformats.org/drawingml/2006/table">
            <a:tbl>
              <a:tblPr firstRow="1" bandRow="1">
                <a:tableStyleId>{1E171933-4619-4E11-9A3F-F7608DF75F80}</a:tableStyleId>
              </a:tblPr>
              <a:tblGrid>
                <a:gridCol w="1097514"/>
                <a:gridCol w="1097514"/>
                <a:gridCol w="2728108"/>
                <a:gridCol w="4829065"/>
              </a:tblGrid>
              <a:tr h="397640">
                <a:tc>
                  <a:txBody>
                    <a:bodyPr/>
                    <a:lstStyle/>
                    <a:p>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R w="12700" cap="flat" cmpd="sng" algn="ctr">
                      <a:solidFill>
                        <a:schemeClr val="accent4"/>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solidFill>
                      <a:prstDash val="solid"/>
                      <a:round/>
                      <a:headEnd type="none" w="med" len="med"/>
                      <a:tailEnd type="none" w="med" len="med"/>
                    </a:lnL>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項目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R w="12700" cap="flat" cmpd="sng" algn="ctr">
                      <a:solidFill>
                        <a:schemeClr val="accent4"/>
                      </a:solidFill>
                      <a:prstDash val="solid"/>
                      <a:round/>
                      <a:headEnd type="none" w="med" len="med"/>
                      <a:tailEnd type="none" w="med" len="med"/>
                    </a:lnR>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内容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solidFill>
                      <a:prstDash val="solid"/>
                      <a:round/>
                      <a:headEnd type="none" w="med" len="med"/>
                      <a:tailEnd type="none" w="med" len="med"/>
                    </a:lnL>
                  </a:tcPr>
                </a:tc>
              </a:tr>
              <a:tr h="620199">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時限目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20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「時間」を利用した製品</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「時計」の発展</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身の回りを探してみよう</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昔と今の「時間」の違いと生活</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accent4">
                        <a:lumMod val="20000"/>
                        <a:lumOff val="80000"/>
                      </a:schemeClr>
                    </a:solidFill>
                  </a:tcPr>
                </a:tc>
              </a:tr>
              <a:tr h="66702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20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アダプターを知ろう</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アダプターが使われている機器と目的</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アダプターのラベルの意味</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アダプターの種類や電気的特徴</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accent4">
                        <a:lumMod val="20000"/>
                        <a:lumOff val="80000"/>
                      </a:schemeClr>
                    </a:solidFill>
                  </a:tcPr>
                </a:tc>
              </a:tr>
              <a:tr h="6863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時限目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40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ドライバーの使い方</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noFill/>
                  </a:tcPr>
                </a:tc>
              </a:tr>
              <a:tr h="649708">
                <a:tc rowSpan="2">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3</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時限目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10</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動作チェック</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トラブルシューティング</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動作チェックとトラブルシューティング</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accent4">
                        <a:lumMod val="20000"/>
                        <a:lumOff val="80000"/>
                      </a:schemeClr>
                    </a:solidFill>
                  </a:tcPr>
                </a:tc>
              </a:tr>
              <a:tr h="1040830">
                <a:tc vMerge="1">
                  <a:txBody>
                    <a:bodyPr/>
                    <a:lstStyle/>
                    <a:p>
                      <a:endParaRPr kumimoji="1" lang="en-US" altLang="ja-JP" baseline="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20</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en-US" altLang="ja-JP" baseline="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回路や動作の解説</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回路解説</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使用部品の解説</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動作の詳細</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accent4">
                        <a:lumMod val="20000"/>
                        <a:lumOff val="80000"/>
                      </a:schemeClr>
                    </a:solidFill>
                  </a:tcPr>
                </a:tc>
              </a:tr>
            </a:tbl>
          </a:graphicData>
        </a:graphic>
      </p:graphicFrame>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rgbClr val="FFC000"/>
            </a:solidFill>
            <a:ln>
              <a:solidFill>
                <a:srgbClr val="FFC000"/>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solidFill>
              <a:srgbClr val="FFC000"/>
            </a:solidFill>
            <a:ln>
              <a:solidFill>
                <a:srgbClr val="FFC000"/>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2" name="片側の 2 つの角を丸めた四角形 11"/>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9" name="図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Tree>
    <p:extLst>
      <p:ext uri="{BB962C8B-B14F-4D97-AF65-F5344CB8AC3E}">
        <p14:creationId xmlns:p14="http://schemas.microsoft.com/office/powerpoint/2010/main" val="3404196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学習内容１</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bg1">
                <a:lumMod val="85000"/>
              </a:schemeClr>
            </a:solidFill>
            <a:ln>
              <a:solidFill>
                <a:schemeClr val="bg1">
                  <a:lumMod val="85000"/>
                </a:schemeClr>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2" name="図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23" name="コンテンツ プレースホルダー 2"/>
          <p:cNvSpPr txBox="1">
            <a:spLocks/>
          </p:cNvSpPr>
          <p:nvPr/>
        </p:nvSpPr>
        <p:spPr>
          <a:xfrm>
            <a:off x="838200" y="1416665"/>
            <a:ext cx="4903022"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①</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「時間」を利用した製品を調べてみよう。</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5" name="表 24"/>
          <p:cNvGraphicFramePr>
            <a:graphicFrameLocks noGrp="1"/>
          </p:cNvGraphicFramePr>
          <p:nvPr>
            <p:extLst>
              <p:ext uri="{D42A27DB-BD31-4B8C-83A1-F6EECF244321}">
                <p14:modId xmlns:p14="http://schemas.microsoft.com/office/powerpoint/2010/main" val="3252695210"/>
              </p:ext>
            </p:extLst>
          </p:nvPr>
        </p:nvGraphicFramePr>
        <p:xfrm>
          <a:off x="2019298" y="1768934"/>
          <a:ext cx="7736369" cy="914400"/>
        </p:xfrm>
        <a:graphic>
          <a:graphicData uri="http://schemas.openxmlformats.org/drawingml/2006/table">
            <a:tbl>
              <a:tblPr firstRow="1" bandRow="1">
                <a:tableStyleId>{2D5ABB26-0587-4C30-8999-92F81FD0307C}</a:tableStyleId>
              </a:tblPr>
              <a:tblGrid>
                <a:gridCol w="1828802"/>
                <a:gridCol w="1762125"/>
                <a:gridCol w="1285875"/>
                <a:gridCol w="1600200"/>
                <a:gridCol w="1259367"/>
              </a:tblGrid>
              <a:tr h="851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考えられる答え</a:t>
                      </a:r>
                      <a:endParaRPr kumimoji="1" lang="ja-JP" altLang="en-US" sz="1800" b="1"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noFill/>
                  </a:tcPr>
                </a:tc>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DVD</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レコーダー</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スマートホン</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4">
                        <a:lumMod val="20000"/>
                        <a:lumOff val="80000"/>
                      </a:schemeClr>
                    </a:solidFill>
                  </a:tcPr>
                </a:tc>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炊飯器</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テレビ</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洗濯機</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4">
                        <a:lumMod val="20000"/>
                        <a:lumOff val="80000"/>
                      </a:schemeClr>
                    </a:solidFill>
                  </a:tcPr>
                </a:tc>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授業チャイム</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パソコン</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電子レンジ</a:t>
                      </a: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信号機</a:t>
                      </a: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電車</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4">
                        <a:lumMod val="20000"/>
                        <a:lumOff val="80000"/>
                      </a:schemeClr>
                    </a:solidFill>
                  </a:tcPr>
                </a:tc>
              </a:tr>
            </a:tbl>
          </a:graphicData>
        </a:graphic>
      </p:graphicFrame>
      <p:sp>
        <p:nvSpPr>
          <p:cNvPr id="27" name="コンテンツ プレースホルダー 2"/>
          <p:cNvSpPr txBox="1">
            <a:spLocks/>
          </p:cNvSpPr>
          <p:nvPr/>
        </p:nvSpPr>
        <p:spPr>
          <a:xfrm>
            <a:off x="1236207" y="2864040"/>
            <a:ext cx="7385137" cy="3438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これらの製品が「時間」を利用することで何が便利になるのかを考えてみる。</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正方形/長方形 27"/>
          <p:cNvSpPr/>
          <p:nvPr/>
        </p:nvSpPr>
        <p:spPr>
          <a:xfrm>
            <a:off x="4625717" y="342034"/>
            <a:ext cx="6869188" cy="369332"/>
          </a:xfrm>
          <a:prstGeom prst="rect">
            <a:avLst/>
          </a:prstGeom>
        </p:spPr>
        <p:txBody>
          <a:bodyPr wrap="none">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dirty="0">
                <a:latin typeface="Meiryo UI" panose="020B0604030504040204" pitchFamily="50" charset="-128"/>
                <a:ea typeface="Meiryo UI" panose="020B0604030504040204" pitchFamily="50" charset="-128"/>
                <a:cs typeface="Meiryo UI" panose="020B0604030504040204" pitchFamily="50" charset="-128"/>
              </a:rPr>
              <a:t>時間」を利用した製品</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が、</a:t>
            </a:r>
            <a:r>
              <a:rPr lang="ja-JP" altLang="en-US" dirty="0">
                <a:latin typeface="Meiryo UI" panose="020B0604030504040204" pitchFamily="50" charset="-128"/>
                <a:ea typeface="Meiryo UI" panose="020B0604030504040204" pitchFamily="50" charset="-128"/>
                <a:cs typeface="Meiryo UI" panose="020B0604030504040204" pitchFamily="50" charset="-128"/>
              </a:rPr>
              <a:t>生活の利便性向上に寄与していることを知る。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正方形/長方形 29"/>
          <p:cNvSpPr/>
          <p:nvPr/>
        </p:nvSpPr>
        <p:spPr>
          <a:xfrm>
            <a:off x="4625717" y="678233"/>
            <a:ext cx="6630341" cy="369332"/>
          </a:xfrm>
          <a:prstGeom prst="rect">
            <a:avLst/>
          </a:prstGeom>
        </p:spPr>
        <p:txBody>
          <a:bodyPr wrap="none">
            <a:spAutoFit/>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昔の時計と現在の</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時計をくらべ、生活</a:t>
            </a:r>
            <a:r>
              <a:rPr lang="ja-JP" altLang="en-US" dirty="0">
                <a:latin typeface="Meiryo UI" panose="020B0604030504040204" pitchFamily="50" charset="-128"/>
                <a:ea typeface="Meiryo UI" panose="020B0604030504040204" pitchFamily="50" charset="-128"/>
                <a:cs typeface="Meiryo UI" panose="020B0604030504040204" pitchFamily="50" charset="-128"/>
              </a:rPr>
              <a:t>がどのように変わったかなどを知る。</a:t>
            </a:r>
          </a:p>
        </p:txBody>
      </p:sp>
      <p:sp>
        <p:nvSpPr>
          <p:cNvPr id="31" name="コンテンツ プレースホルダー 2"/>
          <p:cNvSpPr txBox="1">
            <a:spLocks/>
          </p:cNvSpPr>
          <p:nvPr/>
        </p:nvSpPr>
        <p:spPr>
          <a:xfrm>
            <a:off x="838200" y="3355733"/>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②</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時計」の歴史について調べ、どの様に発展してきたか考えてみよう。</a:t>
            </a:r>
          </a:p>
        </p:txBody>
      </p:sp>
      <p:graphicFrame>
        <p:nvGraphicFramePr>
          <p:cNvPr id="32" name="表 31"/>
          <p:cNvGraphicFramePr>
            <a:graphicFrameLocks noGrp="1"/>
          </p:cNvGraphicFramePr>
          <p:nvPr>
            <p:extLst>
              <p:ext uri="{D42A27DB-BD31-4B8C-83A1-F6EECF244321}">
                <p14:modId xmlns:p14="http://schemas.microsoft.com/office/powerpoint/2010/main" val="3986497137"/>
              </p:ext>
            </p:extLst>
          </p:nvPr>
        </p:nvGraphicFramePr>
        <p:xfrm>
          <a:off x="2019298" y="3796219"/>
          <a:ext cx="6814789" cy="1554480"/>
        </p:xfrm>
        <a:graphic>
          <a:graphicData uri="http://schemas.openxmlformats.org/drawingml/2006/table">
            <a:tbl>
              <a:tblPr firstRow="1" bandRow="1">
                <a:tableStyleId>{2D5ABB26-0587-4C30-8999-92F81FD0307C}</a:tableStyleId>
              </a:tblPr>
              <a:tblGrid>
                <a:gridCol w="3461407"/>
                <a:gridCol w="3353382"/>
              </a:tblGrid>
              <a:tr h="295819">
                <a:tc>
                  <a:txBody>
                    <a:bodyPr/>
                    <a:lstStyle/>
                    <a:p>
                      <a:pPr algn="ctr"/>
                      <a:r>
                        <a:rPr kumimoji="1" lang="ja-JP" altLang="en-US" sz="1800" b="1" dirty="0" smtClean="0">
                          <a:latin typeface="Meiryo UI" panose="020B0604030504040204" pitchFamily="50" charset="-128"/>
                          <a:ea typeface="Meiryo UI" panose="020B0604030504040204" pitchFamily="50" charset="-128"/>
                          <a:cs typeface="Meiryo UI" panose="020B0604030504040204" pitchFamily="50" charset="-128"/>
                        </a:rPr>
                        <a:t>昔</a:t>
                      </a:r>
                      <a:endParaRPr kumimoji="1" lang="ja-JP" altLang="en-US" sz="1800" b="1" dirty="0">
                        <a:latin typeface="Meiryo UI" panose="020B0604030504040204" pitchFamily="50" charset="-128"/>
                        <a:ea typeface="Meiryo UI" panose="020B0604030504040204" pitchFamily="50" charset="-128"/>
                        <a:cs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kumimoji="1" lang="ja-JP" altLang="en-US" sz="1800" b="1" dirty="0" smtClean="0">
                          <a:latin typeface="Meiryo UI" panose="020B0604030504040204" pitchFamily="50" charset="-128"/>
                          <a:ea typeface="Meiryo UI" panose="020B0604030504040204" pitchFamily="50" charset="-128"/>
                          <a:cs typeface="Meiryo UI" panose="020B0604030504040204" pitchFamily="50" charset="-128"/>
                        </a:rPr>
                        <a:t>現在</a:t>
                      </a:r>
                      <a:endParaRPr kumimoji="1" lang="ja-JP" altLang="en-US" sz="1800" b="1"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851915">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日時計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線香が燃える時間</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ゼンマイ式時計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振り子時計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電波時計</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クオーツ</a:t>
                      </a:r>
                      <a:r>
                        <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クリスタル</a:t>
                      </a:r>
                      <a:r>
                        <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rPr>
                        <a:t>GPS</a:t>
                      </a: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インターネット時計</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4">
                        <a:lumMod val="20000"/>
                        <a:lumOff val="80000"/>
                      </a:schemeClr>
                    </a:solidFill>
                  </a:tcPr>
                </a:tc>
              </a:tr>
            </a:tbl>
          </a:graphicData>
        </a:graphic>
      </p:graphicFrame>
      <p:sp>
        <p:nvSpPr>
          <p:cNvPr id="33" name="コンテンツ プレースホルダー 2"/>
          <p:cNvSpPr txBox="1">
            <a:spLocks/>
          </p:cNvSpPr>
          <p:nvPr/>
        </p:nvSpPr>
        <p:spPr>
          <a:xfrm>
            <a:off x="1236207" y="5476676"/>
            <a:ext cx="7488693" cy="3645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昔の時計と現在の時計をくらべ、生活がどのように変わったかなど</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を考える。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777701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23" name="表 22"/>
          <p:cNvGraphicFramePr>
            <a:graphicFrameLocks noGrp="1"/>
          </p:cNvGraphicFramePr>
          <p:nvPr>
            <p:extLst>
              <p:ext uri="{D42A27DB-BD31-4B8C-83A1-F6EECF244321}">
                <p14:modId xmlns:p14="http://schemas.microsoft.com/office/powerpoint/2010/main" val="1100322659"/>
              </p:ext>
            </p:extLst>
          </p:nvPr>
        </p:nvGraphicFramePr>
        <p:xfrm>
          <a:off x="1571877" y="1486817"/>
          <a:ext cx="9267573" cy="4402063"/>
        </p:xfrm>
        <a:graphic>
          <a:graphicData uri="http://schemas.openxmlformats.org/drawingml/2006/table">
            <a:tbl>
              <a:tblPr firstRow="1" bandRow="1">
                <a:tableStyleId>{93296810-A885-4BE3-A3E7-6D5BEEA58F35}</a:tableStyleId>
              </a:tblPr>
              <a:tblGrid>
                <a:gridCol w="2847723"/>
                <a:gridCol w="6419850"/>
              </a:tblGrid>
              <a:tr h="378703">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使われている場所、製品</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時間利用での便利な点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5537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正確な時刻を知ることができる</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r>
              <a:tr h="23560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炊飯器</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設定した時間に合わせて自動でご飯が炊ける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07592">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授業チャイム</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正確な区切りを自動で知らせてくれる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71346">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DVD</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レコーダー</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設定した時間に合わせて自動で録画する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092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テレビ</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タイマーなどを利用すると、自動</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OFF</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などができる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2242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パソコン</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作成したファイルに時間データも記録され、整理や検索に利用できる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9441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スマートホン</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タイマーや時間に連動したアプリが利用できる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40543">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洗濯機</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洗濯、脱水する時間を設定できる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71346">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電子レンジ</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食品を温める時間を正確にコントロールできる</a:t>
                      </a:r>
                    </a:p>
                  </a:txBody>
                  <a:tcPr/>
                </a:tc>
              </a:tr>
              <a:tr h="171346">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電車</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時刻表に合わせて運行される</a:t>
                      </a:r>
                    </a:p>
                  </a:txBody>
                  <a:tcPr/>
                </a:tc>
              </a:tr>
              <a:tr h="171346">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信号機</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決められた時間通りに変わり、スムーズな交通の制御を行う</a:t>
                      </a:r>
                    </a:p>
                  </a:txBody>
                  <a:tcPr/>
                </a:tc>
              </a:tr>
            </a:tbl>
          </a:graphicData>
        </a:graphic>
      </p:graphicFrame>
      <p:sp>
        <p:nvSpPr>
          <p:cNvPr id="18" name="正方形/長方形 17"/>
          <p:cNvSpPr/>
          <p:nvPr/>
        </p:nvSpPr>
        <p:spPr>
          <a:xfrm>
            <a:off x="4625717" y="342034"/>
            <a:ext cx="6869188" cy="369332"/>
          </a:xfrm>
          <a:prstGeom prst="rect">
            <a:avLst/>
          </a:prstGeom>
        </p:spPr>
        <p:txBody>
          <a:bodyPr wrap="none">
            <a:sp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dirty="0">
                <a:latin typeface="Meiryo UI" panose="020B0604030504040204" pitchFamily="50" charset="-128"/>
                <a:ea typeface="Meiryo UI" panose="020B0604030504040204" pitchFamily="50" charset="-128"/>
                <a:cs typeface="Meiryo UI" panose="020B0604030504040204" pitchFamily="50" charset="-128"/>
              </a:rPr>
              <a:t>時間」を利用した製品</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が、</a:t>
            </a:r>
            <a:r>
              <a:rPr lang="ja-JP" altLang="en-US" dirty="0">
                <a:latin typeface="Meiryo UI" panose="020B0604030504040204" pitchFamily="50" charset="-128"/>
                <a:ea typeface="Meiryo UI" panose="020B0604030504040204" pitchFamily="50" charset="-128"/>
                <a:cs typeface="Meiryo UI" panose="020B0604030504040204" pitchFamily="50" charset="-128"/>
              </a:rPr>
              <a:t>生活の利便性向上に寄与していることを知る。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p:cNvSpPr/>
          <p:nvPr/>
        </p:nvSpPr>
        <p:spPr>
          <a:xfrm>
            <a:off x="4625717" y="678233"/>
            <a:ext cx="6630341" cy="369332"/>
          </a:xfrm>
          <a:prstGeom prst="rect">
            <a:avLst/>
          </a:prstGeom>
        </p:spPr>
        <p:txBody>
          <a:bodyPr wrap="none">
            <a:spAutoFit/>
          </a:bodyPr>
          <a:lstStyle/>
          <a:p>
            <a:r>
              <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昔の時計と現在の</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時計をくらべ、生活</a:t>
            </a:r>
            <a:r>
              <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がどのように変わったかなどを知る。</a:t>
            </a:r>
          </a:p>
        </p:txBody>
      </p:sp>
    </p:spTree>
    <p:extLst>
      <p:ext uri="{BB962C8B-B14F-4D97-AF65-F5344CB8AC3E}">
        <p14:creationId xmlns:p14="http://schemas.microsoft.com/office/powerpoint/2010/main" val="41648040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85" name="グループ化 84"/>
          <p:cNvGrpSpPr/>
          <p:nvPr/>
        </p:nvGrpSpPr>
        <p:grpSpPr>
          <a:xfrm>
            <a:off x="-8757" y="365125"/>
            <a:ext cx="477794" cy="5189823"/>
            <a:chOff x="-8757" y="365125"/>
            <a:chExt cx="477794" cy="5189823"/>
          </a:xfrm>
        </p:grpSpPr>
        <p:sp>
          <p:nvSpPr>
            <p:cNvPr id="89" name="片側の 2 つの角を丸めた四角形 88"/>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片側の 2 つの角を丸めた四角形 9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片側の 2 つの角を丸めた四角形 94"/>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テキスト ボックス 9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97" name="片側の 2 つの角を丸めた四角形 96"/>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テキスト ボックス 9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片側の 2 つの角を丸めた四角形 9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片側の 2 つの角を丸めた四角形 9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6" name="表 35"/>
          <p:cNvGraphicFramePr>
            <a:graphicFrameLocks noGrp="1"/>
          </p:cNvGraphicFramePr>
          <p:nvPr>
            <p:extLst>
              <p:ext uri="{D42A27DB-BD31-4B8C-83A1-F6EECF244321}">
                <p14:modId xmlns:p14="http://schemas.microsoft.com/office/powerpoint/2010/main" val="2595573126"/>
              </p:ext>
            </p:extLst>
          </p:nvPr>
        </p:nvGraphicFramePr>
        <p:xfrm>
          <a:off x="1982665" y="1585205"/>
          <a:ext cx="8226669" cy="4074351"/>
        </p:xfrm>
        <a:graphic>
          <a:graphicData uri="http://schemas.openxmlformats.org/drawingml/2006/table">
            <a:tbl>
              <a:tblPr firstRow="1" bandRow="1">
                <a:tableStyleId>{93296810-A885-4BE3-A3E7-6D5BEEA58F35}</a:tableStyleId>
              </a:tblPr>
              <a:tblGrid>
                <a:gridCol w="3879046"/>
                <a:gridCol w="4347623"/>
              </a:tblGrid>
              <a:tr h="283806">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昔の時計</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昔の時計の欠点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383910">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・日時計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・線香が燃える時間を計る時計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・ゼンマイ式時計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・振り子時計</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・太陽が出ていないとダメ</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・時間の進み方が一定でない</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・ねじ</a:t>
                      </a:r>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ゼンマイ</a:t>
                      </a:r>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を巻かないと止まってしまう</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・誤差が大きい</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0">
                <a:tc>
                  <a:txBody>
                    <a:bodyPr/>
                    <a:lstStyle/>
                    <a:p>
                      <a:endParaRPr kumimoji="1" lang="ja-JP" altLang="en-US" sz="8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txBody>
                  <a:tcPr>
                    <a:noFill/>
                  </a:tcPr>
                </a:tc>
                <a:tc>
                  <a:txBody>
                    <a:bodyPr/>
                    <a:lstStyle/>
                    <a:p>
                      <a:endParaRPr kumimoji="1" lang="ja-JP" altLang="en-US" sz="8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txBody>
                  <a:tcPr>
                    <a:noFill/>
                  </a:tcPr>
                </a:tc>
              </a:tr>
              <a:tr h="373961">
                <a:tc>
                  <a:txBody>
                    <a:bodyPr/>
                    <a:lstStyle/>
                    <a:p>
                      <a:r>
                        <a:rPr kumimoji="1" lang="ja-JP" altLang="en-US"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現在の時計</a:t>
                      </a:r>
                      <a:endParaRPr kumimoji="1"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5">
                        <a:lumMod val="75000"/>
                      </a:schemeClr>
                    </a:solidFill>
                  </a:tcPr>
                </a:tc>
                <a:tc>
                  <a:txBody>
                    <a:bodyPr/>
                    <a:lstStyle/>
                    <a:p>
                      <a:r>
                        <a:rPr kumimoji="1" lang="ja-JP" altLang="en-US"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変わった点・便利になった点</a:t>
                      </a:r>
                      <a:endParaRPr kumimoji="1" lang="ja-JP" altLang="en-US"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5">
                        <a:lumMod val="75000"/>
                      </a:schemeClr>
                    </a:solidFill>
                  </a:tcPr>
                </a:tc>
              </a:tr>
              <a:tr h="7883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・電波時計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・クオーツ</a:t>
                      </a:r>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クリスタル</a:t>
                      </a:r>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GPS</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・インターネット時計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・ソーラー時計</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・スマートウォッチ</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5">
                        <a:lumMod val="40000"/>
                        <a:lumOff val="60000"/>
                      </a:schemeClr>
                    </a:solidFill>
                  </a:tcPr>
                </a:tc>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・いつでも、どこでも時間を知ることができる</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・とても正確に時刻を表示する</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・少しのエネルギーで長い間動作する</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・時刻以外の情報も表示する</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5">
                        <a:lumMod val="40000"/>
                        <a:lumOff val="60000"/>
                      </a:schemeClr>
                    </a:solidFill>
                  </a:tcPr>
                </a:tc>
              </a:tr>
            </a:tbl>
          </a:graphicData>
        </a:graphic>
      </p:graphicFrame>
      <p:sp>
        <p:nvSpPr>
          <p:cNvPr id="18" name="正方形/長方形 17"/>
          <p:cNvSpPr/>
          <p:nvPr/>
        </p:nvSpPr>
        <p:spPr>
          <a:xfrm>
            <a:off x="4625717" y="342034"/>
            <a:ext cx="6869188" cy="369332"/>
          </a:xfrm>
          <a:prstGeom prst="rect">
            <a:avLst/>
          </a:prstGeom>
        </p:spPr>
        <p:txBody>
          <a:bodyPr wrap="none">
            <a:spAutoFit/>
          </a:bodyPr>
          <a:lstStyle/>
          <a:p>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r>
              <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時間」を利用した製品</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が、</a:t>
            </a:r>
            <a:r>
              <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生活の利便性向上に寄与していることを知る。</a:t>
            </a:r>
            <a:endParaRPr lang="en-US" altLang="ja-JP"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p:cNvSpPr/>
          <p:nvPr/>
        </p:nvSpPr>
        <p:spPr>
          <a:xfrm>
            <a:off x="4625717" y="678233"/>
            <a:ext cx="6630341" cy="369332"/>
          </a:xfrm>
          <a:prstGeom prst="rect">
            <a:avLst/>
          </a:prstGeom>
        </p:spPr>
        <p:txBody>
          <a:bodyPr wrap="none">
            <a:spAutoFit/>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昔の時計と現在の</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時計をくらべ、生活</a:t>
            </a:r>
            <a:r>
              <a:rPr lang="ja-JP" altLang="en-US" dirty="0">
                <a:latin typeface="Meiryo UI" panose="020B0604030504040204" pitchFamily="50" charset="-128"/>
                <a:ea typeface="Meiryo UI" panose="020B0604030504040204" pitchFamily="50" charset="-128"/>
                <a:cs typeface="Meiryo UI" panose="020B0604030504040204" pitchFamily="50" charset="-128"/>
              </a:rPr>
              <a:t>がどのように変わったかなどを知る。</a:t>
            </a:r>
          </a:p>
        </p:txBody>
      </p:sp>
    </p:spTree>
    <p:extLst>
      <p:ext uri="{BB962C8B-B14F-4D97-AF65-F5344CB8AC3E}">
        <p14:creationId xmlns:p14="http://schemas.microsoft.com/office/powerpoint/2010/main" val="8566557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学習内容２</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bg1">
                <a:lumMod val="85000"/>
              </a:schemeClr>
            </a:solidFill>
            <a:ln>
              <a:solidFill>
                <a:schemeClr val="bg1">
                  <a:lumMod val="85000"/>
                </a:schemeClr>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2" name="図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23" name="コンテンツ プレースホルダー 2"/>
          <p:cNvSpPr txBox="1">
            <a:spLocks/>
          </p:cNvSpPr>
          <p:nvPr/>
        </p:nvSpPr>
        <p:spPr>
          <a:xfrm>
            <a:off x="838200" y="1416665"/>
            <a:ext cx="6477000"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①身の回りの</a:t>
            </a:r>
            <a:r>
              <a:rPr lang="en-US" altLang="ja-JP" sz="2000" b="1"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アダプターを使った機器を探してみよう。</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5" name="表 24"/>
          <p:cNvGraphicFramePr>
            <a:graphicFrameLocks noGrp="1"/>
          </p:cNvGraphicFramePr>
          <p:nvPr>
            <p:extLst>
              <p:ext uri="{D42A27DB-BD31-4B8C-83A1-F6EECF244321}">
                <p14:modId xmlns:p14="http://schemas.microsoft.com/office/powerpoint/2010/main" val="520311881"/>
              </p:ext>
            </p:extLst>
          </p:nvPr>
        </p:nvGraphicFramePr>
        <p:xfrm>
          <a:off x="1788639" y="1898195"/>
          <a:ext cx="8305802" cy="629359"/>
        </p:xfrm>
        <a:graphic>
          <a:graphicData uri="http://schemas.openxmlformats.org/drawingml/2006/table">
            <a:tbl>
              <a:tblPr firstRow="1" bandRow="1">
                <a:tableStyleId>{2D5ABB26-0587-4C30-8999-92F81FD0307C}</a:tableStyleId>
              </a:tblPr>
              <a:tblGrid>
                <a:gridCol w="1352552"/>
                <a:gridCol w="2172214"/>
                <a:gridCol w="1441622"/>
                <a:gridCol w="1510614"/>
                <a:gridCol w="1828800"/>
              </a:tblGrid>
              <a:tr h="6293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考えられる答え</a:t>
                      </a:r>
                      <a:endParaRPr kumimoji="1" lang="ja-JP" altLang="en-US" sz="1400" b="1"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noFill/>
                  </a:tcP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スマートフォンの充電器</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ポータブルラジオ</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4">
                        <a:lumMod val="20000"/>
                        <a:lumOff val="80000"/>
                      </a:schemeClr>
                    </a:solidFill>
                  </a:tcPr>
                </a:tc>
                <a:tc>
                  <a:txBody>
                    <a:bodyPr/>
                    <a:lstStyle/>
                    <a:p>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ノートパソコン</a:t>
                      </a:r>
                      <a:endPar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err="1" smtClean="0">
                          <a:latin typeface="Meiryo UI" panose="020B0604030504040204" pitchFamily="50" charset="-128"/>
                          <a:ea typeface="Meiryo UI" panose="020B0604030504040204" pitchFamily="50" charset="-128"/>
                          <a:cs typeface="Meiryo UI" panose="020B0604030504040204" pitchFamily="50" charset="-128"/>
                        </a:rPr>
                        <a:t>WiFi</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のルータ</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4">
                        <a:lumMod val="20000"/>
                        <a:lumOff val="80000"/>
                      </a:schemeClr>
                    </a:solidFill>
                  </a:tcPr>
                </a:tc>
                <a:tc>
                  <a:txBody>
                    <a:bodyPr/>
                    <a:lstStyle/>
                    <a:p>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携帯ゲーム機</a:t>
                      </a: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電話</a:t>
                      </a:r>
                      <a:r>
                        <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rPr>
                        <a:t>/FAX</a:t>
                      </a:r>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機器</a:t>
                      </a:r>
                      <a:endPar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バックライト付き時計</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4">
                        <a:lumMod val="20000"/>
                        <a:lumOff val="80000"/>
                      </a:schemeClr>
                    </a:solidFill>
                  </a:tcPr>
                </a:tc>
              </a:tr>
            </a:tbl>
          </a:graphicData>
        </a:graphic>
      </p:graphicFrame>
      <p:sp>
        <p:nvSpPr>
          <p:cNvPr id="27" name="コンテンツ プレースホルダー 2"/>
          <p:cNvSpPr txBox="1">
            <a:spLocks/>
          </p:cNvSpPr>
          <p:nvPr/>
        </p:nvSpPr>
        <p:spPr>
          <a:xfrm>
            <a:off x="1236207" y="2864040"/>
            <a:ext cx="8519460" cy="3438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アダプターが主にどのような機器で使われているか、どんな目的で使われているか考える。</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正方形/長方形 27"/>
          <p:cNvSpPr/>
          <p:nvPr/>
        </p:nvSpPr>
        <p:spPr>
          <a:xfrm>
            <a:off x="4714887" y="202578"/>
            <a:ext cx="6684650" cy="369332"/>
          </a:xfrm>
          <a:prstGeom prst="rect">
            <a:avLst/>
          </a:prstGeom>
        </p:spPr>
        <p:txBody>
          <a:bodyPr wrap="none">
            <a:spAutoFit/>
          </a:bodyPr>
          <a:lstStyle/>
          <a:p>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アダプターが使われている機器から、</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アダプターの目的を推察する。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正方形/長方形 29"/>
          <p:cNvSpPr/>
          <p:nvPr/>
        </p:nvSpPr>
        <p:spPr>
          <a:xfrm>
            <a:off x="4714887" y="491660"/>
            <a:ext cx="5763822" cy="369332"/>
          </a:xfrm>
          <a:prstGeom prst="rect">
            <a:avLst/>
          </a:prstGeom>
        </p:spPr>
        <p:txBody>
          <a:bodyPr wrap="none">
            <a:spAutoFit/>
          </a:bodyPr>
          <a:lstStyle/>
          <a:p>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アダプターのラベルの意味を知り、適切な使用方法を知る。</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コンテンツ プレースホルダー 2"/>
          <p:cNvSpPr txBox="1">
            <a:spLocks/>
          </p:cNvSpPr>
          <p:nvPr/>
        </p:nvSpPr>
        <p:spPr>
          <a:xfrm>
            <a:off x="838200" y="3355733"/>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②</a:t>
            </a:r>
            <a:r>
              <a:rPr lang="en-US" altLang="ja-JP" sz="2000" b="1"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アダプターのラベルの意味を知ろう。</a:t>
            </a:r>
            <a:endParaRPr lang="ja-JP" altLang="en-US" sz="2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1211436" y="3852955"/>
            <a:ext cx="8351664" cy="10366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身の回りで多数使われている</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アダプターのラベルの内容の意味を知り、</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互換性のない</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アダプターを使って機器を破損させたりすることがないように、</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適切な使い方を知る。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コンテンツ プレースホルダー 2"/>
          <p:cNvSpPr txBox="1">
            <a:spLocks/>
          </p:cNvSpPr>
          <p:nvPr/>
        </p:nvSpPr>
        <p:spPr>
          <a:xfrm>
            <a:off x="802507" y="5038590"/>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③（発展）</a:t>
            </a:r>
            <a:r>
              <a:rPr lang="en-US" altLang="ja-JP" sz="2000" b="1"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アダプターの種類について詳しく知ろう。</a:t>
            </a:r>
            <a:endParaRPr lang="ja-JP" altLang="en-US" sz="2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1236207" y="5440914"/>
            <a:ext cx="8351664" cy="3565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似たような形状、使い方の</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アダプターにも電気的な違いがあることを知る。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a:xfrm>
            <a:off x="4714887" y="780742"/>
            <a:ext cx="4098301" cy="369332"/>
          </a:xfrm>
          <a:prstGeom prst="rect">
            <a:avLst/>
          </a:prstGeom>
        </p:spPr>
        <p:txBody>
          <a:bodyPr wrap="none">
            <a:spAutoFit/>
          </a:bodyPr>
          <a:lstStyle/>
          <a:p>
            <a:pPr>
              <a:defRPr/>
            </a:pPr>
            <a:r>
              <a:rPr lang="en-US" altLang="ja-JP" dirty="0">
                <a:latin typeface="Meiryo UI" panose="020B0604030504040204" pitchFamily="50" charset="-128"/>
                <a:ea typeface="Meiryo UI" panose="020B0604030504040204" pitchFamily="50" charset="-128"/>
                <a:cs typeface="Meiryo UI" panose="020B0604030504040204" pitchFamily="50" charset="-128"/>
              </a:rPr>
              <a:t>AC</a:t>
            </a:r>
            <a:r>
              <a:rPr lang="ja-JP" altLang="en-US" dirty="0">
                <a:latin typeface="Meiryo UI" panose="020B0604030504040204" pitchFamily="50" charset="-128"/>
                <a:ea typeface="Meiryo UI" panose="020B0604030504040204" pitchFamily="50" charset="-128"/>
                <a:cs typeface="Meiryo UI" panose="020B0604030504040204" pitchFamily="50" charset="-128"/>
              </a:rPr>
              <a:t>アダプターの種類や電気的特徴を</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知る。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95359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3" name="直線コネクタ 2"/>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4" name="グループ化 3"/>
          <p:cNvGrpSpPr/>
          <p:nvPr/>
        </p:nvGrpSpPr>
        <p:grpSpPr>
          <a:xfrm>
            <a:off x="-8757" y="365125"/>
            <a:ext cx="477794" cy="5189823"/>
            <a:chOff x="-8757" y="365125"/>
            <a:chExt cx="477794" cy="5189823"/>
          </a:xfrm>
        </p:grpSpPr>
        <p:sp>
          <p:nvSpPr>
            <p:cNvPr id="5" name="片側の 2 つの角を丸めた四角形 4"/>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片側の 2 つの角を丸めた四角形 6"/>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片側の 2 つの角を丸めた四角形 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1" name="片側の 2 つの角を丸めた四角形 1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片側の 2 つの角を丸めた四角形 1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片側の 2 つの角を丸めた四角形 13"/>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17" name="正方形/長方形 16"/>
          <p:cNvSpPr/>
          <p:nvPr/>
        </p:nvSpPr>
        <p:spPr>
          <a:xfrm>
            <a:off x="4714887" y="202578"/>
            <a:ext cx="6684650" cy="369332"/>
          </a:xfrm>
          <a:prstGeom prst="rect">
            <a:avLst/>
          </a:prstGeom>
        </p:spPr>
        <p:txBody>
          <a:bodyPr wrap="none">
            <a:spAutoFit/>
          </a:bodyPr>
          <a:lstStyle/>
          <a:p>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アダプターが使われている機器から、</a:t>
            </a:r>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アダプターの目的を推察する。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正方形/長方形 17"/>
          <p:cNvSpPr/>
          <p:nvPr/>
        </p:nvSpPr>
        <p:spPr>
          <a:xfrm>
            <a:off x="4714887" y="491660"/>
            <a:ext cx="5763822" cy="369332"/>
          </a:xfrm>
          <a:prstGeom prst="rect">
            <a:avLst/>
          </a:prstGeom>
        </p:spPr>
        <p:txBody>
          <a:bodyPr wrap="none">
            <a:spAutoFit/>
          </a:bodyPr>
          <a:lstStyle/>
          <a:p>
            <a:r>
              <a:rPr lang="en-US" altLang="ja-JP"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AC</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アダプターのラベルの意味を知り、適切な使用方法を知る。</a:t>
            </a:r>
            <a:endPar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2" name="表 21"/>
          <p:cNvGraphicFramePr>
            <a:graphicFrameLocks noGrp="1"/>
          </p:cNvGraphicFramePr>
          <p:nvPr>
            <p:extLst>
              <p:ext uri="{D42A27DB-BD31-4B8C-83A1-F6EECF244321}">
                <p14:modId xmlns:p14="http://schemas.microsoft.com/office/powerpoint/2010/main" val="2364043953"/>
              </p:ext>
            </p:extLst>
          </p:nvPr>
        </p:nvGraphicFramePr>
        <p:xfrm>
          <a:off x="1628773" y="1861807"/>
          <a:ext cx="6953250" cy="579120"/>
        </p:xfrm>
        <a:graphic>
          <a:graphicData uri="http://schemas.openxmlformats.org/drawingml/2006/table">
            <a:tbl>
              <a:tblPr firstRow="1" bandRow="1">
                <a:tableStyleId>{2D5ABB26-0587-4C30-8999-92F81FD0307C}</a:tableStyleId>
              </a:tblPr>
              <a:tblGrid>
                <a:gridCol w="2086492"/>
                <a:gridCol w="1437758"/>
                <a:gridCol w="1600200"/>
                <a:gridCol w="1828800"/>
              </a:tblGrid>
              <a:tr h="526921">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スマートフォンの充電器</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ポータブルラジオ</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noFill/>
                  </a:tcPr>
                </a:tc>
                <a:tc>
                  <a:txBody>
                    <a:bodyPr/>
                    <a:lstStyle/>
                    <a:p>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ノートパソコン</a:t>
                      </a:r>
                      <a:endPar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err="1" smtClean="0">
                          <a:latin typeface="Meiryo UI" panose="020B0604030504040204" pitchFamily="50" charset="-128"/>
                          <a:ea typeface="Meiryo UI" panose="020B0604030504040204" pitchFamily="50" charset="-128"/>
                          <a:cs typeface="Meiryo UI" panose="020B0604030504040204" pitchFamily="50" charset="-128"/>
                        </a:rPr>
                        <a:t>WiFi</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のルータ</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noFill/>
                  </a:tcPr>
                </a:tc>
                <a:tc>
                  <a:txBody>
                    <a:bodyPr/>
                    <a:lstStyle/>
                    <a:p>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携帯ゲーム機</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電話</a:t>
                      </a:r>
                      <a:r>
                        <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rPr>
                        <a:t>/FAX</a:t>
                      </a:r>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機器</a:t>
                      </a:r>
                      <a:endPar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バックライト付き時計</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noFill/>
                  </a:tcPr>
                </a:tc>
              </a:tr>
            </a:tbl>
          </a:graphicData>
        </a:graphic>
      </p:graphicFrame>
      <p:sp>
        <p:nvSpPr>
          <p:cNvPr id="24" name="コンテンツ プレースホルダー 2"/>
          <p:cNvSpPr txBox="1">
            <a:spLocks/>
          </p:cNvSpPr>
          <p:nvPr/>
        </p:nvSpPr>
        <p:spPr>
          <a:xfrm>
            <a:off x="838200" y="1416665"/>
            <a:ext cx="6477000"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①</a:t>
            </a:r>
            <a:r>
              <a:rPr lang="en-US" altLang="ja-JP" sz="1800" b="1"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　身の回りの</a:t>
            </a:r>
            <a:r>
              <a:rPr lang="en-US" altLang="ja-JP" sz="2000" b="1"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アダプターを使った機器を探してみよう。</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コンテンツ プレースホルダー 2"/>
          <p:cNvSpPr txBox="1">
            <a:spLocks/>
          </p:cNvSpPr>
          <p:nvPr/>
        </p:nvSpPr>
        <p:spPr>
          <a:xfrm>
            <a:off x="838200" y="2649892"/>
            <a:ext cx="7162800"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①</a:t>
            </a:r>
            <a:r>
              <a:rPr lang="en-US" altLang="ja-JP" sz="1800" b="1" dirty="0" smtClean="0">
                <a:latin typeface="Meiryo UI" panose="020B0604030504040204" pitchFamily="50" charset="-128"/>
                <a:ea typeface="Meiryo UI" panose="020B0604030504040204" pitchFamily="50" charset="-128"/>
                <a:cs typeface="Meiryo UI" panose="020B0604030504040204" pitchFamily="50" charset="-128"/>
              </a:rPr>
              <a:t>-2</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　どんな用途で、どんな理由から使われて</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いるか</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考えてみよう。</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0" name="表 19"/>
          <p:cNvGraphicFramePr>
            <a:graphicFrameLocks noGrp="1"/>
          </p:cNvGraphicFramePr>
          <p:nvPr>
            <p:extLst>
              <p:ext uri="{D42A27DB-BD31-4B8C-83A1-F6EECF244321}">
                <p14:modId xmlns:p14="http://schemas.microsoft.com/office/powerpoint/2010/main" val="1353681664"/>
              </p:ext>
            </p:extLst>
          </p:nvPr>
        </p:nvGraphicFramePr>
        <p:xfrm>
          <a:off x="1146175" y="3061205"/>
          <a:ext cx="10074275" cy="2931160"/>
        </p:xfrm>
        <a:graphic>
          <a:graphicData uri="http://schemas.openxmlformats.org/drawingml/2006/table">
            <a:tbl>
              <a:tblPr firstRow="1" bandRow="1">
                <a:tableStyleId>{93296810-A885-4BE3-A3E7-6D5BEEA58F35}</a:tableStyleId>
              </a:tblPr>
              <a:tblGrid>
                <a:gridCol w="3788290"/>
                <a:gridCol w="6285985"/>
              </a:tblGrid>
              <a:tr h="370840">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用途</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理由・目的</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マイクロコントローラ</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マイコン</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を搭載した、</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小型の電子機器の電源</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6">
                        <a:lumMod val="20000"/>
                        <a:lumOff val="80000"/>
                      </a:schemeClr>
                    </a:solidFill>
                  </a:tcPr>
                </a:tc>
                <a:tc>
                  <a:txBody>
                    <a:body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マイコンは大抵の場合</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3V</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や</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5V</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のような</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低い直流電圧で動作します。一方学校や家の電源は</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AC100V</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です。つまり</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アダプターは、目的の電圧に変換するために使われます。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6">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持ち歩き用の小型な機器に充電する電源</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6">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携帯機器は少しでも軽く小さくする必要があります。そのため、</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AC100V</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を低い直流電圧に変換する回路は、本体の外にある方がメリットが大きくなります。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6">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小型の機器で、常時表示するディスプレイがついているような機器の電源</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6">
                        <a:lumMod val="20000"/>
                        <a:lumOff val="80000"/>
                      </a:schemeClr>
                    </a:solid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常時点灯や表示して電流を消費する機器の場合、電池で動かすと、すぐに電池が消耗してしまいます。 そこで</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AC100V</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を使う方法もありますが、</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AC100V</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を変換する回路を内蔵すると形が大きくなってしまい小型になりません。そんなときに</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アダプターが使われます。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solidFill>
                      <a:schemeClr val="accent6">
                        <a:lumMod val="20000"/>
                        <a:lumOff val="8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小型の機器で、常時点灯しているライトや常時電波を発信しているような機器の電源</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6">
                        <a:lumMod val="20000"/>
                        <a:lumOff val="80000"/>
                      </a:schemeClr>
                    </a:solidFill>
                  </a:tcPr>
                </a:tc>
                <a:tc vMerge="1">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sp>
        <p:nvSpPr>
          <p:cNvPr id="28" name="正方形/長方形 27"/>
          <p:cNvSpPr/>
          <p:nvPr/>
        </p:nvSpPr>
        <p:spPr>
          <a:xfrm>
            <a:off x="4714887" y="780742"/>
            <a:ext cx="4098301" cy="369332"/>
          </a:xfrm>
          <a:prstGeom prst="rect">
            <a:avLst/>
          </a:prstGeom>
        </p:spPr>
        <p:txBody>
          <a:bodyPr wrap="none">
            <a:spAutoFit/>
          </a:bodyPr>
          <a:lstStyle/>
          <a:p>
            <a:pPr>
              <a:defRPr/>
            </a:pPr>
            <a:r>
              <a:rPr lang="en-US" altLang="ja-JP"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AC</a:t>
            </a:r>
            <a:r>
              <a:rPr lang="ja-JP" altLang="en-US"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アダプターの種類や電気的特徴を</a:t>
            </a:r>
            <a:r>
              <a:rPr lang="ja-JP" altLang="en-US" dirty="0" smtClean="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rPr>
              <a:t>知る。</a:t>
            </a:r>
            <a:endParaRPr lang="en-US" altLang="ja-JP" dirty="0">
              <a:solidFill>
                <a:schemeClr val="bg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9" name="図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9649908" y="2134973"/>
            <a:ext cx="1150094" cy="507509"/>
          </a:xfrm>
          <a:prstGeom prst="rect">
            <a:avLst/>
          </a:prstGeom>
        </p:spPr>
      </p:pic>
      <p:pic>
        <p:nvPicPr>
          <p:cNvPr id="21" name="図 2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16200000">
            <a:off x="8819776" y="2003597"/>
            <a:ext cx="1194716" cy="718170"/>
          </a:xfrm>
          <a:prstGeom prst="rect">
            <a:avLst/>
          </a:prstGeom>
        </p:spPr>
      </p:pic>
      <p:pic>
        <p:nvPicPr>
          <p:cNvPr id="23" name="図 2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10800000">
            <a:off x="10686546" y="1438897"/>
            <a:ext cx="920828" cy="1599401"/>
          </a:xfrm>
          <a:prstGeom prst="rect">
            <a:avLst/>
          </a:prstGeom>
        </p:spPr>
      </p:pic>
    </p:spTree>
    <p:extLst>
      <p:ext uri="{BB962C8B-B14F-4D97-AF65-F5344CB8AC3E}">
        <p14:creationId xmlns:p14="http://schemas.microsoft.com/office/powerpoint/2010/main" val="366521307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Autofit/>
      </a:bodyPr>
      <a:lstStyle>
        <a:defPPr marL="0" indent="0">
          <a:buFont typeface="Arial" panose="020B0604020202020204" pitchFamily="34" charset="0"/>
          <a:buNone/>
          <a:defRPr sz="2400" dirty="0" smtClean="0">
            <a:latin typeface="Meiryo UI" panose="020B0604030504040204" pitchFamily="50" charset="-128"/>
            <a:ea typeface="Meiryo UI" panose="020B0604030504040204" pitchFamily="50" charset="-128"/>
            <a:cs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5415</Words>
  <Application>Microsoft Office PowerPoint</Application>
  <PresentationFormat>ワイド画面</PresentationFormat>
  <Paragraphs>1077</Paragraphs>
  <Slides>34</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Meiryo UI</vt:lpstr>
      <vt:lpstr>ＭＳ Ｐゴシック</vt:lpstr>
      <vt:lpstr>メイリオ</vt:lpstr>
      <vt:lpstr>Arial</vt:lpstr>
      <vt:lpstr>Calibri</vt:lpstr>
      <vt:lpstr>Calibri Light</vt:lpstr>
      <vt:lpstr>Office テーマ</vt:lpstr>
      <vt:lpstr>デジタルアラーム時計　 組み立てガイド</vt:lpstr>
      <vt:lpstr>学習の狙い</vt:lpstr>
      <vt:lpstr>デジタルアラーム時計の特徴</vt:lpstr>
      <vt:lpstr>タイムテーブル例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必要な工具</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2015-07-30T01:52:38Z</dcterms:created>
  <dcterms:modified xsi:type="dcterms:W3CDTF">2016-06-23T00:51:38Z</dcterms:modified>
</cp:coreProperties>
</file>