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40"/>
  </p:handoutMasterIdLst>
  <p:sldIdLst>
    <p:sldId id="256" r:id="rId2"/>
    <p:sldId id="285" r:id="rId3"/>
    <p:sldId id="257" r:id="rId4"/>
    <p:sldId id="292" r:id="rId5"/>
    <p:sldId id="258" r:id="rId6"/>
    <p:sldId id="259" r:id="rId7"/>
    <p:sldId id="293" r:id="rId8"/>
    <p:sldId id="260" r:id="rId9"/>
    <p:sldId id="286" r:id="rId10"/>
    <p:sldId id="261" r:id="rId11"/>
    <p:sldId id="281" r:id="rId12"/>
    <p:sldId id="282" r:id="rId13"/>
    <p:sldId id="263" r:id="rId14"/>
    <p:sldId id="295" r:id="rId15"/>
    <p:sldId id="296" r:id="rId16"/>
    <p:sldId id="297" r:id="rId17"/>
    <p:sldId id="305" r:id="rId18"/>
    <p:sldId id="298" r:id="rId19"/>
    <p:sldId id="299" r:id="rId20"/>
    <p:sldId id="300" r:id="rId21"/>
    <p:sldId id="301" r:id="rId22"/>
    <p:sldId id="302" r:id="rId23"/>
    <p:sldId id="304" r:id="rId24"/>
    <p:sldId id="306" r:id="rId25"/>
    <p:sldId id="307" r:id="rId26"/>
    <p:sldId id="308" r:id="rId27"/>
    <p:sldId id="272" r:id="rId28"/>
    <p:sldId id="273" r:id="rId29"/>
    <p:sldId id="274" r:id="rId30"/>
    <p:sldId id="309" r:id="rId31"/>
    <p:sldId id="311" r:id="rId32"/>
    <p:sldId id="312" r:id="rId33"/>
    <p:sldId id="310" r:id="rId34"/>
    <p:sldId id="266" r:id="rId35"/>
    <p:sldId id="284" r:id="rId36"/>
    <p:sldId id="313" r:id="rId37"/>
    <p:sldId id="278" r:id="rId38"/>
    <p:sldId id="280" r:id="rId39"/>
  </p:sldIdLst>
  <p:sldSz cx="12192000" cy="6858000"/>
  <p:notesSz cx="6799263" cy="99298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4C22"/>
    <a:srgbClr val="0070C0"/>
    <a:srgbClr val="CC9900"/>
    <a:srgbClr val="92D050"/>
    <a:srgbClr val="00B0F0"/>
    <a:srgbClr val="FFCCFF"/>
    <a:srgbClr val="F49D00"/>
    <a:srgbClr val="FFFF00"/>
    <a:srgbClr val="FFC000"/>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684"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6347" cy="498215"/>
          </a:xfrm>
          <a:prstGeom prst="rect">
            <a:avLst/>
          </a:prstGeom>
        </p:spPr>
        <p:txBody>
          <a:bodyPr vert="horz" lIns="91458" tIns="45729" rIns="91458" bIns="45729"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1343" y="0"/>
            <a:ext cx="2946347" cy="498215"/>
          </a:xfrm>
          <a:prstGeom prst="rect">
            <a:avLst/>
          </a:prstGeom>
        </p:spPr>
        <p:txBody>
          <a:bodyPr vert="horz" lIns="91458" tIns="45729" rIns="91458" bIns="45729" rtlCol="0"/>
          <a:lstStyle>
            <a:lvl1pPr algn="r">
              <a:defRPr sz="1200"/>
            </a:lvl1pPr>
          </a:lstStyle>
          <a:p>
            <a:fld id="{9F50902A-39BA-4456-B9AF-B20881C231C3}" type="datetimeFigureOut">
              <a:rPr kumimoji="1" lang="ja-JP" altLang="en-US" smtClean="0"/>
              <a:t>2019/7/3</a:t>
            </a:fld>
            <a:endParaRPr kumimoji="1" lang="ja-JP" altLang="en-US" dirty="0"/>
          </a:p>
        </p:txBody>
      </p:sp>
      <p:sp>
        <p:nvSpPr>
          <p:cNvPr id="4" name="フッター プレースホルダー 3"/>
          <p:cNvSpPr>
            <a:spLocks noGrp="1"/>
          </p:cNvSpPr>
          <p:nvPr>
            <p:ph type="ftr" sz="quarter" idx="2"/>
          </p:nvPr>
        </p:nvSpPr>
        <p:spPr>
          <a:xfrm>
            <a:off x="1" y="9431600"/>
            <a:ext cx="2946347" cy="498214"/>
          </a:xfrm>
          <a:prstGeom prst="rect">
            <a:avLst/>
          </a:prstGeom>
        </p:spPr>
        <p:txBody>
          <a:bodyPr vert="horz" lIns="91458" tIns="45729" rIns="91458" bIns="45729"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1343" y="9431600"/>
            <a:ext cx="2946347" cy="498214"/>
          </a:xfrm>
          <a:prstGeom prst="rect">
            <a:avLst/>
          </a:prstGeom>
        </p:spPr>
        <p:txBody>
          <a:bodyPr vert="horz" lIns="91458" tIns="45729" rIns="91458" bIns="45729"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2019/7/3</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2019/7/3</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emf"/><Relationship Id="rId7" Type="http://schemas.openxmlformats.org/officeDocument/2006/relationships/image" Target="../media/image18.emf"/><Relationship Id="rId2" Type="http://schemas.openxmlformats.org/officeDocument/2006/relationships/image" Target="../media/image13.emf"/><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 Id="rId9"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5.pn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microsoft.com/office/2007/relationships/hdphoto" Target="../media/hdphoto1.wdp"/><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2.png"/><Relationship Id="rId5" Type="http://schemas.openxmlformats.org/officeDocument/2006/relationships/image" Target="../media/image38.png"/><Relationship Id="rId10" Type="http://schemas.microsoft.com/office/2007/relationships/hdphoto" Target="../media/hdphoto2.wdp"/><Relationship Id="rId4" Type="http://schemas.openxmlformats.org/officeDocument/2006/relationships/image" Target="../media/image37.png"/><Relationship Id="rId9"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46.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emf"/><Relationship Id="rId7" Type="http://schemas.openxmlformats.org/officeDocument/2006/relationships/image" Target="../media/image75.png"/><Relationship Id="rId2" Type="http://schemas.openxmlformats.org/officeDocument/2006/relationships/image" Target="../media/image70.emf"/><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0"/>
            <a:ext cx="12192000" cy="6858000"/>
          </a:xfrm>
          <a:prstGeom prst="rect">
            <a:avLst/>
          </a:prstGeom>
          <a:gradFill>
            <a:gsLst>
              <a:gs pos="0">
                <a:schemeClr val="accent1">
                  <a:lumMod val="5000"/>
                  <a:lumOff val="95000"/>
                </a:schemeClr>
              </a:gs>
              <a:gs pos="100000">
                <a:srgbClr val="FFCC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a:spLocks noGrp="1"/>
          </p:cNvSpPr>
          <p:nvPr>
            <p:ph type="ctrTitle"/>
          </p:nvPr>
        </p:nvSpPr>
        <p:spPr>
          <a:xfrm>
            <a:off x="1524000" y="462068"/>
            <a:ext cx="9144000" cy="2387600"/>
          </a:xfrm>
        </p:spPr>
        <p:txBody>
          <a:bodyPr/>
          <a:lstStyle/>
          <a:p>
            <a:r>
              <a:rPr kumimoji="1" lang="ja-JP" altLang="en-US" dirty="0" smtClean="0">
                <a:latin typeface="メイリオ" panose="020B0604030504040204" pitchFamily="50" charset="-128"/>
                <a:ea typeface="メイリオ" panose="020B0604030504040204" pitchFamily="50" charset="-128"/>
              </a:rPr>
              <a:t>ママがきたセンサー　</a:t>
            </a:r>
            <a:r>
              <a:rPr kumimoji="1" lang="en-US" altLang="ja-JP" dirty="0" smtClean="0">
                <a:latin typeface="メイリオ" panose="020B0604030504040204" pitchFamily="50" charset="-128"/>
                <a:ea typeface="メイリオ" panose="020B0604030504040204" pitchFamily="50" charset="-128"/>
              </a:rPr>
              <a:t/>
            </a:r>
            <a:br>
              <a:rPr kumimoji="1" lang="en-US" altLang="ja-JP" dirty="0" smtClean="0">
                <a:latin typeface="メイリオ" panose="020B0604030504040204" pitchFamily="50" charset="-128"/>
                <a:ea typeface="メイリオ" panose="020B0604030504040204" pitchFamily="50" charset="-128"/>
              </a:rPr>
            </a:br>
            <a:r>
              <a:rPr lang="ja-JP" altLang="en-US" dirty="0">
                <a:latin typeface="メイリオ" panose="020B0604030504040204" pitchFamily="50" charset="-128"/>
                <a:ea typeface="メイリオ" panose="020B0604030504040204" pitchFamily="50" charset="-128"/>
              </a:rPr>
              <a:t>組み立</a:t>
            </a:r>
            <a:r>
              <a:rPr lang="ja-JP" altLang="en-US" dirty="0" smtClean="0">
                <a:latin typeface="メイリオ" panose="020B0604030504040204" pitchFamily="50" charset="-128"/>
                <a:ea typeface="メイリオ" panose="020B0604030504040204" pitchFamily="50" charset="-128"/>
              </a:rPr>
              <a:t>て</a:t>
            </a:r>
            <a:r>
              <a:rPr kumimoji="1" lang="ja-JP" altLang="en-US" dirty="0" smtClean="0">
                <a:latin typeface="メイリオ" panose="020B0604030504040204" pitchFamily="50" charset="-128"/>
                <a:ea typeface="メイリオ" panose="020B0604030504040204" pitchFamily="50" charset="-128"/>
              </a:rPr>
              <a:t>ガイド</a:t>
            </a:r>
            <a:endParaRPr kumimoji="1" lang="ja-JP" altLang="en-US" dirty="0">
              <a:latin typeface="メイリオ" panose="020B0604030504040204" pitchFamily="50" charset="-128"/>
              <a:ea typeface="メイリオ" panose="020B0604030504040204" pitchFamily="50" charset="-128"/>
            </a:endParaRPr>
          </a:p>
        </p:txBody>
      </p:sp>
      <p:sp>
        <p:nvSpPr>
          <p:cNvPr id="3" name="サブタイトル 2"/>
          <p:cNvSpPr>
            <a:spLocks noGrp="1"/>
          </p:cNvSpPr>
          <p:nvPr>
            <p:ph type="subTitle" idx="1"/>
          </p:nvPr>
        </p:nvSpPr>
        <p:spPr>
          <a:xfrm>
            <a:off x="1336063" y="3001963"/>
            <a:ext cx="9519873" cy="427037"/>
          </a:xfrm>
        </p:spPr>
        <p:txBody>
          <a:bodyPr>
            <a:noAutofit/>
          </a:bodyPr>
          <a:lstStyle/>
          <a:p>
            <a:r>
              <a:rPr lang="ja-JP" altLang="en-US" dirty="0">
                <a:latin typeface="メイリオ" panose="020B0604030504040204" pitchFamily="50" charset="-128"/>
                <a:ea typeface="メイリオ" panose="020B0604030504040204" pitchFamily="50" charset="-128"/>
              </a:rPr>
              <a:t>ママの動きをするどくキャッチ</a:t>
            </a:r>
            <a:r>
              <a:rPr lang="ja-JP" altLang="en-US" dirty="0" smtClean="0">
                <a:latin typeface="メイリオ" panose="020B0604030504040204" pitchFamily="50" charset="-128"/>
                <a:ea typeface="メイリオ" panose="020B0604030504040204" pitchFamily="50" charset="-128"/>
              </a:rPr>
              <a:t>！　ママがきたセンサー</a:t>
            </a:r>
            <a:r>
              <a:rPr kumimoji="1" lang="ja-JP" altLang="en-US" dirty="0" smtClean="0">
                <a:latin typeface="メイリオ" panose="020B0604030504040204" pitchFamily="50" charset="-128"/>
                <a:ea typeface="メイリオ" panose="020B0604030504040204" pitchFamily="50" charset="-128"/>
              </a:rPr>
              <a:t>　</a:t>
            </a:r>
            <a:r>
              <a:rPr lang="en-US" altLang="ja-JP" dirty="0" smtClean="0">
                <a:latin typeface="メイリオ" panose="020B0604030504040204" pitchFamily="50" charset="-128"/>
                <a:ea typeface="メイリオ" panose="020B0604030504040204" pitchFamily="50" charset="-128"/>
              </a:rPr>
              <a:t>TK-741</a:t>
            </a:r>
            <a:endParaRPr kumimoji="1" lang="ja-JP" altLang="en-US" dirty="0">
              <a:latin typeface="メイリオ" panose="020B0604030504040204" pitchFamily="50" charset="-128"/>
              <a:ea typeface="メイリオ" panose="020B0604030504040204" pitchFamily="50" charset="-128"/>
            </a:endParaRPr>
          </a:p>
        </p:txBody>
      </p:sp>
      <p:cxnSp>
        <p:nvCxnSpPr>
          <p:cNvPr id="12" name="直線コネクタ 11"/>
          <p:cNvCxnSpPr/>
          <p:nvPr/>
        </p:nvCxnSpPr>
        <p:spPr>
          <a:xfrm>
            <a:off x="0" y="2830618"/>
            <a:ext cx="12192000" cy="0"/>
          </a:xfrm>
          <a:prstGeom prst="line">
            <a:avLst/>
          </a:prstGeom>
          <a:ln w="63500" cmpd="thickThi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37260" y="3723301"/>
            <a:ext cx="2895811" cy="2608342"/>
          </a:xfrm>
          <a:prstGeom prst="rect">
            <a:avLst/>
          </a:prstGeom>
          <a:ln>
            <a:noFill/>
          </a:ln>
          <a:effectLst>
            <a:outerShdw blurRad="292100" dist="139700" dir="2700000" algn="tl" rotWithShape="0">
              <a:srgbClr val="333333">
                <a:alpha val="65000"/>
              </a:srgbClr>
            </a:outerShdw>
          </a:effectLst>
        </p:spPr>
      </p:pic>
      <p:pic>
        <p:nvPicPr>
          <p:cNvPr id="5" name="図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78811" y="6564225"/>
            <a:ext cx="2115482" cy="204417"/>
          </a:xfrm>
          <a:prstGeom prst="rect">
            <a:avLst/>
          </a:prstGeom>
        </p:spPr>
      </p:pic>
    </p:spTree>
    <p:extLst>
      <p:ext uri="{BB962C8B-B14F-4D97-AF65-F5344CB8AC3E}">
        <p14:creationId xmlns:p14="http://schemas.microsoft.com/office/powerpoint/2010/main" val="2877088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75284" y="1952587"/>
            <a:ext cx="6004078" cy="4276631"/>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ママがきたセンサーの構造</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7" name="テキスト ボックス 16"/>
          <p:cNvSpPr txBox="1"/>
          <p:nvPr/>
        </p:nvSpPr>
        <p:spPr>
          <a:xfrm>
            <a:off x="4113603" y="1988661"/>
            <a:ext cx="1569660"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トランジスタ</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8" name="テキスト ボックス 17"/>
          <p:cNvSpPr txBox="1"/>
          <p:nvPr/>
        </p:nvSpPr>
        <p:spPr>
          <a:xfrm>
            <a:off x="8892477" y="5434100"/>
            <a:ext cx="1810111"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電源：単</a:t>
            </a:r>
            <a:r>
              <a:rPr kumimoji="1" lang="en-US" altLang="ja-JP" dirty="0" smtClean="0">
                <a:latin typeface="メイリオ" panose="020B0604030504040204" pitchFamily="50" charset="-128"/>
                <a:ea typeface="メイリオ" panose="020B0604030504040204" pitchFamily="50" charset="-128"/>
                <a:cs typeface="Meiryo UI" panose="020B0604030504040204" pitchFamily="50" charset="-128"/>
              </a:rPr>
              <a:t>4×2</a:t>
            </a:r>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本</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3" name="テキスト ボックス 22"/>
          <p:cNvSpPr txBox="1"/>
          <p:nvPr/>
        </p:nvSpPr>
        <p:spPr>
          <a:xfrm>
            <a:off x="9168834" y="1886981"/>
            <a:ext cx="628698" cy="369332"/>
          </a:xfrm>
          <a:prstGeom prst="rect">
            <a:avLst/>
          </a:prstGeom>
          <a:noFill/>
        </p:spPr>
        <p:txBody>
          <a:bodyPr wrap="none" rtlCol="0">
            <a:spAutoFit/>
          </a:bodyPr>
          <a:lstStyle/>
          <a:p>
            <a:r>
              <a:rPr kumimoji="1" lang="en-US" altLang="ja-JP" dirty="0" smtClean="0">
                <a:latin typeface="メイリオ" panose="020B0604030504040204" pitchFamily="50" charset="-128"/>
                <a:ea typeface="メイリオ" panose="020B0604030504040204" pitchFamily="50" charset="-128"/>
                <a:cs typeface="Meiryo UI" panose="020B0604030504040204" pitchFamily="50" charset="-128"/>
              </a:rPr>
              <a:t>LED</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8" name="テキスト ボックス 37"/>
          <p:cNvSpPr txBox="1"/>
          <p:nvPr/>
        </p:nvSpPr>
        <p:spPr>
          <a:xfrm>
            <a:off x="5720531" y="1531672"/>
            <a:ext cx="1338828" cy="646331"/>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音量設定</a:t>
            </a:r>
            <a:endParaRPr kumimoji="1" lang="en-US" altLang="ja-JP" dirty="0" smtClean="0">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ジャンパー</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 name="直線コネクタ 5"/>
          <p:cNvCxnSpPr/>
          <p:nvPr/>
        </p:nvCxnSpPr>
        <p:spPr>
          <a:xfrm flipV="1">
            <a:off x="6850254" y="4427042"/>
            <a:ext cx="285839" cy="177721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H="1">
            <a:off x="8632371" y="2236889"/>
            <a:ext cx="763214" cy="644894"/>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6528073" y="6229218"/>
            <a:ext cx="877163"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ブザー</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0" name="直線コネクタ 59"/>
          <p:cNvCxnSpPr>
            <a:stCxn id="18" idx="1"/>
          </p:cNvCxnSpPr>
          <p:nvPr/>
        </p:nvCxnSpPr>
        <p:spPr>
          <a:xfrm flipH="1" flipV="1">
            <a:off x="7948246" y="4981040"/>
            <a:ext cx="944231" cy="63772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63" name="円/楕円 62"/>
          <p:cNvSpPr/>
          <p:nvPr/>
        </p:nvSpPr>
        <p:spPr>
          <a:xfrm>
            <a:off x="6358635" y="2899988"/>
            <a:ext cx="338877" cy="371475"/>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64" name="直線コネクタ 63"/>
          <p:cNvCxnSpPr>
            <a:endCxn id="63" idx="2"/>
          </p:cNvCxnSpPr>
          <p:nvPr/>
        </p:nvCxnSpPr>
        <p:spPr>
          <a:xfrm>
            <a:off x="5385098" y="2323757"/>
            <a:ext cx="973537" cy="761969"/>
          </a:xfrm>
          <a:prstGeom prst="line">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6528074" y="2095069"/>
            <a:ext cx="718744" cy="1623773"/>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9083485" y="3150177"/>
            <a:ext cx="433132" cy="369332"/>
          </a:xfrm>
          <a:prstGeom prst="rect">
            <a:avLst/>
          </a:prstGeom>
          <a:noFill/>
        </p:spPr>
        <p:txBody>
          <a:bodyPr wrap="none" rtlCol="0">
            <a:spAutoFit/>
          </a:bodyPr>
          <a:lstStyle/>
          <a:p>
            <a:r>
              <a:rPr kumimoji="1" lang="en-US" altLang="ja-JP" dirty="0" smtClean="0">
                <a:latin typeface="メイリオ" panose="020B0604030504040204" pitchFamily="50" charset="-128"/>
                <a:ea typeface="メイリオ" panose="020B0604030504040204" pitchFamily="50" charset="-128"/>
                <a:cs typeface="Meiryo UI" panose="020B0604030504040204" pitchFamily="50" charset="-128"/>
              </a:rPr>
              <a:t>IC</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0" name="直線コネクタ 89"/>
          <p:cNvCxnSpPr/>
          <p:nvPr/>
        </p:nvCxnSpPr>
        <p:spPr>
          <a:xfrm flipH="1">
            <a:off x="8078986" y="3341557"/>
            <a:ext cx="1021812" cy="29608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a:stCxn id="18" idx="1"/>
          </p:cNvCxnSpPr>
          <p:nvPr/>
        </p:nvCxnSpPr>
        <p:spPr>
          <a:xfrm flipH="1" flipV="1">
            <a:off x="7948247" y="5616493"/>
            <a:ext cx="944230" cy="2273"/>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7650857" y="1485505"/>
            <a:ext cx="1338828"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コネクター</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54" name="直線コネクタ 53"/>
          <p:cNvCxnSpPr/>
          <p:nvPr/>
        </p:nvCxnSpPr>
        <p:spPr>
          <a:xfrm flipH="1">
            <a:off x="7447106" y="1771560"/>
            <a:ext cx="569042" cy="75559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61" name="テキスト ボックス 60"/>
          <p:cNvSpPr txBox="1"/>
          <p:nvPr/>
        </p:nvSpPr>
        <p:spPr>
          <a:xfrm>
            <a:off x="9839957" y="4242376"/>
            <a:ext cx="1107996"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スイッチ</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5" name="直線コネクタ 64"/>
          <p:cNvCxnSpPr/>
          <p:nvPr/>
        </p:nvCxnSpPr>
        <p:spPr>
          <a:xfrm flipH="1" flipV="1">
            <a:off x="8615359" y="4263116"/>
            <a:ext cx="1355955" cy="13243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1932258" y="2323757"/>
            <a:ext cx="1107996"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センサー</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1" name="直線コネクタ 90"/>
          <p:cNvCxnSpPr/>
          <p:nvPr/>
        </p:nvCxnSpPr>
        <p:spPr>
          <a:xfrm>
            <a:off x="2615736" y="2656635"/>
            <a:ext cx="622663" cy="87618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a:xfrm>
            <a:off x="990351" y="3963137"/>
            <a:ext cx="1569660"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トランジスタ</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3" name="円/楕円 92"/>
          <p:cNvSpPr/>
          <p:nvPr/>
        </p:nvSpPr>
        <p:spPr>
          <a:xfrm>
            <a:off x="3536650" y="4006010"/>
            <a:ext cx="338877" cy="371475"/>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94" name="直線コネクタ 93"/>
          <p:cNvCxnSpPr>
            <a:endCxn id="93" idx="2"/>
          </p:cNvCxnSpPr>
          <p:nvPr/>
        </p:nvCxnSpPr>
        <p:spPr>
          <a:xfrm>
            <a:off x="2451157" y="4191747"/>
            <a:ext cx="1085493" cy="1"/>
          </a:xfrm>
          <a:prstGeom prst="line">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95" name="テキスト ボックス 94"/>
          <p:cNvSpPr txBox="1"/>
          <p:nvPr/>
        </p:nvSpPr>
        <p:spPr>
          <a:xfrm>
            <a:off x="4344944" y="5957636"/>
            <a:ext cx="1338828"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コネクター</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6" name="直線コネクタ 95"/>
          <p:cNvCxnSpPr/>
          <p:nvPr/>
        </p:nvCxnSpPr>
        <p:spPr>
          <a:xfrm flipH="1" flipV="1">
            <a:off x="4210457" y="5358839"/>
            <a:ext cx="386788" cy="598797"/>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7" name="テキスト ボックス 96"/>
          <p:cNvSpPr txBox="1"/>
          <p:nvPr/>
        </p:nvSpPr>
        <p:spPr>
          <a:xfrm>
            <a:off x="4729308" y="2648827"/>
            <a:ext cx="433132" cy="369332"/>
          </a:xfrm>
          <a:prstGeom prst="rect">
            <a:avLst/>
          </a:prstGeom>
          <a:noFill/>
        </p:spPr>
        <p:txBody>
          <a:bodyPr wrap="none" rtlCol="0">
            <a:spAutoFit/>
          </a:bodyPr>
          <a:lstStyle/>
          <a:p>
            <a:r>
              <a:rPr kumimoji="1" lang="en-US" altLang="ja-JP" dirty="0" smtClean="0">
                <a:latin typeface="メイリオ" panose="020B0604030504040204" pitchFamily="50" charset="-128"/>
                <a:ea typeface="メイリオ" panose="020B0604030504040204" pitchFamily="50" charset="-128"/>
                <a:cs typeface="Meiryo UI" panose="020B0604030504040204" pitchFamily="50" charset="-128"/>
              </a:rPr>
              <a:t>IC</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p:cNvCxnSpPr/>
          <p:nvPr/>
        </p:nvCxnSpPr>
        <p:spPr>
          <a:xfrm flipH="1">
            <a:off x="4597245" y="3018159"/>
            <a:ext cx="281439" cy="1408883"/>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99" name="直線コネクタ 98"/>
          <p:cNvCxnSpPr/>
          <p:nvPr/>
        </p:nvCxnSpPr>
        <p:spPr>
          <a:xfrm>
            <a:off x="5092317" y="2997298"/>
            <a:ext cx="1333509" cy="65556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100" name="テキスト ボックス 99"/>
          <p:cNvSpPr txBox="1"/>
          <p:nvPr/>
        </p:nvSpPr>
        <p:spPr>
          <a:xfrm>
            <a:off x="1635519" y="5397267"/>
            <a:ext cx="1569660"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センサー基板</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1" name="テキスト ボックス 100"/>
          <p:cNvSpPr txBox="1"/>
          <p:nvPr/>
        </p:nvSpPr>
        <p:spPr>
          <a:xfrm>
            <a:off x="8129019" y="6075553"/>
            <a:ext cx="1569660" cy="369332"/>
          </a:xfrm>
          <a:prstGeom prst="rect">
            <a:avLst/>
          </a:prstGeom>
          <a:noFill/>
        </p:spPr>
        <p:txBody>
          <a:bodyPr wrap="none" rtlCol="0">
            <a:sp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アラーム基板</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49" name="グループ化 48"/>
          <p:cNvGrpSpPr/>
          <p:nvPr/>
        </p:nvGrpSpPr>
        <p:grpSpPr>
          <a:xfrm>
            <a:off x="-31470" y="365125"/>
            <a:ext cx="523220" cy="5189823"/>
            <a:chOff x="-31470" y="365125"/>
            <a:chExt cx="523220" cy="5189823"/>
          </a:xfrm>
        </p:grpSpPr>
        <p:sp>
          <p:nvSpPr>
            <p:cNvPr id="50" name="片側の 2 つの角を丸めた四角形 4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片側の 2 つの角を丸めた四角形 57"/>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片側の 2 つの角を丸めた四角形 6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4048050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5025908" y="4747346"/>
            <a:ext cx="6327891" cy="1672683"/>
          </a:xfrm>
          <a:prstGeom prst="rect">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0" name="正方形/長方形 29"/>
          <p:cNvSpPr/>
          <p:nvPr/>
        </p:nvSpPr>
        <p:spPr>
          <a:xfrm>
            <a:off x="704082" y="4751116"/>
            <a:ext cx="4213606" cy="1672683"/>
          </a:xfrm>
          <a:prstGeom prst="rect">
            <a:avLst/>
          </a:prstGeom>
          <a:noFill/>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はんだづけ（はんだづけの方法）</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コンテンツ プレースホルダー 2"/>
          <p:cNvSpPr txBox="1">
            <a:spLocks/>
          </p:cNvSpPr>
          <p:nvPr/>
        </p:nvSpPr>
        <p:spPr>
          <a:xfrm>
            <a:off x="838200" y="1393397"/>
            <a:ext cx="2048219" cy="410689"/>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cs typeface="Meiryo UI" panose="020B0604030504040204" pitchFamily="50" charset="-128"/>
              </a:rPr>
              <a:t>はんだづけとは</a:t>
            </a:r>
            <a:endParaRPr lang="ja-JP" altLang="en-US" sz="2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1" name="コンテンツ プレースホルダー 2"/>
          <p:cNvSpPr txBox="1">
            <a:spLocks/>
          </p:cNvSpPr>
          <p:nvPr/>
        </p:nvSpPr>
        <p:spPr>
          <a:xfrm>
            <a:off x="838199" y="2182045"/>
            <a:ext cx="265037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cs typeface="Meiryo UI" panose="020B0604030504040204" pitchFamily="50" charset="-128"/>
              </a:rPr>
              <a:t>はんだづけの方法</a:t>
            </a:r>
            <a:endParaRPr lang="ja-JP" altLang="en-US" sz="2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2" name="テキスト ボックス 11"/>
          <p:cNvSpPr txBox="1"/>
          <p:nvPr/>
        </p:nvSpPr>
        <p:spPr>
          <a:xfrm>
            <a:off x="3080578" y="1398242"/>
            <a:ext cx="8349421" cy="800219"/>
          </a:xfrm>
          <a:prstGeom prst="rect">
            <a:avLst/>
          </a:prstGeom>
          <a:noFill/>
        </p:spPr>
        <p:txBody>
          <a:bodyPr wrap="square" rtlCol="0">
            <a:noAutofit/>
          </a:bodyPr>
          <a:lstStyle/>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電子</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部品間で電気が流れるように、</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また</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物理</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的</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に接合が外れないように固定</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する</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こと</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です。</a:t>
            </a:r>
            <a:endParaRPr lang="ja-JP" altLang="ja-JP" sz="16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4" name="図 13"/>
          <p:cNvPicPr/>
          <p:nvPr/>
        </p:nvPicPr>
        <p:blipFill>
          <a:blip r:embed="rId2">
            <a:extLst>
              <a:ext uri="{28A0092B-C50C-407E-A947-70E740481C1C}">
                <a14:useLocalDpi xmlns:a14="http://schemas.microsoft.com/office/drawing/2010/main"/>
              </a:ext>
            </a:extLst>
          </a:blip>
          <a:srcRect/>
          <a:stretch>
            <a:fillRect/>
          </a:stretch>
        </p:blipFill>
        <p:spPr bwMode="auto">
          <a:xfrm>
            <a:off x="1238123" y="2680566"/>
            <a:ext cx="1242695" cy="1152525"/>
          </a:xfrm>
          <a:prstGeom prst="rect">
            <a:avLst/>
          </a:prstGeom>
          <a:noFill/>
          <a:ln>
            <a:noFill/>
          </a:ln>
        </p:spPr>
      </p:pic>
      <p:pic>
        <p:nvPicPr>
          <p:cNvPr id="15" name="図 14"/>
          <p:cNvPicPr/>
          <p:nvPr/>
        </p:nvPicPr>
        <p:blipFill>
          <a:blip r:embed="rId3">
            <a:extLst>
              <a:ext uri="{28A0092B-C50C-407E-A947-70E740481C1C}">
                <a14:useLocalDpi xmlns:a14="http://schemas.microsoft.com/office/drawing/2010/main"/>
              </a:ext>
            </a:extLst>
          </a:blip>
          <a:srcRect/>
          <a:stretch>
            <a:fillRect/>
          </a:stretch>
        </p:blipFill>
        <p:spPr bwMode="auto">
          <a:xfrm>
            <a:off x="3488574" y="2680567"/>
            <a:ext cx="1537335" cy="1200150"/>
          </a:xfrm>
          <a:prstGeom prst="rect">
            <a:avLst/>
          </a:prstGeom>
          <a:noFill/>
          <a:ln>
            <a:noFill/>
          </a:ln>
        </p:spPr>
      </p:pic>
      <p:pic>
        <p:nvPicPr>
          <p:cNvPr id="16" name="図 15"/>
          <p:cNvPicPr/>
          <p:nvPr/>
        </p:nvPicPr>
        <p:blipFill>
          <a:blip r:embed="rId4">
            <a:extLst>
              <a:ext uri="{28A0092B-C50C-407E-A947-70E740481C1C}">
                <a14:useLocalDpi xmlns:a14="http://schemas.microsoft.com/office/drawing/2010/main"/>
              </a:ext>
            </a:extLst>
          </a:blip>
          <a:srcRect/>
          <a:stretch>
            <a:fillRect/>
          </a:stretch>
        </p:blipFill>
        <p:spPr bwMode="auto">
          <a:xfrm>
            <a:off x="6033665" y="2680567"/>
            <a:ext cx="1616710" cy="1152525"/>
          </a:xfrm>
          <a:prstGeom prst="rect">
            <a:avLst/>
          </a:prstGeom>
          <a:noFill/>
          <a:ln>
            <a:noFill/>
          </a:ln>
        </p:spPr>
      </p:pic>
      <p:pic>
        <p:nvPicPr>
          <p:cNvPr id="17" name="図 16"/>
          <p:cNvPicPr/>
          <p:nvPr/>
        </p:nvPicPr>
        <p:blipFill rotWithShape="1">
          <a:blip r:embed="rId5" cstate="screen">
            <a:extLst>
              <a:ext uri="{28A0092B-C50C-407E-A947-70E740481C1C}">
                <a14:useLocalDpi xmlns:a14="http://schemas.microsoft.com/office/drawing/2010/main"/>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8" name="図 17"/>
          <p:cNvPicPr/>
          <p:nvPr/>
        </p:nvPicPr>
        <p:blipFill rotWithShape="1">
          <a:blip r:embed="rId6" cstate="screen">
            <a:extLst>
              <a:ext uri="{28A0092B-C50C-407E-A947-70E740481C1C}">
                <a14:useLocalDpi xmlns:a14="http://schemas.microsoft.com/office/drawing/2010/main"/>
              </a:ext>
            </a:extLst>
          </a:blip>
          <a:srcRect l="26619" t="24016" b="1"/>
          <a:stretch/>
        </p:blipFill>
        <p:spPr bwMode="auto">
          <a:xfrm>
            <a:off x="1348821" y="5310815"/>
            <a:ext cx="1253129" cy="815283"/>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7" cstate="screen">
            <a:extLst>
              <a:ext uri="{28A0092B-C50C-407E-A947-70E740481C1C}">
                <a14:useLocalDpi xmlns:a14="http://schemas.microsoft.com/office/drawing/2010/main"/>
              </a:ext>
            </a:extLst>
          </a:blip>
          <a:srcRect r="59135" b="18313"/>
          <a:stretch/>
        </p:blipFill>
        <p:spPr bwMode="auto">
          <a:xfrm>
            <a:off x="7368908" y="5111938"/>
            <a:ext cx="1233744" cy="943498"/>
          </a:xfrm>
          <a:prstGeom prst="rect">
            <a:avLst/>
          </a:prstGeom>
          <a:noFill/>
          <a:ln>
            <a:noFill/>
          </a:ln>
          <a:extLst>
            <a:ext uri="{53640926-AAD7-44D8-BBD7-CCE9431645EC}">
              <a14:shadowObscured xmlns:a14="http://schemas.microsoft.com/office/drawing/2010/main"/>
            </a:ext>
          </a:extLst>
        </p:spPr>
      </p:pic>
      <p:pic>
        <p:nvPicPr>
          <p:cNvPr id="19" name="図 18"/>
          <p:cNvPicPr/>
          <p:nvPr/>
        </p:nvPicPr>
        <p:blipFill rotWithShape="1">
          <a:blip r:embed="rId8" cstate="screen">
            <a:extLst>
              <a:ext uri="{28A0092B-C50C-407E-A947-70E740481C1C}">
                <a14:useLocalDpi xmlns:a14="http://schemas.microsoft.com/office/drawing/2010/main"/>
              </a:ext>
            </a:extLst>
          </a:blip>
          <a:srcRect r="59471" b="23376"/>
          <a:stretch/>
        </p:blipFill>
        <p:spPr bwMode="auto">
          <a:xfrm>
            <a:off x="5418231" y="5183888"/>
            <a:ext cx="1295879" cy="826605"/>
          </a:xfrm>
          <a:prstGeom prst="rect">
            <a:avLst/>
          </a:prstGeom>
          <a:noFill/>
          <a:ln>
            <a:noFill/>
          </a:ln>
          <a:extLst>
            <a:ext uri="{53640926-AAD7-44D8-BBD7-CCE9431645EC}">
              <a14:shadowObscured xmlns:a14="http://schemas.microsoft.com/office/drawing/2010/main"/>
            </a:ext>
          </a:extLst>
        </p:spPr>
      </p:pic>
      <p:pic>
        <p:nvPicPr>
          <p:cNvPr id="20" name="図 19"/>
          <p:cNvPicPr/>
          <p:nvPr/>
        </p:nvPicPr>
        <p:blipFill rotWithShape="1">
          <a:blip r:embed="rId9" cstate="screen">
            <a:extLst>
              <a:ext uri="{28A0092B-C50C-407E-A947-70E740481C1C}">
                <a14:useLocalDpi xmlns:a14="http://schemas.microsoft.com/office/drawing/2010/main"/>
              </a:ext>
            </a:extLst>
          </a:blip>
          <a:srcRect l="30795" r="31032"/>
          <a:stretch/>
        </p:blipFill>
        <p:spPr bwMode="auto">
          <a:xfrm>
            <a:off x="9291542" y="5484884"/>
            <a:ext cx="1411193" cy="570552"/>
          </a:xfrm>
          <a:prstGeom prst="rect">
            <a:avLst/>
          </a:prstGeom>
          <a:noFill/>
          <a:ln>
            <a:noFill/>
          </a:ln>
          <a:extLst>
            <a:ext uri="{53640926-AAD7-44D8-BBD7-CCE9431645EC}">
              <a14:shadowObscured xmlns:a14="http://schemas.microsoft.com/office/drawing/2010/main"/>
            </a:ext>
          </a:extLst>
        </p:spPr>
      </p:pic>
      <p:sp>
        <p:nvSpPr>
          <p:cNvPr id="21" name="テキスト ボックス 20"/>
          <p:cNvSpPr txBox="1"/>
          <p:nvPr/>
        </p:nvSpPr>
        <p:spPr>
          <a:xfrm>
            <a:off x="838199" y="3983724"/>
            <a:ext cx="2321211" cy="800219"/>
          </a:xfrm>
          <a:prstGeom prst="rect">
            <a:avLst/>
          </a:prstGeom>
          <a:noFill/>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ランドと部品の足</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の両方に熱を加えます。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５</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６秒くらいが目安です。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2" name="テキスト ボックス 21"/>
          <p:cNvSpPr txBox="1"/>
          <p:nvPr/>
        </p:nvSpPr>
        <p:spPr>
          <a:xfrm>
            <a:off x="3443308" y="3983724"/>
            <a:ext cx="1846814" cy="800219"/>
          </a:xfrm>
          <a:prstGeom prst="rect">
            <a:avLst/>
          </a:prstGeom>
          <a:noFill/>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温めた部分にはんだを流し込みます。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3" name="テキスト ボックス 22"/>
          <p:cNvSpPr txBox="1"/>
          <p:nvPr/>
        </p:nvSpPr>
        <p:spPr>
          <a:xfrm>
            <a:off x="5715652" y="3983724"/>
            <a:ext cx="2523876" cy="800219"/>
          </a:xfrm>
          <a:prstGeom prst="rect">
            <a:avLst/>
          </a:prstGeom>
          <a:noFill/>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はんだが十分にな</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じ</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んだら、</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まず、はんだを外し、</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次</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に、はんだごてを外します。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 name="テキスト ボックス 23"/>
          <p:cNvSpPr txBox="1"/>
          <p:nvPr/>
        </p:nvSpPr>
        <p:spPr>
          <a:xfrm>
            <a:off x="8504751" y="3983724"/>
            <a:ext cx="2158333" cy="800219"/>
          </a:xfrm>
          <a:prstGeom prst="rect">
            <a:avLst/>
          </a:prstGeom>
          <a:noFill/>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最後に、部品の足を根元からニッパーで切ります。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5" name="テキスト ボックス 24"/>
          <p:cNvSpPr txBox="1"/>
          <p:nvPr/>
        </p:nvSpPr>
        <p:spPr>
          <a:xfrm>
            <a:off x="1956351" y="3589422"/>
            <a:ext cx="726596" cy="266760"/>
          </a:xfrm>
          <a:prstGeom prst="rect">
            <a:avLst/>
          </a:prstGeom>
          <a:noFill/>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ランド</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6" name="テキスト ボックス 25"/>
          <p:cNvSpPr txBox="1"/>
          <p:nvPr/>
        </p:nvSpPr>
        <p:spPr>
          <a:xfrm>
            <a:off x="704082" y="2816314"/>
            <a:ext cx="1047213" cy="274763"/>
          </a:xfrm>
          <a:prstGeom prst="rect">
            <a:avLst/>
          </a:prstGeom>
          <a:noFill/>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部品の足</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5" name="直線コネクタ 4"/>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a:stCxn id="26"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8" name="右矢印 7"/>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8" name="右矢印 27"/>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9" name="右矢印 28"/>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2" name="コンテンツ プレースホルダー 2"/>
          <p:cNvSpPr txBox="1">
            <a:spLocks/>
          </p:cNvSpPr>
          <p:nvPr/>
        </p:nvSpPr>
        <p:spPr>
          <a:xfrm>
            <a:off x="838198" y="4768192"/>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latin typeface="メイリオ" panose="020B0604030504040204" pitchFamily="50" charset="-128"/>
                <a:ea typeface="メイリオ" panose="020B0604030504040204" pitchFamily="50" charset="-128"/>
                <a:cs typeface="Meiryo UI" panose="020B0604030504040204" pitchFamily="50" charset="-128"/>
              </a:rPr>
              <a:t>Good!</a:t>
            </a:r>
            <a:endParaRPr lang="ja-JP" altLang="en-US" sz="2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5051804" y="4792234"/>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cs typeface="Meiryo UI" panose="020B0604030504040204" pitchFamily="50" charset="-128"/>
              </a:rPr>
              <a:t>失敗例</a:t>
            </a:r>
            <a:endParaRPr lang="ja-JP" altLang="en-US" sz="2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4" name="テキスト ボックス 33"/>
          <p:cNvSpPr txBox="1"/>
          <p:nvPr/>
        </p:nvSpPr>
        <p:spPr>
          <a:xfrm>
            <a:off x="2792594" y="5056337"/>
            <a:ext cx="2033610" cy="1384538"/>
          </a:xfrm>
          <a:prstGeom prst="rect">
            <a:avLst/>
          </a:prstGeom>
        </p:spPr>
        <p:txBody>
          <a:bodyPr wrap="square" rtlCol="0">
            <a:no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ランド</a:t>
            </a:r>
            <a:r>
              <a:rPr lang="ja-JP" altLang="ja-JP" sz="1400" dirty="0" smtClean="0">
                <a:latin typeface="メイリオ" panose="020B0604030504040204" pitchFamily="50" charset="-128"/>
                <a:ea typeface="メイリオ" panose="020B0604030504040204" pitchFamily="50" charset="-128"/>
                <a:cs typeface="Meiryo UI" panose="020B0604030504040204" pitchFamily="50" charset="-128"/>
              </a:rPr>
              <a:t>と</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部品の足にまんべんなくはんだ</a:t>
            </a:r>
            <a:r>
              <a:rPr lang="ja-JP" altLang="ja-JP" sz="1400" dirty="0" smtClean="0">
                <a:latin typeface="メイリオ" panose="020B0604030504040204" pitchFamily="50" charset="-128"/>
                <a:ea typeface="メイリオ" panose="020B0604030504040204" pitchFamily="50" charset="-128"/>
                <a:cs typeface="Meiryo UI" panose="020B0604030504040204" pitchFamily="50" charset="-128"/>
              </a:rPr>
              <a:t>が</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つ</a:t>
            </a:r>
            <a:r>
              <a:rPr lang="ja-JP" altLang="ja-JP" sz="1400" dirty="0" smtClean="0">
                <a:latin typeface="メイリオ" panose="020B0604030504040204" pitchFamily="50" charset="-128"/>
                <a:ea typeface="メイリオ" panose="020B0604030504040204" pitchFamily="50" charset="-128"/>
                <a:cs typeface="Meiryo UI" panose="020B0604030504040204" pitchFamily="50" charset="-128"/>
              </a:rPr>
              <a:t>いて</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いて、ツヤがあり、富士山のような盛り上がりになっていれば完璧です！</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テキスト ボックス 34"/>
          <p:cNvSpPr txBox="1"/>
          <p:nvPr/>
        </p:nvSpPr>
        <p:spPr>
          <a:xfrm>
            <a:off x="5606578" y="6047903"/>
            <a:ext cx="1090657" cy="314564"/>
          </a:xfrm>
          <a:prstGeom prst="rect">
            <a:avLst/>
          </a:prstGeom>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イモはんだ</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テキスト ボックス 35"/>
          <p:cNvSpPr txBox="1"/>
          <p:nvPr/>
        </p:nvSpPr>
        <p:spPr>
          <a:xfrm>
            <a:off x="7638037" y="6047903"/>
            <a:ext cx="1164319" cy="314564"/>
          </a:xfrm>
          <a:prstGeom prst="rect">
            <a:avLst/>
          </a:prstGeom>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目玉はんだ</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7" name="テキスト ボックス 36"/>
          <p:cNvSpPr txBox="1"/>
          <p:nvPr/>
        </p:nvSpPr>
        <p:spPr>
          <a:xfrm>
            <a:off x="9682642" y="6047903"/>
            <a:ext cx="1020093" cy="314564"/>
          </a:xfrm>
          <a:prstGeom prst="rect">
            <a:avLst/>
          </a:prstGeom>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ショート</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47" name="グループ化 46"/>
          <p:cNvGrpSpPr/>
          <p:nvPr/>
        </p:nvGrpSpPr>
        <p:grpSpPr>
          <a:xfrm>
            <a:off x="-31470" y="365125"/>
            <a:ext cx="523220" cy="5189823"/>
            <a:chOff x="-31470" y="365125"/>
            <a:chExt cx="523220" cy="5189823"/>
          </a:xfrm>
        </p:grpSpPr>
        <p:sp>
          <p:nvSpPr>
            <p:cNvPr id="48" name="片側の 2 つの角を丸めた四角形 4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片側の 2 つの角を丸めた四角形 6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片側の 2 つの角を丸めた四角形 6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9854731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吹き出し 22"/>
          <p:cNvSpPr/>
          <p:nvPr/>
        </p:nvSpPr>
        <p:spPr>
          <a:xfrm>
            <a:off x="7961971" y="2527559"/>
            <a:ext cx="3391829" cy="3810293"/>
          </a:xfrm>
          <a:prstGeom prst="wedgeRoundRectCallout">
            <a:avLst>
              <a:gd name="adj1" fmla="val -50780"/>
              <a:gd name="adj2" fmla="val -60392"/>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はんだづけ（はんだづけに失敗したら）</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smtClean="0">
                <a:latin typeface="メイリオ" panose="020B0604030504040204" pitchFamily="50" charset="-128"/>
                <a:ea typeface="メイリオ" panose="020B0604030504040204" pitchFamily="50" charset="-128"/>
                <a:cs typeface="Meiryo UI" panose="020B0604030504040204" pitchFamily="50" charset="-128"/>
              </a:rPr>
              <a:t>はんだの</a:t>
            </a:r>
            <a:r>
              <a:rPr lang="ja-JP" altLang="en-US" sz="2400" dirty="0" smtClean="0">
                <a:latin typeface="メイリオ" panose="020B0604030504040204" pitchFamily="50" charset="-128"/>
                <a:ea typeface="メイリオ" panose="020B0604030504040204" pitchFamily="50" charset="-128"/>
                <a:cs typeface="Meiryo UI" panose="020B0604030504040204" pitchFamily="50" charset="-128"/>
              </a:rPr>
              <a:t>修正方法</a:t>
            </a:r>
            <a:endParaRPr lang="ja-JP" altLang="en-US" sz="2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42897" y="2735651"/>
            <a:ext cx="3003748" cy="618118"/>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2000"/>
              </a:lnSpc>
              <a:buFont typeface="Arial" panose="020B0604020202020204" pitchFamily="34" charset="0"/>
              <a:buNone/>
            </a:pPr>
            <a:r>
              <a:rPr lang="ja-JP" altLang="en-US" sz="2000" b="1" dirty="0" smtClean="0">
                <a:latin typeface="メイリオ" panose="020B0604030504040204" pitchFamily="50" charset="-128"/>
                <a:ea typeface="メイリオ" panose="020B0604030504040204" pitchFamily="50" charset="-128"/>
                <a:cs typeface="Meiryo UI" panose="020B0604030504040204" pitchFamily="50" charset="-128"/>
              </a:rPr>
              <a:t>失敗したときに絶対やってはいけないこと！</a:t>
            </a:r>
            <a:endParaRPr lang="en-US" altLang="ja-JP" sz="20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8" name="図 17"/>
          <p:cNvPicPr/>
          <p:nvPr/>
        </p:nvPicPr>
        <p:blipFill>
          <a:blip r:embed="rId2">
            <a:extLst>
              <a:ext uri="{28A0092B-C50C-407E-A947-70E740481C1C}">
                <a14:useLocalDpi xmlns:a14="http://schemas.microsoft.com/office/drawing/2010/main"/>
              </a:ext>
            </a:extLst>
          </a:blip>
          <a:stretch>
            <a:fillRect/>
          </a:stretch>
        </p:blipFill>
        <p:spPr>
          <a:xfrm>
            <a:off x="6045921" y="2830561"/>
            <a:ext cx="1619250" cy="1123950"/>
          </a:xfrm>
          <a:prstGeom prst="rect">
            <a:avLst/>
          </a:prstGeom>
        </p:spPr>
      </p:pic>
      <p:pic>
        <p:nvPicPr>
          <p:cNvPr id="19" name="図 18"/>
          <p:cNvPicPr/>
          <p:nvPr/>
        </p:nvPicPr>
        <p:blipFill>
          <a:blip r:embed="rId3">
            <a:extLst>
              <a:ext uri="{28A0092B-C50C-407E-A947-70E740481C1C}">
                <a14:useLocalDpi xmlns:a14="http://schemas.microsoft.com/office/drawing/2010/main"/>
              </a:ext>
            </a:extLst>
          </a:blip>
          <a:stretch>
            <a:fillRect/>
          </a:stretch>
        </p:blipFill>
        <p:spPr>
          <a:xfrm>
            <a:off x="5923672" y="4717645"/>
            <a:ext cx="1750740" cy="1506558"/>
          </a:xfrm>
          <a:prstGeom prst="rect">
            <a:avLst/>
          </a:prstGeom>
        </p:spPr>
      </p:pic>
      <p:sp>
        <p:nvSpPr>
          <p:cNvPr id="20" name="テキスト ボックス 19"/>
          <p:cNvSpPr txBox="1"/>
          <p:nvPr/>
        </p:nvSpPr>
        <p:spPr>
          <a:xfrm>
            <a:off x="868472" y="2347678"/>
            <a:ext cx="4695988" cy="1633307"/>
          </a:xfrm>
          <a:prstGeom prst="rect">
            <a:avLst/>
          </a:prstGeom>
        </p:spPr>
        <p:txBody>
          <a:bodyPr wrap="none" rtlCol="0">
            <a:noAutofit/>
          </a:bodyPr>
          <a:lstStyle/>
          <a:p>
            <a:r>
              <a:rPr lang="ja-JP" altLang="ja-JP" b="1" u="sng" dirty="0" smtClean="0">
                <a:latin typeface="メイリオ" panose="020B0604030504040204" pitchFamily="50" charset="-128"/>
                <a:ea typeface="メイリオ" panose="020B0604030504040204" pitchFamily="50" charset="-128"/>
                <a:cs typeface="Meiryo UI" panose="020B0604030504040204" pitchFamily="50" charset="-128"/>
              </a:rPr>
              <a:t>はんだ</a:t>
            </a:r>
            <a:r>
              <a:rPr lang="ja-JP" altLang="ja-JP" b="1" u="sng" dirty="0">
                <a:latin typeface="メイリオ" panose="020B0604030504040204" pitchFamily="50" charset="-128"/>
                <a:ea typeface="メイリオ" panose="020B0604030504040204" pitchFamily="50" charset="-128"/>
                <a:cs typeface="Meiryo UI" panose="020B0604030504040204" pitchFamily="50" charset="-128"/>
              </a:rPr>
              <a:t>吸い取り線</a:t>
            </a:r>
          </a:p>
          <a:p>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はんだ</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吸い取り線は、銅線を編んで</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作られ</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た</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ものです。</a:t>
            </a:r>
            <a:endParaRPr lang="ja-JP" altLang="ja-JP" sz="16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はんだ吸い取り線を</a:t>
            </a:r>
            <a:r>
              <a:rPr lang="ja-JP" altLang="ja-JP" sz="1600" dirty="0" err="1">
                <a:latin typeface="メイリオ" panose="020B0604030504040204" pitchFamily="50" charset="-128"/>
                <a:ea typeface="メイリオ" panose="020B0604030504040204" pitchFamily="50" charset="-128"/>
                <a:cs typeface="Meiryo UI" panose="020B0604030504040204" pitchFamily="50" charset="-128"/>
              </a:rPr>
              <a:t>取り去りたいはんだに</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重ね</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上</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からはんだごてであたためると</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r>
              <a:rPr lang="ja-JP" altLang="ja-JP" sz="1600" dirty="0" err="1" smtClean="0">
                <a:latin typeface="メイリオ" panose="020B0604030504040204" pitchFamily="50" charset="-128"/>
                <a:ea typeface="メイリオ" panose="020B0604030504040204" pitchFamily="50" charset="-128"/>
                <a:cs typeface="Meiryo UI" panose="020B0604030504040204" pitchFamily="50" charset="-128"/>
              </a:rPr>
              <a:t>溶けた</a:t>
            </a:r>
            <a:r>
              <a:rPr lang="ja-JP" altLang="ja-JP" sz="1600" dirty="0" err="1">
                <a:latin typeface="メイリオ" panose="020B0604030504040204" pitchFamily="50" charset="-128"/>
                <a:ea typeface="メイリオ" panose="020B0604030504040204" pitchFamily="50" charset="-128"/>
                <a:cs typeface="Meiryo UI" panose="020B0604030504040204" pitchFamily="50" charset="-128"/>
              </a:rPr>
              <a:t>はんだ</a:t>
            </a:r>
            <a:r>
              <a:rPr lang="ja-JP" altLang="ja-JP" sz="1600" dirty="0" err="1" smtClean="0">
                <a:latin typeface="メイリオ" panose="020B0604030504040204" pitchFamily="50" charset="-128"/>
                <a:ea typeface="メイリオ" panose="020B0604030504040204" pitchFamily="50" charset="-128"/>
                <a:cs typeface="Meiryo UI" panose="020B0604030504040204" pitchFamily="50" charset="-128"/>
              </a:rPr>
              <a:t>が</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毛細管</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現象ではんだ吸い取り線に吸い取られます。</a:t>
            </a:r>
          </a:p>
          <a:p>
            <a:pPr marL="0" indent="0">
              <a:buFont typeface="Arial" panose="020B0604020202020204" pitchFamily="34" charset="0"/>
              <a:buNone/>
            </a:pPr>
            <a:endPar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1" name="テキスト ボックス 20"/>
          <p:cNvSpPr txBox="1"/>
          <p:nvPr/>
        </p:nvSpPr>
        <p:spPr>
          <a:xfrm>
            <a:off x="813133" y="1788866"/>
            <a:ext cx="7036419" cy="305035"/>
          </a:xfrm>
          <a:prstGeom prst="rect">
            <a:avLst/>
          </a:prstGeom>
        </p:spPr>
        <p:txBody>
          <a:bodyPr wrap="none" rtlCol="0">
            <a:noAutofit/>
          </a:bodyPr>
          <a:lstStyle/>
          <a:p>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もし</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はんだ</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づ</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けに</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失敗しても、慌てないでください。</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はんだ</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づ</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けは</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修正することができます。</a:t>
            </a:r>
          </a:p>
          <a:p>
            <a:pPr marL="0" indent="0">
              <a:buFont typeface="Arial" panose="020B0604020202020204" pitchFamily="34" charset="0"/>
              <a:buNone/>
            </a:pP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2" name="テキスト ボックス 21"/>
          <p:cNvSpPr txBox="1"/>
          <p:nvPr/>
        </p:nvSpPr>
        <p:spPr>
          <a:xfrm>
            <a:off x="890774" y="4138022"/>
            <a:ext cx="4206782" cy="2086182"/>
          </a:xfrm>
          <a:prstGeom prst="rect">
            <a:avLst/>
          </a:prstGeom>
        </p:spPr>
        <p:txBody>
          <a:bodyPr wrap="none" rtlCol="0">
            <a:noAutofit/>
          </a:bodyPr>
          <a:lstStyle/>
          <a:p>
            <a:r>
              <a:rPr lang="ja-JP" altLang="en-US" b="1" u="sng" dirty="0" smtClean="0">
                <a:latin typeface="メイリオ" panose="020B0604030504040204" pitchFamily="50" charset="-128"/>
                <a:ea typeface="メイリオ" panose="020B0604030504040204" pitchFamily="50" charset="-128"/>
                <a:cs typeface="Meiryo UI" panose="020B0604030504040204" pitchFamily="50" charset="-128"/>
              </a:rPr>
              <a:t>はんだ吸い取り機</a:t>
            </a:r>
            <a:endParaRPr lang="en-US" altLang="ja-JP" b="1" u="sng"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バネが</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つ</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いた</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注射器のような構造に</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なって</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います</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はんだ</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ごて</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で</a:t>
            </a:r>
            <a:r>
              <a:rPr lang="ja-JP" altLang="ja-JP" sz="1600" dirty="0" err="1" smtClean="0">
                <a:latin typeface="メイリオ" panose="020B0604030504040204" pitchFamily="50" charset="-128"/>
                <a:ea typeface="メイリオ" panose="020B0604030504040204" pitchFamily="50" charset="-128"/>
                <a:cs typeface="Meiryo UI" panose="020B0604030504040204" pitchFamily="50" charset="-128"/>
              </a:rPr>
              <a:t>溶かした</a:t>
            </a:r>
            <a:r>
              <a:rPr lang="ja-JP" altLang="ja-JP" sz="1600" dirty="0" err="1">
                <a:latin typeface="メイリオ" panose="020B0604030504040204" pitchFamily="50" charset="-128"/>
                <a:ea typeface="メイリオ" panose="020B0604030504040204" pitchFamily="50" charset="-128"/>
                <a:cs typeface="Meiryo UI" panose="020B0604030504040204" pitchFamily="50" charset="-128"/>
              </a:rPr>
              <a:t>はんだ</a:t>
            </a:r>
            <a:r>
              <a:rPr lang="ja-JP" altLang="ja-JP" sz="1600" dirty="0" err="1" smtClean="0">
                <a:latin typeface="メイリオ" panose="020B0604030504040204" pitchFamily="50" charset="-128"/>
                <a:ea typeface="メイリオ" panose="020B0604030504040204" pitchFamily="50" charset="-128"/>
                <a:cs typeface="Meiryo UI" panose="020B0604030504040204" pitchFamily="50" charset="-128"/>
              </a:rPr>
              <a:t>に</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ピストンを</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押し下げた</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状態</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の吸い取り機を</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近づけ</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ボタンを</a:t>
            </a:r>
            <a:r>
              <a:rPr lang="ja-JP" altLang="en-US" sz="1600" dirty="0" err="1" smtClean="0">
                <a:latin typeface="メイリオ" panose="020B0604030504040204" pitchFamily="50" charset="-128"/>
                <a:ea typeface="メイリオ" panose="020B0604030504040204" pitchFamily="50" charset="-128"/>
                <a:cs typeface="Meiryo UI" panose="020B0604030504040204" pitchFamily="50" charset="-128"/>
              </a:rPr>
              <a:t>すと</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バネの力で</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ピストン</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が元に</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戻</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り、</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空気</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と一緒に溶けた</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はんだ</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も</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吸い込むこと</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ではんだ</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を除去します。</a:t>
            </a: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8079347" y="3319265"/>
            <a:ext cx="3167299" cy="13234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2400"/>
              </a:lnSpc>
              <a:buFont typeface="Arial" panose="020B0604020202020204" pitchFamily="34" charset="0"/>
              <a:buNone/>
            </a:pPr>
            <a:r>
              <a:rPr lang="ja-JP" altLang="en-US" sz="1800" dirty="0">
                <a:latin typeface="メイリオ" panose="020B0604030504040204" pitchFamily="50" charset="-128"/>
                <a:ea typeface="メイリオ" panose="020B0604030504040204" pitchFamily="50" charset="-128"/>
                <a:cs typeface="Meiryo UI" panose="020B0604030504040204" pitchFamily="50" charset="-128"/>
              </a:rPr>
              <a:t>ぐらぐらと部品を揺らしたり、無理に上から押さえたり、引き抜いたりすると、ランドがはがれてしまいます。</a:t>
            </a:r>
            <a:endParaRPr lang="en-US" altLang="ja-JP" sz="18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25" name="図 24"/>
          <p:cNvPicPr/>
          <p:nvPr/>
        </p:nvPicPr>
        <p:blipFill>
          <a:blip r:embed="rId4">
            <a:extLst>
              <a:ext uri="{28A0092B-C50C-407E-A947-70E740481C1C}">
                <a14:useLocalDpi xmlns:a14="http://schemas.microsoft.com/office/drawing/2010/main"/>
              </a:ext>
            </a:extLst>
          </a:blip>
          <a:srcRect/>
          <a:stretch>
            <a:fillRect/>
          </a:stretch>
        </p:blipFill>
        <p:spPr bwMode="auto">
          <a:xfrm>
            <a:off x="9020998" y="4664318"/>
            <a:ext cx="1418565" cy="890631"/>
          </a:xfrm>
          <a:prstGeom prst="rect">
            <a:avLst/>
          </a:prstGeom>
          <a:noFill/>
          <a:ln>
            <a:noFill/>
          </a:ln>
        </p:spPr>
      </p:pic>
      <p:sp>
        <p:nvSpPr>
          <p:cNvPr id="26" name="コンテンツ プレースホルダー 2"/>
          <p:cNvSpPr txBox="1">
            <a:spLocks/>
          </p:cNvSpPr>
          <p:nvPr/>
        </p:nvSpPr>
        <p:spPr>
          <a:xfrm>
            <a:off x="8146631" y="5586145"/>
            <a:ext cx="316729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2200"/>
              </a:lnSpc>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断線すると、電気が流れないので回路は正常に動作しません。</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27" name="グループ化 26"/>
          <p:cNvGrpSpPr/>
          <p:nvPr/>
        </p:nvGrpSpPr>
        <p:grpSpPr>
          <a:xfrm>
            <a:off x="-31470" y="365125"/>
            <a:ext cx="523220" cy="5189823"/>
            <a:chOff x="-31470" y="365125"/>
            <a:chExt cx="523220" cy="5189823"/>
          </a:xfrm>
        </p:grpSpPr>
        <p:sp>
          <p:nvSpPr>
            <p:cNvPr id="28" name="片側の 2 つの角を丸めた四角形 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片側の 2 つの角を丸めた四角形 3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782950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822045" y="2056776"/>
            <a:ext cx="2858398" cy="4352775"/>
          </a:xfrm>
          <a:prstGeom prst="rect">
            <a:avLst/>
          </a:prstGeom>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1791270" y="2174545"/>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①抵抗</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2097322" y="2607397"/>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9" name="正方形/長方形 18"/>
          <p:cNvSpPr/>
          <p:nvPr/>
        </p:nvSpPr>
        <p:spPr>
          <a:xfrm>
            <a:off x="1962498" y="3532678"/>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7" name="コンテンツ プレースホルダー 2"/>
          <p:cNvSpPr txBox="1">
            <a:spLocks/>
          </p:cNvSpPr>
          <p:nvPr/>
        </p:nvSpPr>
        <p:spPr>
          <a:xfrm>
            <a:off x="2590052" y="2154720"/>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2021994" y="3460026"/>
            <a:ext cx="545681" cy="294952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R2</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R3</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R4</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R5</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R6</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68" name="図 6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05201" y="2869319"/>
            <a:ext cx="2257547" cy="223889"/>
          </a:xfrm>
          <a:prstGeom prst="rect">
            <a:avLst/>
          </a:prstGeom>
        </p:spPr>
      </p:pic>
      <p:sp>
        <p:nvSpPr>
          <p:cNvPr id="71" name="コンテンツ プレースホルダー 2"/>
          <p:cNvSpPr txBox="1">
            <a:spLocks/>
          </p:cNvSpPr>
          <p:nvPr/>
        </p:nvSpPr>
        <p:spPr>
          <a:xfrm>
            <a:off x="2860546" y="3293086"/>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メイリオ" panose="020B0604030504040204" pitchFamily="50" charset="-128"/>
                <a:ea typeface="メイリオ" panose="020B0604030504040204" pitchFamily="50" charset="-128"/>
                <a:cs typeface="Meiryo UI" panose="020B0604030504040204" pitchFamily="50" charset="-128"/>
              </a:rPr>
              <a:t>色で値を表示</a:t>
            </a:r>
            <a:endParaRPr lang="en-US" altLang="ja-JP" sz="9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3" name="直線コネクタ 72"/>
          <p:cNvCxnSpPr>
            <a:stCxn id="68" idx="2"/>
          </p:cNvCxnSpPr>
          <p:nvPr/>
        </p:nvCxnSpPr>
        <p:spPr>
          <a:xfrm>
            <a:off x="3333975" y="3093208"/>
            <a:ext cx="5347" cy="2083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図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9701" y="2579385"/>
            <a:ext cx="146885" cy="324080"/>
          </a:xfrm>
          <a:prstGeom prst="rect">
            <a:avLst/>
          </a:prstGeom>
        </p:spPr>
      </p:pic>
      <p:pic>
        <p:nvPicPr>
          <p:cNvPr id="88" name="図 87"/>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486298" y="1714826"/>
            <a:ext cx="4793634" cy="4938182"/>
          </a:xfrm>
          <a:prstGeom prst="rect">
            <a:avLst/>
          </a:prstGeom>
        </p:spPr>
      </p:pic>
      <p:sp>
        <p:nvSpPr>
          <p:cNvPr id="34" name="正方形/長方形 33"/>
          <p:cNvSpPr/>
          <p:nvPr/>
        </p:nvSpPr>
        <p:spPr>
          <a:xfrm rot="16200000">
            <a:off x="5795256" y="3996894"/>
            <a:ext cx="557868" cy="263664"/>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センサー基板</a:t>
            </a:r>
          </a:p>
        </p:txBody>
      </p:sp>
      <p:sp>
        <p:nvSpPr>
          <p:cNvPr id="53" name="正方形/長方形 52"/>
          <p:cNvSpPr/>
          <p:nvPr/>
        </p:nvSpPr>
        <p:spPr>
          <a:xfrm rot="16200000">
            <a:off x="6393971" y="3855379"/>
            <a:ext cx="557868" cy="263664"/>
          </a:xfrm>
          <a:prstGeom prst="rect">
            <a:avLst/>
          </a:prstGeom>
          <a:noFill/>
          <a:ln w="41275">
            <a:solidFill>
              <a:srgbClr val="FFFF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4" name="正方形/長方形 53"/>
          <p:cNvSpPr/>
          <p:nvPr/>
        </p:nvSpPr>
        <p:spPr>
          <a:xfrm>
            <a:off x="6263342" y="4617379"/>
            <a:ext cx="557868" cy="263664"/>
          </a:xfrm>
          <a:prstGeom prst="rect">
            <a:avLst/>
          </a:prstGeom>
          <a:noFill/>
          <a:ln w="41275">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5" name="正方形/長方形 54"/>
          <p:cNvSpPr/>
          <p:nvPr/>
        </p:nvSpPr>
        <p:spPr>
          <a:xfrm rot="16200000">
            <a:off x="7177743" y="3855379"/>
            <a:ext cx="557868" cy="263664"/>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7" name="正方形/長方形 56"/>
          <p:cNvSpPr/>
          <p:nvPr/>
        </p:nvSpPr>
        <p:spPr>
          <a:xfrm rot="16200000">
            <a:off x="7591400" y="3844493"/>
            <a:ext cx="557868" cy="263664"/>
          </a:xfrm>
          <a:prstGeom prst="rect">
            <a:avLst/>
          </a:prstGeom>
          <a:noFill/>
          <a:ln w="41275">
            <a:solidFill>
              <a:srgbClr val="00B0F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62" name="正方形/長方形 61"/>
          <p:cNvSpPr/>
          <p:nvPr/>
        </p:nvSpPr>
        <p:spPr>
          <a:xfrm>
            <a:off x="8200999" y="3474379"/>
            <a:ext cx="557868" cy="263664"/>
          </a:xfrm>
          <a:prstGeom prst="rect">
            <a:avLst/>
          </a:prstGeom>
          <a:noFill/>
          <a:ln w="41275">
            <a:solidFill>
              <a:srgbClr val="FFFF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63" name="コンテンツ プレースホルダー 2"/>
          <p:cNvSpPr txBox="1">
            <a:spLocks/>
          </p:cNvSpPr>
          <p:nvPr/>
        </p:nvSpPr>
        <p:spPr>
          <a:xfrm>
            <a:off x="2640984" y="3460026"/>
            <a:ext cx="1944023" cy="294952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47kΩ(</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黄紫橙金</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5.1MΩ(</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緑茶緑金</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10kΩ(</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茶黒橙金</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1kΩ</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茶黒赤金</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100kΩ</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茶黒黄金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5.1MΩ(</a:t>
            </a: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緑茶緑</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金</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正方形/長方形 63"/>
          <p:cNvSpPr/>
          <p:nvPr/>
        </p:nvSpPr>
        <p:spPr>
          <a:xfrm>
            <a:off x="1962498" y="4000396"/>
            <a:ext cx="2600676" cy="31711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5" name="正方形/長方形 64"/>
          <p:cNvSpPr/>
          <p:nvPr/>
        </p:nvSpPr>
        <p:spPr>
          <a:xfrm>
            <a:off x="1962498" y="4526799"/>
            <a:ext cx="2600676"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6" name="正方形/長方形 65"/>
          <p:cNvSpPr/>
          <p:nvPr/>
        </p:nvSpPr>
        <p:spPr>
          <a:xfrm>
            <a:off x="1962498" y="5002388"/>
            <a:ext cx="2600676" cy="317113"/>
          </a:xfrm>
          <a:prstGeom prst="rect">
            <a:avLst/>
          </a:prstGeom>
          <a:noFill/>
          <a:ln w="28575">
            <a:solidFill>
              <a:srgbClr val="E84C22"/>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7" name="正方形/長方形 66"/>
          <p:cNvSpPr/>
          <p:nvPr/>
        </p:nvSpPr>
        <p:spPr>
          <a:xfrm>
            <a:off x="1962498" y="5498065"/>
            <a:ext cx="2600676" cy="31711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2" name="正方形/長方形 71"/>
          <p:cNvSpPr/>
          <p:nvPr/>
        </p:nvSpPr>
        <p:spPr>
          <a:xfrm>
            <a:off x="1962498" y="6009184"/>
            <a:ext cx="2600676" cy="31711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6" name="直線コネクタ 5"/>
          <p:cNvCxnSpPr/>
          <p:nvPr/>
        </p:nvCxnSpPr>
        <p:spPr>
          <a:xfrm>
            <a:off x="4680443" y="6134100"/>
            <a:ext cx="3879357" cy="0"/>
          </a:xfrm>
          <a:prstGeom prst="line">
            <a:avLst/>
          </a:prstGeom>
          <a:ln w="412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flipV="1">
            <a:off x="8559800" y="3697390"/>
            <a:ext cx="0" cy="2436710"/>
          </a:xfrm>
          <a:prstGeom prst="line">
            <a:avLst/>
          </a:prstGeom>
          <a:ln w="41275">
            <a:solidFill>
              <a:srgbClr val="FFFF00"/>
            </a:solidFill>
            <a:tailEnd type="oval"/>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flipV="1">
            <a:off x="7086600" y="4000396"/>
            <a:ext cx="0" cy="2133704"/>
          </a:xfrm>
          <a:prstGeom prst="line">
            <a:avLst/>
          </a:prstGeom>
          <a:ln w="41275">
            <a:solidFill>
              <a:srgbClr val="FFFF00"/>
            </a:solidFill>
            <a:tailEnd type="none"/>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flipH="1">
            <a:off x="6654800" y="4000396"/>
            <a:ext cx="406400" cy="0"/>
          </a:xfrm>
          <a:prstGeom prst="line">
            <a:avLst/>
          </a:prstGeom>
          <a:ln w="41275">
            <a:solidFill>
              <a:srgbClr val="FFFF00"/>
            </a:solidFill>
            <a:tailEnd type="ova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flipV="1">
            <a:off x="7874000" y="4108033"/>
            <a:ext cx="0" cy="2026067"/>
          </a:xfrm>
          <a:prstGeom prst="line">
            <a:avLst/>
          </a:prstGeom>
          <a:ln w="41275">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flipV="1">
            <a:off x="7416800" y="4108033"/>
            <a:ext cx="0" cy="2026067"/>
          </a:xfrm>
          <a:prstGeom prst="line">
            <a:avLst/>
          </a:prstGeom>
          <a:ln w="41275">
            <a:solidFill>
              <a:srgbClr val="FFCCFF"/>
            </a:solidFill>
            <a:tailEnd type="ova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V="1">
            <a:off x="6057900" y="4108033"/>
            <a:ext cx="0" cy="2026067"/>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V="1">
            <a:off x="6528373" y="4768222"/>
            <a:ext cx="0" cy="1365878"/>
          </a:xfrm>
          <a:prstGeom prst="line">
            <a:avLst/>
          </a:prstGeom>
          <a:ln w="41275">
            <a:solidFill>
              <a:srgbClr val="E84C22"/>
            </a:solidFill>
            <a:tailEnd type="oval"/>
          </a:ln>
        </p:spPr>
        <p:style>
          <a:lnRef idx="1">
            <a:schemeClr val="accent1"/>
          </a:lnRef>
          <a:fillRef idx="0">
            <a:schemeClr val="accent1"/>
          </a:fillRef>
          <a:effectRef idx="0">
            <a:schemeClr val="accent1"/>
          </a:effectRef>
          <a:fontRef idx="minor">
            <a:schemeClr val="tx1"/>
          </a:fontRef>
        </p:style>
      </p:cxnSp>
      <p:grpSp>
        <p:nvGrpSpPr>
          <p:cNvPr id="95" name="グループ化 94"/>
          <p:cNvGrpSpPr/>
          <p:nvPr/>
        </p:nvGrpSpPr>
        <p:grpSpPr>
          <a:xfrm>
            <a:off x="-31470" y="365125"/>
            <a:ext cx="523220" cy="5189823"/>
            <a:chOff x="-31470" y="365125"/>
            <a:chExt cx="523220" cy="5189823"/>
          </a:xfrm>
        </p:grpSpPr>
        <p:sp>
          <p:nvSpPr>
            <p:cNvPr id="96" name="片側の 2 つの角を丸めた四角形 9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片側の 2 つの角を丸めた四角形 97"/>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テキスト ボックス 9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02" name="片側の 2 つの角を丸めた四角形 101"/>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片側の 2 つの角を丸めた四角形 10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片側の 2 つの角を丸めた四角形 10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テキスト ボックス 10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5440428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822045" y="2056776"/>
            <a:ext cx="2858398" cy="4352775"/>
          </a:xfrm>
          <a:prstGeom prst="rect">
            <a:avLst/>
          </a:prstGeom>
          <a:ln w="25400">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1791270" y="2174545"/>
            <a:ext cx="842302"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メイリオ" panose="020B0604030504040204" pitchFamily="50" charset="-128"/>
                <a:ea typeface="メイリオ" panose="020B0604030504040204" pitchFamily="50" charset="-128"/>
                <a:cs typeface="Meiryo UI" panose="020B0604030504040204" pitchFamily="50" charset="-128"/>
              </a:rPr>
              <a:t>②</a:t>
            </a:r>
            <a:r>
              <a:rPr lang="en-US" altLang="ja-JP" sz="1800" b="1" dirty="0" smtClean="0">
                <a:latin typeface="メイリオ" panose="020B0604030504040204" pitchFamily="50" charset="-128"/>
                <a:ea typeface="メイリオ" panose="020B0604030504040204" pitchFamily="50" charset="-128"/>
                <a:cs typeface="Meiryo UI" panose="020B0604030504040204" pitchFamily="50" charset="-128"/>
              </a:rPr>
              <a:t>IC</a:t>
            </a:r>
          </a:p>
        </p:txBody>
      </p:sp>
      <p:sp>
        <p:nvSpPr>
          <p:cNvPr id="14" name="コンテンツ プレースホルダー 2"/>
          <p:cNvSpPr txBox="1">
            <a:spLocks/>
          </p:cNvSpPr>
          <p:nvPr/>
        </p:nvSpPr>
        <p:spPr>
          <a:xfrm>
            <a:off x="2097321" y="2607397"/>
            <a:ext cx="2487685" cy="167840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14</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本の足は全部はんだづけする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となりの足どうしがくっつかないように注意</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7" name="コンテンツ プレースホルダー 2"/>
          <p:cNvSpPr txBox="1">
            <a:spLocks/>
          </p:cNvSpPr>
          <p:nvPr/>
        </p:nvSpPr>
        <p:spPr>
          <a:xfrm>
            <a:off x="2590053" y="2154720"/>
            <a:ext cx="1785128" cy="2791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2431986" y="5877302"/>
            <a:ext cx="545681" cy="43088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U1</a:t>
            </a: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69701" y="2579385"/>
            <a:ext cx="146885" cy="324080"/>
          </a:xfrm>
          <a:prstGeom prst="rect">
            <a:avLst/>
          </a:prstGeom>
        </p:spPr>
      </p:pic>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86298" y="1714826"/>
            <a:ext cx="4793634" cy="4938182"/>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センサー基板</a:t>
            </a:r>
          </a:p>
        </p:txBody>
      </p:sp>
      <p:sp>
        <p:nvSpPr>
          <p:cNvPr id="55" name="正方形/長方形 54"/>
          <p:cNvSpPr/>
          <p:nvPr/>
        </p:nvSpPr>
        <p:spPr>
          <a:xfrm>
            <a:off x="7939743" y="3833606"/>
            <a:ext cx="1487286" cy="673079"/>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63" name="コンテンツ プレースホルダー 2"/>
          <p:cNvSpPr txBox="1">
            <a:spLocks/>
          </p:cNvSpPr>
          <p:nvPr/>
        </p:nvSpPr>
        <p:spPr>
          <a:xfrm>
            <a:off x="2798549" y="5877302"/>
            <a:ext cx="1211477"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74HC00</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5" name="正方形/長方形 64"/>
          <p:cNvSpPr/>
          <p:nvPr/>
        </p:nvSpPr>
        <p:spPr>
          <a:xfrm>
            <a:off x="2431986" y="5949577"/>
            <a:ext cx="1578040"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5" name="図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73597" y="4459351"/>
            <a:ext cx="1501584" cy="1376452"/>
          </a:xfrm>
          <a:prstGeom prst="rect">
            <a:avLst/>
          </a:prstGeom>
        </p:spPr>
      </p:pic>
      <p:pic>
        <p:nvPicPr>
          <p:cNvPr id="42" name="図 4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69701" y="3158400"/>
            <a:ext cx="146885" cy="324080"/>
          </a:xfrm>
          <a:prstGeom prst="rect">
            <a:avLst/>
          </a:prstGeom>
        </p:spPr>
      </p:pic>
      <p:pic>
        <p:nvPicPr>
          <p:cNvPr id="43" name="図 4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69701" y="3711484"/>
            <a:ext cx="146885" cy="324080"/>
          </a:xfrm>
          <a:prstGeom prst="rect">
            <a:avLst/>
          </a:prstGeom>
        </p:spPr>
      </p:pic>
      <p:sp>
        <p:nvSpPr>
          <p:cNvPr id="44" name="コンテンツ プレースホルダー 2"/>
          <p:cNvSpPr txBox="1">
            <a:spLocks/>
          </p:cNvSpPr>
          <p:nvPr/>
        </p:nvSpPr>
        <p:spPr>
          <a:xfrm>
            <a:off x="1889996" y="4468098"/>
            <a:ext cx="700057"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目印</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 name="直線コネクタ 6"/>
          <p:cNvCxnSpPr/>
          <p:nvPr/>
        </p:nvCxnSpPr>
        <p:spPr>
          <a:xfrm>
            <a:off x="2493681" y="4689975"/>
            <a:ext cx="609737" cy="42735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円/楕円 11"/>
          <p:cNvSpPr/>
          <p:nvPr/>
        </p:nvSpPr>
        <p:spPr>
          <a:xfrm>
            <a:off x="7746868" y="3949561"/>
            <a:ext cx="441168" cy="441168"/>
          </a:xfrm>
          <a:prstGeom prst="ellipse">
            <a:avLst/>
          </a:prstGeom>
          <a:noFill/>
          <a:ln w="76200">
            <a:solidFill>
              <a:srgbClr val="E84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コンテンツ プレースホルダー 2"/>
          <p:cNvSpPr txBox="1">
            <a:spLocks/>
          </p:cNvSpPr>
          <p:nvPr/>
        </p:nvSpPr>
        <p:spPr>
          <a:xfrm>
            <a:off x="8554032" y="5651365"/>
            <a:ext cx="2321786" cy="6463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smtClean="0">
                <a:latin typeface="メイリオ" panose="020B0604030504040204" pitchFamily="50" charset="-128"/>
                <a:ea typeface="メイリオ" panose="020B0604030504040204" pitchFamily="50" charset="-128"/>
                <a:cs typeface="Meiryo UI" panose="020B0604030504040204" pitchFamily="50" charset="-128"/>
              </a:rPr>
              <a:t>目印がこちら側になるように！</a:t>
            </a:r>
            <a:endParaRPr lang="en-US" altLang="ja-JP" sz="20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5" name="直線コネクタ 14"/>
          <p:cNvCxnSpPr>
            <a:endCxn id="12" idx="5"/>
          </p:cNvCxnSpPr>
          <p:nvPr/>
        </p:nvCxnSpPr>
        <p:spPr>
          <a:xfrm flipH="1" flipV="1">
            <a:off x="8123428" y="4326121"/>
            <a:ext cx="870463" cy="1325244"/>
          </a:xfrm>
          <a:prstGeom prst="line">
            <a:avLst/>
          </a:prstGeom>
          <a:ln w="76200">
            <a:solidFill>
              <a:srgbClr val="E84C22"/>
            </a:solidFill>
          </a:ln>
        </p:spPr>
        <p:style>
          <a:lnRef idx="1">
            <a:schemeClr val="accent1"/>
          </a:lnRef>
          <a:fillRef idx="0">
            <a:schemeClr val="accent1"/>
          </a:fillRef>
          <a:effectRef idx="0">
            <a:schemeClr val="accent1"/>
          </a:effectRef>
          <a:fontRef idx="minor">
            <a:schemeClr val="tx1"/>
          </a:fontRef>
        </p:style>
      </p:cxnSp>
      <p:grpSp>
        <p:nvGrpSpPr>
          <p:cNvPr id="78" name="グループ化 77"/>
          <p:cNvGrpSpPr/>
          <p:nvPr/>
        </p:nvGrpSpPr>
        <p:grpSpPr>
          <a:xfrm>
            <a:off x="-31470" y="365125"/>
            <a:ext cx="523220" cy="5189823"/>
            <a:chOff x="-31470" y="365125"/>
            <a:chExt cx="523220" cy="5189823"/>
          </a:xfrm>
        </p:grpSpPr>
        <p:sp>
          <p:nvSpPr>
            <p:cNvPr id="86" name="片側の 2 つの角を丸めた四角形 8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片側の 2 つの角を丸めた四角形 88"/>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片側の 2 つの角を丸めた四角形 9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93" name="片側の 2 つの角を丸めた四角形 92"/>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片側の 2 つの角を丸めた四角形 9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9631975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923932" y="2056777"/>
            <a:ext cx="2858398" cy="3997660"/>
          </a:xfrm>
          <a:prstGeom prst="rect">
            <a:avLst/>
          </a:prstGeom>
          <a:ln w="25400">
            <a:solidFill>
              <a:srgbClr val="FFC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93157" y="2174545"/>
            <a:ext cx="267147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③セラミックコンデンサ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199209" y="2955228"/>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9" name="正方形/長方形 18"/>
          <p:cNvSpPr/>
          <p:nvPr/>
        </p:nvSpPr>
        <p:spPr>
          <a:xfrm>
            <a:off x="1064385" y="4563930"/>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8" name="コンテンツ プレースホルダー 2"/>
          <p:cNvSpPr txBox="1">
            <a:spLocks/>
          </p:cNvSpPr>
          <p:nvPr/>
        </p:nvSpPr>
        <p:spPr>
          <a:xfrm>
            <a:off x="1123881" y="4486609"/>
            <a:ext cx="545681" cy="145680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C2</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C5</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C6</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1588" y="2927216"/>
            <a:ext cx="146885" cy="324080"/>
          </a:xfrm>
          <a:prstGeom prst="rect">
            <a:avLst/>
          </a:prstGeom>
        </p:spPr>
      </p:pic>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41826" y="1714826"/>
            <a:ext cx="4793634" cy="4938182"/>
          </a:xfrm>
          <a:prstGeom prst="rect">
            <a:avLst/>
          </a:prstGeom>
        </p:spPr>
      </p:pic>
      <p:sp>
        <p:nvSpPr>
          <p:cNvPr id="34" name="正方形/長方形 33"/>
          <p:cNvSpPr/>
          <p:nvPr/>
        </p:nvSpPr>
        <p:spPr>
          <a:xfrm rot="16200000">
            <a:off x="4643984" y="3254311"/>
            <a:ext cx="514390" cy="375315"/>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センサー基板</a:t>
            </a:r>
          </a:p>
        </p:txBody>
      </p:sp>
      <p:sp>
        <p:nvSpPr>
          <p:cNvPr id="55" name="正方形/長方形 54"/>
          <p:cNvSpPr/>
          <p:nvPr/>
        </p:nvSpPr>
        <p:spPr>
          <a:xfrm>
            <a:off x="6447671" y="3190360"/>
            <a:ext cx="483821" cy="314839"/>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63" name="コンテンツ プレースホルダー 2"/>
          <p:cNvSpPr txBox="1">
            <a:spLocks/>
          </p:cNvSpPr>
          <p:nvPr/>
        </p:nvSpPr>
        <p:spPr>
          <a:xfrm>
            <a:off x="1484869" y="4486609"/>
            <a:ext cx="2202025" cy="145680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0.1μF(104</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0.1μF(104</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33pF(33</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5" name="正方形/長方形 64"/>
          <p:cNvSpPr/>
          <p:nvPr/>
        </p:nvSpPr>
        <p:spPr>
          <a:xfrm>
            <a:off x="1064385" y="5549770"/>
            <a:ext cx="2600676"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5" name="図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12017" y="3295709"/>
            <a:ext cx="1281610" cy="1093139"/>
          </a:xfrm>
          <a:prstGeom prst="rect">
            <a:avLst/>
          </a:prstGeom>
        </p:spPr>
      </p:pic>
      <p:sp>
        <p:nvSpPr>
          <p:cNvPr id="42" name="正方形/長方形 41"/>
          <p:cNvSpPr/>
          <p:nvPr/>
        </p:nvSpPr>
        <p:spPr>
          <a:xfrm>
            <a:off x="1064385" y="5076548"/>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3" name="正方形/長方形 42"/>
          <p:cNvSpPr/>
          <p:nvPr/>
        </p:nvSpPr>
        <p:spPr>
          <a:xfrm>
            <a:off x="7597024" y="3475916"/>
            <a:ext cx="514390" cy="375315"/>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4" name="正方形/長方形 43"/>
          <p:cNvSpPr/>
          <p:nvPr/>
        </p:nvSpPr>
        <p:spPr>
          <a:xfrm>
            <a:off x="8673057" y="2056777"/>
            <a:ext cx="2858398" cy="3997660"/>
          </a:xfrm>
          <a:prstGeom prst="rect">
            <a:avLst/>
          </a:prstGeom>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45" name="コンテンツ プレースホルダー 2"/>
          <p:cNvSpPr txBox="1">
            <a:spLocks/>
          </p:cNvSpPr>
          <p:nvPr/>
        </p:nvSpPr>
        <p:spPr>
          <a:xfrm>
            <a:off x="8642282"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④フィルムコンデンサ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6" name="コンテンツ プレースホルダー 2"/>
          <p:cNvSpPr txBox="1">
            <a:spLocks/>
          </p:cNvSpPr>
          <p:nvPr/>
        </p:nvSpPr>
        <p:spPr>
          <a:xfrm>
            <a:off x="8948334" y="2955228"/>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正方形/長方形 46"/>
          <p:cNvSpPr/>
          <p:nvPr/>
        </p:nvSpPr>
        <p:spPr>
          <a:xfrm>
            <a:off x="8813510" y="5013560"/>
            <a:ext cx="2600676" cy="31711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9" name="コンテンツ プレースホルダー 2"/>
          <p:cNvSpPr txBox="1">
            <a:spLocks/>
          </p:cNvSpPr>
          <p:nvPr/>
        </p:nvSpPr>
        <p:spPr>
          <a:xfrm>
            <a:off x="8873006" y="4936239"/>
            <a:ext cx="545681" cy="43088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C4</a:t>
            </a:r>
          </a:p>
        </p:txBody>
      </p:sp>
      <p:pic>
        <p:nvPicPr>
          <p:cNvPr id="50" name="図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20713" y="2927216"/>
            <a:ext cx="146885" cy="324080"/>
          </a:xfrm>
          <a:prstGeom prst="rect">
            <a:avLst/>
          </a:prstGeom>
        </p:spPr>
      </p:pic>
      <p:sp>
        <p:nvSpPr>
          <p:cNvPr id="51" name="コンテンツ プレースホルダー 2"/>
          <p:cNvSpPr txBox="1">
            <a:spLocks/>
          </p:cNvSpPr>
          <p:nvPr/>
        </p:nvSpPr>
        <p:spPr>
          <a:xfrm>
            <a:off x="9233994" y="4936239"/>
            <a:ext cx="2202025"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0.068μF(683</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p:txBody>
      </p:sp>
      <p:pic>
        <p:nvPicPr>
          <p:cNvPr id="6" name="図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464779" y="3347779"/>
            <a:ext cx="1087093" cy="1463393"/>
          </a:xfrm>
          <a:prstGeom prst="rect">
            <a:avLst/>
          </a:prstGeom>
        </p:spPr>
      </p:pic>
      <p:sp>
        <p:nvSpPr>
          <p:cNvPr id="76" name="正方形/長方形 75"/>
          <p:cNvSpPr/>
          <p:nvPr/>
        </p:nvSpPr>
        <p:spPr>
          <a:xfrm rot="16200000">
            <a:off x="5018061" y="4006676"/>
            <a:ext cx="645737" cy="457200"/>
          </a:xfrm>
          <a:prstGeom prst="rect">
            <a:avLst/>
          </a:prstGeom>
          <a:noFill/>
          <a:ln w="41275">
            <a:solidFill>
              <a:srgbClr val="00B0F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8" name="直線コネクタ 7"/>
          <p:cNvCxnSpPr/>
          <p:nvPr/>
        </p:nvCxnSpPr>
        <p:spPr>
          <a:xfrm flipH="1">
            <a:off x="5389418" y="4388848"/>
            <a:ext cx="3283639" cy="0"/>
          </a:xfrm>
          <a:prstGeom prst="line">
            <a:avLst/>
          </a:prstGeom>
          <a:ln w="41275">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782330" y="2474289"/>
            <a:ext cx="4059343" cy="0"/>
          </a:xfrm>
          <a:prstGeom prst="line">
            <a:avLst/>
          </a:prstGeom>
          <a:ln w="412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7827818" y="2474289"/>
            <a:ext cx="0" cy="1030910"/>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a:off x="6691745" y="2474289"/>
            <a:ext cx="0" cy="777007"/>
          </a:xfrm>
          <a:prstGeom prst="line">
            <a:avLst/>
          </a:prstGeom>
          <a:ln w="41275">
            <a:solidFill>
              <a:srgbClr val="FFCCFF"/>
            </a:solidFill>
            <a:tailEnd type="ova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4890654" y="2474289"/>
            <a:ext cx="0" cy="777007"/>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grpSp>
        <p:nvGrpSpPr>
          <p:cNvPr id="99" name="グループ化 98"/>
          <p:cNvGrpSpPr/>
          <p:nvPr/>
        </p:nvGrpSpPr>
        <p:grpSpPr>
          <a:xfrm>
            <a:off x="-31470" y="365125"/>
            <a:ext cx="523220" cy="5189823"/>
            <a:chOff x="-31470" y="365125"/>
            <a:chExt cx="523220" cy="5189823"/>
          </a:xfrm>
        </p:grpSpPr>
        <p:sp>
          <p:nvSpPr>
            <p:cNvPr id="100" name="片側の 2 つの角を丸めた四角形 9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片側の 2 つの角を丸めた四角形 10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片側の 2 つの角を丸めた四角形 103"/>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06" name="片側の 2 つの角を丸めた四角形 105"/>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片側の 2 つの角を丸めた四角形 10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テキスト ボックス 10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2" name="コンテンツ プレースホルダー 2"/>
          <p:cNvSpPr txBox="1">
            <a:spLocks/>
          </p:cNvSpPr>
          <p:nvPr/>
        </p:nvSpPr>
        <p:spPr>
          <a:xfrm>
            <a:off x="2077524" y="2474289"/>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3" name="コンテンツ プレースホルダー 2"/>
          <p:cNvSpPr txBox="1">
            <a:spLocks/>
          </p:cNvSpPr>
          <p:nvPr/>
        </p:nvSpPr>
        <p:spPr>
          <a:xfrm>
            <a:off x="9681433" y="2474289"/>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93991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923932" y="2056777"/>
            <a:ext cx="2858398" cy="4427150"/>
          </a:xfrm>
          <a:prstGeom prst="rect">
            <a:avLst/>
          </a:prstGeom>
          <a:ln w="2540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93157"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⑤電解コンデンサ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199208" y="2955228"/>
            <a:ext cx="2487685" cy="852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9" name="正方形/長方形 18"/>
          <p:cNvSpPr/>
          <p:nvPr/>
        </p:nvSpPr>
        <p:spPr>
          <a:xfrm>
            <a:off x="1395040" y="5444447"/>
            <a:ext cx="1787236" cy="325064"/>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8" name="コンテンツ プレースホルダー 2"/>
          <p:cNvSpPr txBox="1">
            <a:spLocks/>
          </p:cNvSpPr>
          <p:nvPr/>
        </p:nvSpPr>
        <p:spPr>
          <a:xfrm>
            <a:off x="1590586" y="5367126"/>
            <a:ext cx="545681" cy="95923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C1</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C7</a:t>
            </a: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1588" y="3024637"/>
            <a:ext cx="146885" cy="324080"/>
          </a:xfrm>
          <a:prstGeom prst="rect">
            <a:avLst/>
          </a:prstGeom>
        </p:spPr>
      </p:pic>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41826" y="1714826"/>
            <a:ext cx="4793634" cy="4938182"/>
          </a:xfrm>
          <a:prstGeom prst="rect">
            <a:avLst/>
          </a:prstGeom>
        </p:spPr>
      </p:pic>
      <p:sp>
        <p:nvSpPr>
          <p:cNvPr id="34" name="正方形/長方形 33"/>
          <p:cNvSpPr/>
          <p:nvPr/>
        </p:nvSpPr>
        <p:spPr>
          <a:xfrm rot="16200000">
            <a:off x="4131427" y="3156963"/>
            <a:ext cx="560476" cy="533982"/>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センサー基板</a:t>
            </a:r>
          </a:p>
        </p:txBody>
      </p:sp>
      <p:sp>
        <p:nvSpPr>
          <p:cNvPr id="63" name="コンテンツ プレースホルダー 2"/>
          <p:cNvSpPr txBox="1">
            <a:spLocks/>
          </p:cNvSpPr>
          <p:nvPr/>
        </p:nvSpPr>
        <p:spPr>
          <a:xfrm>
            <a:off x="2102976" y="5367126"/>
            <a:ext cx="943694" cy="95923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100μF</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100μF</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3" name="正方形/長方形 42"/>
          <p:cNvSpPr/>
          <p:nvPr/>
        </p:nvSpPr>
        <p:spPr>
          <a:xfrm>
            <a:off x="6640729" y="4815028"/>
            <a:ext cx="646762" cy="602099"/>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4" name="正方形/長方形 43"/>
          <p:cNvSpPr/>
          <p:nvPr/>
        </p:nvSpPr>
        <p:spPr>
          <a:xfrm>
            <a:off x="8673057" y="2056777"/>
            <a:ext cx="2858398" cy="3595878"/>
          </a:xfrm>
          <a:prstGeom prst="rect">
            <a:avLst/>
          </a:prstGeom>
          <a:ln w="25400">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45" name="コンテンツ プレースホルダー 2"/>
          <p:cNvSpPr txBox="1">
            <a:spLocks/>
          </p:cNvSpPr>
          <p:nvPr/>
        </p:nvSpPr>
        <p:spPr>
          <a:xfrm>
            <a:off x="8642282"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⑥無極性電解コンデンサ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6" name="コンテンツ プレースホルダー 2"/>
          <p:cNvSpPr txBox="1">
            <a:spLocks/>
          </p:cNvSpPr>
          <p:nvPr/>
        </p:nvSpPr>
        <p:spPr>
          <a:xfrm>
            <a:off x="8948334" y="2955228"/>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正方形/長方形 46"/>
          <p:cNvSpPr/>
          <p:nvPr/>
        </p:nvSpPr>
        <p:spPr>
          <a:xfrm>
            <a:off x="9432340" y="5013560"/>
            <a:ext cx="1356464" cy="353566"/>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9" name="コンテンツ プレースホルダー 2"/>
          <p:cNvSpPr txBox="1">
            <a:spLocks/>
          </p:cNvSpPr>
          <p:nvPr/>
        </p:nvSpPr>
        <p:spPr>
          <a:xfrm>
            <a:off x="9432340" y="4936239"/>
            <a:ext cx="545681" cy="43088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C3</a:t>
            </a:r>
          </a:p>
        </p:txBody>
      </p:sp>
      <p:pic>
        <p:nvPicPr>
          <p:cNvPr id="50" name="図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20713" y="2927216"/>
            <a:ext cx="146885" cy="324080"/>
          </a:xfrm>
          <a:prstGeom prst="rect">
            <a:avLst/>
          </a:prstGeom>
        </p:spPr>
      </p:pic>
      <p:sp>
        <p:nvSpPr>
          <p:cNvPr id="51" name="コンテンツ プレースホルダー 2"/>
          <p:cNvSpPr txBox="1">
            <a:spLocks/>
          </p:cNvSpPr>
          <p:nvPr/>
        </p:nvSpPr>
        <p:spPr>
          <a:xfrm>
            <a:off x="9951512" y="4936239"/>
            <a:ext cx="83729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2.2μF</a:t>
            </a:r>
          </a:p>
        </p:txBody>
      </p:sp>
      <p:sp>
        <p:nvSpPr>
          <p:cNvPr id="76" name="正方形/長方形 75"/>
          <p:cNvSpPr/>
          <p:nvPr/>
        </p:nvSpPr>
        <p:spPr>
          <a:xfrm rot="16200000">
            <a:off x="4360486" y="3847865"/>
            <a:ext cx="641647" cy="612657"/>
          </a:xfrm>
          <a:prstGeom prst="rect">
            <a:avLst/>
          </a:prstGeom>
          <a:noFill/>
          <a:ln w="41275">
            <a:solidFill>
              <a:srgbClr val="00B0F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8" name="直線コネクタ 7"/>
          <p:cNvCxnSpPr/>
          <p:nvPr/>
        </p:nvCxnSpPr>
        <p:spPr>
          <a:xfrm flipH="1">
            <a:off x="4827776" y="4167176"/>
            <a:ext cx="3845281" cy="0"/>
          </a:xfrm>
          <a:prstGeom prst="line">
            <a:avLst/>
          </a:prstGeom>
          <a:ln w="41275">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782330" y="2474289"/>
            <a:ext cx="3144942" cy="0"/>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6927272" y="2494633"/>
            <a:ext cx="0" cy="2420741"/>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4391890" y="2474289"/>
            <a:ext cx="0" cy="777007"/>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sp>
        <p:nvSpPr>
          <p:cNvPr id="52" name="コンテンツ プレースホルダー 2"/>
          <p:cNvSpPr txBox="1">
            <a:spLocks/>
          </p:cNvSpPr>
          <p:nvPr/>
        </p:nvSpPr>
        <p:spPr>
          <a:xfrm>
            <a:off x="1886617" y="2460175"/>
            <a:ext cx="1780316" cy="3389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3" name="図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1588" y="3453266"/>
            <a:ext cx="146885" cy="324080"/>
          </a:xfrm>
          <a:prstGeom prst="rect">
            <a:avLst/>
          </a:prstGeom>
        </p:spPr>
      </p:pic>
      <p:sp>
        <p:nvSpPr>
          <p:cNvPr id="60" name="正方形/長方形 59"/>
          <p:cNvSpPr/>
          <p:nvPr/>
        </p:nvSpPr>
        <p:spPr>
          <a:xfrm>
            <a:off x="1395040" y="5939661"/>
            <a:ext cx="1787236" cy="325064"/>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7" name="図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45030" y="3955528"/>
            <a:ext cx="2360142" cy="1263336"/>
          </a:xfrm>
          <a:prstGeom prst="rect">
            <a:avLst/>
          </a:prstGeom>
        </p:spPr>
      </p:pic>
      <p:pic>
        <p:nvPicPr>
          <p:cNvPr id="11" name="図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48334" y="3473904"/>
            <a:ext cx="2285554" cy="1205944"/>
          </a:xfrm>
          <a:prstGeom prst="rect">
            <a:avLst/>
          </a:prstGeom>
        </p:spPr>
      </p:pic>
      <p:grpSp>
        <p:nvGrpSpPr>
          <p:cNvPr id="99" name="グループ化 98"/>
          <p:cNvGrpSpPr/>
          <p:nvPr/>
        </p:nvGrpSpPr>
        <p:grpSpPr>
          <a:xfrm>
            <a:off x="-31470" y="365125"/>
            <a:ext cx="523220" cy="5189823"/>
            <a:chOff x="-31470" y="365125"/>
            <a:chExt cx="523220" cy="5189823"/>
          </a:xfrm>
        </p:grpSpPr>
        <p:sp>
          <p:nvSpPr>
            <p:cNvPr id="100" name="片側の 2 つの角を丸めた四角形 9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片側の 2 つの角を丸めた四角形 10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片側の 2 つの角を丸めた四角形 103"/>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06" name="片側の 2 つの角を丸めた四角形 105"/>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片側の 2 つの角を丸めた四角形 10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テキスト ボックス 10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4" name="コンテンツ プレースホルダー 2"/>
          <p:cNvSpPr txBox="1">
            <a:spLocks/>
          </p:cNvSpPr>
          <p:nvPr/>
        </p:nvSpPr>
        <p:spPr>
          <a:xfrm>
            <a:off x="9870180" y="2460175"/>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3320241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93157"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⑦トランジスタ</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199208" y="2955228"/>
            <a:ext cx="2487685" cy="852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少し浮かせて取り付ける。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9" name="正方形/長方形 18"/>
          <p:cNvSpPr/>
          <p:nvPr/>
        </p:nvSpPr>
        <p:spPr>
          <a:xfrm>
            <a:off x="1218473" y="6105523"/>
            <a:ext cx="2169595" cy="325064"/>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8" name="コンテンツ プレースホルダー 2"/>
          <p:cNvSpPr txBox="1">
            <a:spLocks/>
          </p:cNvSpPr>
          <p:nvPr/>
        </p:nvSpPr>
        <p:spPr>
          <a:xfrm>
            <a:off x="1414020" y="6028202"/>
            <a:ext cx="545681" cy="43088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Q1</a:t>
            </a: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1588" y="3024637"/>
            <a:ext cx="146885" cy="324080"/>
          </a:xfrm>
          <a:prstGeom prst="rect">
            <a:avLst/>
          </a:prstGeom>
        </p:spPr>
      </p:pic>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41826" y="1714826"/>
            <a:ext cx="4793634" cy="4938182"/>
          </a:xfrm>
          <a:prstGeom prst="rect">
            <a:avLst/>
          </a:prstGeom>
        </p:spPr>
      </p:pic>
      <p:sp>
        <p:nvSpPr>
          <p:cNvPr id="34" name="正方形/長方形 33"/>
          <p:cNvSpPr/>
          <p:nvPr/>
        </p:nvSpPr>
        <p:spPr>
          <a:xfrm rot="16200000">
            <a:off x="5163644" y="3312107"/>
            <a:ext cx="560476" cy="533982"/>
          </a:xfrm>
          <a:prstGeom prst="rect">
            <a:avLst/>
          </a:prstGeom>
          <a:noFill/>
          <a:ln w="41275">
            <a:solidFill>
              <a:srgbClr val="00B0F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センサー基板</a:t>
            </a:r>
          </a:p>
        </p:txBody>
      </p:sp>
      <p:sp>
        <p:nvSpPr>
          <p:cNvPr id="63" name="コンテンツ プレースホルダー 2"/>
          <p:cNvSpPr txBox="1">
            <a:spLocks/>
          </p:cNvSpPr>
          <p:nvPr/>
        </p:nvSpPr>
        <p:spPr>
          <a:xfrm>
            <a:off x="2155247" y="6028202"/>
            <a:ext cx="1177489"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A1266GR</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4" name="正方形/長方形 43"/>
          <p:cNvSpPr/>
          <p:nvPr/>
        </p:nvSpPr>
        <p:spPr>
          <a:xfrm>
            <a:off x="8673057" y="2056777"/>
            <a:ext cx="2858398" cy="3595878"/>
          </a:xfrm>
          <a:prstGeom prst="rect">
            <a:avLst/>
          </a:prstGeom>
          <a:ln w="254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45" name="コンテンツ プレースホルダー 2"/>
          <p:cNvSpPr txBox="1">
            <a:spLocks/>
          </p:cNvSpPr>
          <p:nvPr/>
        </p:nvSpPr>
        <p:spPr>
          <a:xfrm>
            <a:off x="8642282"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⑧コネクター</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6" name="コンテンツ プレースホルダー 2"/>
          <p:cNvSpPr txBox="1">
            <a:spLocks/>
          </p:cNvSpPr>
          <p:nvPr/>
        </p:nvSpPr>
        <p:spPr>
          <a:xfrm>
            <a:off x="8948334" y="2638475"/>
            <a:ext cx="2405466"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差し込み口が外向きになるように取り付ける。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正方形/長方形 46"/>
          <p:cNvSpPr/>
          <p:nvPr/>
        </p:nvSpPr>
        <p:spPr>
          <a:xfrm>
            <a:off x="9432340" y="5013560"/>
            <a:ext cx="1356464" cy="353566"/>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9" name="コンテンツ プレースホルダー 2"/>
          <p:cNvSpPr txBox="1">
            <a:spLocks/>
          </p:cNvSpPr>
          <p:nvPr/>
        </p:nvSpPr>
        <p:spPr>
          <a:xfrm>
            <a:off x="9759367" y="4936239"/>
            <a:ext cx="654054"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CN1</a:t>
            </a:r>
          </a:p>
        </p:txBody>
      </p:sp>
      <p:pic>
        <p:nvPicPr>
          <p:cNvPr id="50" name="図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20713" y="2700557"/>
            <a:ext cx="146885" cy="324080"/>
          </a:xfrm>
          <a:prstGeom prst="rect">
            <a:avLst/>
          </a:prstGeom>
        </p:spPr>
      </p:pic>
      <p:sp>
        <p:nvSpPr>
          <p:cNvPr id="76" name="正方形/長方形 75"/>
          <p:cNvSpPr/>
          <p:nvPr/>
        </p:nvSpPr>
        <p:spPr>
          <a:xfrm rot="16200000">
            <a:off x="5678477" y="5019362"/>
            <a:ext cx="865516" cy="1112530"/>
          </a:xfrm>
          <a:prstGeom prst="rect">
            <a:avLst/>
          </a:prstGeom>
          <a:noFill/>
          <a:ln w="41275">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8" name="直線コネクタ 7"/>
          <p:cNvCxnSpPr/>
          <p:nvPr/>
        </p:nvCxnSpPr>
        <p:spPr>
          <a:xfrm flipH="1">
            <a:off x="6248400" y="5476676"/>
            <a:ext cx="2424658" cy="0"/>
          </a:xfrm>
          <a:prstGeom prst="line">
            <a:avLst/>
          </a:prstGeom>
          <a:ln w="41275">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782330" y="2474289"/>
            <a:ext cx="1641777" cy="0"/>
          </a:xfrm>
          <a:prstGeom prst="line">
            <a:avLst/>
          </a:prstGeom>
          <a:ln w="412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5424107" y="2494633"/>
            <a:ext cx="0" cy="911807"/>
          </a:xfrm>
          <a:prstGeom prst="line">
            <a:avLst/>
          </a:prstGeom>
          <a:ln w="41275">
            <a:solidFill>
              <a:srgbClr val="00B0F0"/>
            </a:solidFill>
            <a:tailEnd type="oval"/>
          </a:ln>
        </p:spPr>
        <p:style>
          <a:lnRef idx="1">
            <a:schemeClr val="accent1"/>
          </a:lnRef>
          <a:fillRef idx="0">
            <a:schemeClr val="accent1"/>
          </a:fillRef>
          <a:effectRef idx="0">
            <a:schemeClr val="accent1"/>
          </a:effectRef>
          <a:fontRef idx="minor">
            <a:schemeClr val="tx1"/>
          </a:fontRef>
        </p:style>
      </p:cxnSp>
      <p:sp>
        <p:nvSpPr>
          <p:cNvPr id="52" name="コンテンツ プレースホルダー 2"/>
          <p:cNvSpPr txBox="1">
            <a:spLocks/>
          </p:cNvSpPr>
          <p:nvPr/>
        </p:nvSpPr>
        <p:spPr>
          <a:xfrm>
            <a:off x="1886617" y="2460175"/>
            <a:ext cx="1780316" cy="3389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3" name="図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1588" y="3453266"/>
            <a:ext cx="146885" cy="324080"/>
          </a:xfrm>
          <a:prstGeom prst="rect">
            <a:avLst/>
          </a:prstGeom>
        </p:spPr>
      </p:pic>
      <p:pic>
        <p:nvPicPr>
          <p:cNvPr id="5" name="図 4"/>
          <p:cNvPicPr>
            <a:picLocks noChangeAspect="1"/>
          </p:cNvPicPr>
          <p:nvPr/>
        </p:nvPicPr>
        <p:blipFill>
          <a:blip r:embed="rId4"/>
          <a:stretch>
            <a:fillRect/>
          </a:stretch>
        </p:blipFill>
        <p:spPr>
          <a:xfrm>
            <a:off x="9257236" y="3424791"/>
            <a:ext cx="1585203" cy="1236166"/>
          </a:xfrm>
          <a:prstGeom prst="rect">
            <a:avLst/>
          </a:prstGeom>
        </p:spPr>
      </p:pic>
      <p:pic>
        <p:nvPicPr>
          <p:cNvPr id="13" name="図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8800" y="4974785"/>
            <a:ext cx="1249665" cy="1033601"/>
          </a:xfrm>
          <a:prstGeom prst="rect">
            <a:avLst/>
          </a:prstGeom>
        </p:spPr>
      </p:pic>
      <p:pic>
        <p:nvPicPr>
          <p:cNvPr id="6" name="図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4601" y="3901465"/>
            <a:ext cx="1578064" cy="972908"/>
          </a:xfrm>
          <a:prstGeom prst="rect">
            <a:avLst/>
          </a:prstGeom>
        </p:spPr>
      </p:pic>
      <p:sp>
        <p:nvSpPr>
          <p:cNvPr id="3" name="正方形/長方形 2"/>
          <p:cNvSpPr/>
          <p:nvPr/>
        </p:nvSpPr>
        <p:spPr>
          <a:xfrm>
            <a:off x="923932" y="2056776"/>
            <a:ext cx="2858398" cy="4496423"/>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6" name="図 15"/>
          <p:cNvPicPr>
            <a:picLocks noChangeAspect="1"/>
          </p:cNvPicPr>
          <p:nvPr/>
        </p:nvPicPr>
        <p:blipFill>
          <a:blip r:embed="rId7"/>
          <a:stretch>
            <a:fillRect/>
          </a:stretch>
        </p:blipFill>
        <p:spPr>
          <a:xfrm>
            <a:off x="2483214" y="4360015"/>
            <a:ext cx="1231922" cy="1532240"/>
          </a:xfrm>
          <a:prstGeom prst="rect">
            <a:avLst/>
          </a:prstGeom>
        </p:spPr>
      </p:pic>
      <p:grpSp>
        <p:nvGrpSpPr>
          <p:cNvPr id="95" name="グループ化 94"/>
          <p:cNvGrpSpPr/>
          <p:nvPr/>
        </p:nvGrpSpPr>
        <p:grpSpPr>
          <a:xfrm>
            <a:off x="-31470" y="365125"/>
            <a:ext cx="523220" cy="5189823"/>
            <a:chOff x="-31470" y="365125"/>
            <a:chExt cx="523220" cy="5189823"/>
          </a:xfrm>
        </p:grpSpPr>
        <p:sp>
          <p:nvSpPr>
            <p:cNvPr id="96" name="片側の 2 つの角を丸めた四角形 9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片側の 2 つの角を丸めた四角形 97"/>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テキスト ボックス 9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02" name="片側の 2 つの角を丸めた四角形 101"/>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片側の 2 つの角を丸めた四角形 10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片側の 2 つの角を丸めた四角形 10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テキスト ボックス 10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043961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662675" y="2056777"/>
            <a:ext cx="2858398" cy="4427150"/>
          </a:xfrm>
          <a:prstGeom prst="rect">
            <a:avLst/>
          </a:prstGeom>
          <a:ln w="25400">
            <a:solidFill>
              <a:srgbClr val="00CC99"/>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631900"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⑨光センサー</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937951" y="2598617"/>
            <a:ext cx="2487685" cy="852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センサーベースとセンサーパイプ、光センサーを組み合わせる。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上向き、横向きのどちらかの方法で取り付ける。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1696128" y="6003067"/>
            <a:ext cx="833960"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LDR</a:t>
            </a: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0331" y="2793188"/>
            <a:ext cx="146885" cy="324080"/>
          </a:xfrm>
          <a:prstGeom prst="rect">
            <a:avLst/>
          </a:prstGeom>
        </p:spPr>
      </p:pic>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r="15313"/>
          <a:stretch/>
        </p:blipFill>
        <p:spPr>
          <a:xfrm>
            <a:off x="3551848" y="1683657"/>
            <a:ext cx="2904370" cy="4969351"/>
          </a:xfrm>
          <a:prstGeom prst="rect">
            <a:avLst/>
          </a:prstGeom>
        </p:spPr>
      </p:pic>
      <p:sp>
        <p:nvSpPr>
          <p:cNvPr id="34" name="正方形/長方形 33"/>
          <p:cNvSpPr/>
          <p:nvPr/>
        </p:nvSpPr>
        <p:spPr>
          <a:xfrm rot="16200000">
            <a:off x="3858978" y="2117264"/>
            <a:ext cx="1054531" cy="1010140"/>
          </a:xfrm>
          <a:prstGeom prst="rect">
            <a:avLst/>
          </a:prstGeom>
          <a:noFill/>
          <a:ln w="41275">
            <a:solidFill>
              <a:srgbClr val="00CC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センサー基板</a:t>
            </a:r>
          </a:p>
        </p:txBody>
      </p:sp>
      <p:cxnSp>
        <p:nvCxnSpPr>
          <p:cNvPr id="12" name="直線コネクタ 11"/>
          <p:cNvCxnSpPr/>
          <p:nvPr/>
        </p:nvCxnSpPr>
        <p:spPr>
          <a:xfrm>
            <a:off x="3521073" y="2474289"/>
            <a:ext cx="659041" cy="0"/>
          </a:xfrm>
          <a:prstGeom prst="line">
            <a:avLst/>
          </a:prstGeom>
          <a:ln w="41275">
            <a:solidFill>
              <a:srgbClr val="00CC99"/>
            </a:solidFill>
            <a:tailEnd type="oval"/>
          </a:ln>
        </p:spPr>
        <p:style>
          <a:lnRef idx="1">
            <a:schemeClr val="accent1"/>
          </a:lnRef>
          <a:fillRef idx="0">
            <a:schemeClr val="accent1"/>
          </a:fillRef>
          <a:effectRef idx="0">
            <a:schemeClr val="accent1"/>
          </a:effectRef>
          <a:fontRef idx="minor">
            <a:schemeClr val="tx1"/>
          </a:fontRef>
        </p:style>
      </p:cxnSp>
      <p:pic>
        <p:nvPicPr>
          <p:cNvPr id="53" name="図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0331" y="3453266"/>
            <a:ext cx="146885" cy="324080"/>
          </a:xfrm>
          <a:prstGeom prst="rect">
            <a:avLst/>
          </a:prstGeom>
        </p:spPr>
      </p:pic>
      <p:sp>
        <p:nvSpPr>
          <p:cNvPr id="60" name="正方形/長方形 59"/>
          <p:cNvSpPr/>
          <p:nvPr/>
        </p:nvSpPr>
        <p:spPr>
          <a:xfrm>
            <a:off x="1512125" y="6090693"/>
            <a:ext cx="914400" cy="294884"/>
          </a:xfrm>
          <a:prstGeom prst="rect">
            <a:avLst/>
          </a:prstGeom>
          <a:noFill/>
          <a:ln w="28575">
            <a:solidFill>
              <a:srgbClr val="00CC99"/>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21" name="図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43081" y="4402220"/>
            <a:ext cx="1682555" cy="1425764"/>
          </a:xfrm>
          <a:prstGeom prst="rect">
            <a:avLst/>
          </a:prstGeom>
        </p:spPr>
      </p:pic>
      <p:pic>
        <p:nvPicPr>
          <p:cNvPr id="20" name="図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7168" y="3919176"/>
            <a:ext cx="1406600" cy="973505"/>
          </a:xfrm>
          <a:prstGeom prst="rect">
            <a:avLst/>
          </a:prstGeom>
        </p:spPr>
      </p:pic>
      <p:sp>
        <p:nvSpPr>
          <p:cNvPr id="54" name="正方形/長方形 53"/>
          <p:cNvSpPr/>
          <p:nvPr/>
        </p:nvSpPr>
        <p:spPr>
          <a:xfrm>
            <a:off x="6603884" y="1539266"/>
            <a:ext cx="4749916" cy="4944661"/>
          </a:xfrm>
          <a:prstGeom prst="rect">
            <a:avLst/>
          </a:prstGeom>
          <a:ln w="25400">
            <a:solidFill>
              <a:srgbClr val="00CC99"/>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24" name="図 23"/>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a:ext>
            </a:extLst>
          </a:blip>
          <a:srcRect/>
          <a:stretch/>
        </p:blipFill>
        <p:spPr>
          <a:xfrm>
            <a:off x="9445661" y="1883621"/>
            <a:ext cx="1779239" cy="1525062"/>
          </a:xfrm>
          <a:prstGeom prst="rect">
            <a:avLst/>
          </a:prstGeom>
        </p:spPr>
      </p:pic>
      <p:grpSp>
        <p:nvGrpSpPr>
          <p:cNvPr id="72" name="グループ化 71"/>
          <p:cNvGrpSpPr/>
          <p:nvPr/>
        </p:nvGrpSpPr>
        <p:grpSpPr>
          <a:xfrm>
            <a:off x="-31470" y="365125"/>
            <a:ext cx="523220" cy="5189823"/>
            <a:chOff x="-31470" y="365125"/>
            <a:chExt cx="523220" cy="5189823"/>
          </a:xfrm>
        </p:grpSpPr>
        <p:sp>
          <p:nvSpPr>
            <p:cNvPr id="73" name="片側の 2 つの角を丸めた四角形 7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片側の 2 つの角を丸めた四角形 76"/>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89" name="片側の 2 つの角を丸めた四角形 88"/>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片側の 2 つの角を丸めた四角形 90"/>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片側の 2 つの角を丸めた四角形 91"/>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 name="図 5"/>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664622" y="4068862"/>
            <a:ext cx="2742614" cy="2187967"/>
          </a:xfrm>
          <a:prstGeom prst="rect">
            <a:avLst/>
          </a:prstGeom>
        </p:spPr>
      </p:pic>
      <p:pic>
        <p:nvPicPr>
          <p:cNvPr id="61" name="図 60"/>
          <p:cNvPicPr>
            <a:picLocks noChangeAspect="1"/>
          </p:cNvPicPr>
          <p:nvPr/>
        </p:nvPicPr>
        <p:blipFill rotWithShape="1">
          <a:blip r:embed="rId9" cstate="screen">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a:ext>
            </a:extLst>
          </a:blip>
          <a:srcRect/>
          <a:stretch/>
        </p:blipFill>
        <p:spPr>
          <a:xfrm>
            <a:off x="9424343" y="4403731"/>
            <a:ext cx="1821874" cy="1518228"/>
          </a:xfrm>
          <a:prstGeom prst="rect">
            <a:avLst/>
          </a:prstGeom>
        </p:spPr>
      </p:pic>
      <p:grpSp>
        <p:nvGrpSpPr>
          <p:cNvPr id="8" name="グループ化 7"/>
          <p:cNvGrpSpPr/>
          <p:nvPr/>
        </p:nvGrpSpPr>
        <p:grpSpPr>
          <a:xfrm>
            <a:off x="6770501" y="1585318"/>
            <a:ext cx="2344525" cy="2377283"/>
            <a:chOff x="7223442" y="2184208"/>
            <a:chExt cx="2012000" cy="2040112"/>
          </a:xfrm>
        </p:grpSpPr>
        <p:pic>
          <p:nvPicPr>
            <p:cNvPr id="5" name="図 4"/>
            <p:cNvPicPr>
              <a:picLocks noChangeAspect="1"/>
            </p:cNvPicPr>
            <p:nvPr/>
          </p:nvPicPr>
          <p:blipFill>
            <a:blip r:embed="rId11"/>
            <a:stretch>
              <a:fillRect/>
            </a:stretch>
          </p:blipFill>
          <p:spPr>
            <a:xfrm>
              <a:off x="7368222" y="2184208"/>
              <a:ext cx="1867220" cy="2040112"/>
            </a:xfrm>
            <a:prstGeom prst="rect">
              <a:avLst/>
            </a:prstGeom>
          </p:spPr>
        </p:pic>
        <p:sp>
          <p:nvSpPr>
            <p:cNvPr id="7" name="正方形/長方形 6"/>
            <p:cNvSpPr/>
            <p:nvPr/>
          </p:nvSpPr>
          <p:spPr>
            <a:xfrm>
              <a:off x="7223442" y="2881783"/>
              <a:ext cx="271867" cy="267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6" name="直線コネクタ 25"/>
          <p:cNvCxnSpPr/>
          <p:nvPr/>
        </p:nvCxnSpPr>
        <p:spPr>
          <a:xfrm>
            <a:off x="6770501" y="4015731"/>
            <a:ext cx="4421978" cy="0"/>
          </a:xfrm>
          <a:prstGeom prst="line">
            <a:avLst/>
          </a:prstGeom>
          <a:ln w="12700">
            <a:solidFill>
              <a:srgbClr val="00CC99"/>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388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147131" y="2056776"/>
            <a:ext cx="2858398" cy="3855203"/>
          </a:xfrm>
          <a:prstGeom prst="rect">
            <a:avLst/>
          </a:prstGeom>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1116356" y="2174545"/>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①抵抗</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422408" y="2607397"/>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9" name="正方形/長方形 18"/>
          <p:cNvSpPr/>
          <p:nvPr/>
        </p:nvSpPr>
        <p:spPr>
          <a:xfrm>
            <a:off x="1287584" y="3532678"/>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8" name="コンテンツ プレースホルダー 2"/>
          <p:cNvSpPr txBox="1">
            <a:spLocks/>
          </p:cNvSpPr>
          <p:nvPr/>
        </p:nvSpPr>
        <p:spPr>
          <a:xfrm>
            <a:off x="1347080" y="3460026"/>
            <a:ext cx="618990" cy="24519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R7 </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R8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R9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R10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R11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68" name="図 6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30287" y="2869319"/>
            <a:ext cx="2257547" cy="223889"/>
          </a:xfrm>
          <a:prstGeom prst="rect">
            <a:avLst/>
          </a:prstGeom>
        </p:spPr>
      </p:pic>
      <p:sp>
        <p:nvSpPr>
          <p:cNvPr id="71" name="コンテンツ プレースホルダー 2"/>
          <p:cNvSpPr txBox="1">
            <a:spLocks/>
          </p:cNvSpPr>
          <p:nvPr/>
        </p:nvSpPr>
        <p:spPr>
          <a:xfrm>
            <a:off x="2185632" y="3293086"/>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メイリオ" panose="020B0604030504040204" pitchFamily="50" charset="-128"/>
                <a:ea typeface="メイリオ" panose="020B0604030504040204" pitchFamily="50" charset="-128"/>
                <a:cs typeface="Meiryo UI" panose="020B0604030504040204" pitchFamily="50" charset="-128"/>
              </a:rPr>
              <a:t>色で値を表示</a:t>
            </a:r>
            <a:endParaRPr lang="en-US" altLang="ja-JP" sz="9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3" name="直線コネクタ 72"/>
          <p:cNvCxnSpPr>
            <a:stCxn id="68" idx="2"/>
          </p:cNvCxnSpPr>
          <p:nvPr/>
        </p:nvCxnSpPr>
        <p:spPr>
          <a:xfrm>
            <a:off x="2659061" y="3093208"/>
            <a:ext cx="5347" cy="2083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図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4787" y="2579385"/>
            <a:ext cx="146885" cy="324080"/>
          </a:xfrm>
          <a:prstGeom prst="rect">
            <a:avLst/>
          </a:prstGeom>
        </p:spPr>
      </p:pic>
      <p:pic>
        <p:nvPicPr>
          <p:cNvPr id="88" name="図 87"/>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271416" y="1472876"/>
            <a:ext cx="3925907" cy="5055039"/>
          </a:xfrm>
          <a:prstGeom prst="rect">
            <a:avLst/>
          </a:prstGeom>
        </p:spPr>
      </p:pic>
      <p:sp>
        <p:nvSpPr>
          <p:cNvPr id="34" name="正方形/長方形 33"/>
          <p:cNvSpPr/>
          <p:nvPr/>
        </p:nvSpPr>
        <p:spPr>
          <a:xfrm rot="16200000">
            <a:off x="4369591" y="3939721"/>
            <a:ext cx="557868" cy="217368"/>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53" name="正方形/長方形 52"/>
          <p:cNvSpPr/>
          <p:nvPr/>
        </p:nvSpPr>
        <p:spPr>
          <a:xfrm rot="16200000">
            <a:off x="6606282" y="2426618"/>
            <a:ext cx="557868" cy="228598"/>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4" name="正方形/長方形 53"/>
          <p:cNvSpPr/>
          <p:nvPr/>
        </p:nvSpPr>
        <p:spPr>
          <a:xfrm>
            <a:off x="4988327" y="2618118"/>
            <a:ext cx="557868" cy="203274"/>
          </a:xfrm>
          <a:prstGeom prst="rect">
            <a:avLst/>
          </a:prstGeom>
          <a:noFill/>
          <a:ln w="41275">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5" name="正方形/長方形 54"/>
          <p:cNvSpPr/>
          <p:nvPr/>
        </p:nvSpPr>
        <p:spPr>
          <a:xfrm rot="16200000">
            <a:off x="6448439" y="3894005"/>
            <a:ext cx="557868" cy="239482"/>
          </a:xfrm>
          <a:prstGeom prst="rect">
            <a:avLst/>
          </a:prstGeom>
          <a:noFill/>
          <a:ln w="41275">
            <a:solidFill>
              <a:srgbClr val="0070C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7" name="正方形/長方形 56"/>
          <p:cNvSpPr/>
          <p:nvPr/>
        </p:nvSpPr>
        <p:spPr>
          <a:xfrm rot="16200000">
            <a:off x="6712417" y="3907610"/>
            <a:ext cx="557868" cy="212270"/>
          </a:xfrm>
          <a:prstGeom prst="rect">
            <a:avLst/>
          </a:prstGeom>
          <a:noFill/>
          <a:ln w="41275">
            <a:solidFill>
              <a:srgbClr val="F49D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63" name="コンテンツ プレースホルダー 2"/>
          <p:cNvSpPr txBox="1">
            <a:spLocks/>
          </p:cNvSpPr>
          <p:nvPr/>
        </p:nvSpPr>
        <p:spPr>
          <a:xfrm>
            <a:off x="1966070" y="3460026"/>
            <a:ext cx="1944023" cy="2451953"/>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20k</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赤黒橙金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1k</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茶黒赤金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5.1M</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緑茶緑金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5.1M</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緑茶緑金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5.1M</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緑茶緑金</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正方形/長方形 63"/>
          <p:cNvSpPr/>
          <p:nvPr/>
        </p:nvSpPr>
        <p:spPr>
          <a:xfrm>
            <a:off x="1287584" y="4020439"/>
            <a:ext cx="2600676" cy="317113"/>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5" name="正方形/長方形 64"/>
          <p:cNvSpPr/>
          <p:nvPr/>
        </p:nvSpPr>
        <p:spPr>
          <a:xfrm>
            <a:off x="1287584" y="4526799"/>
            <a:ext cx="2600676"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6" name="正方形/長方形 65"/>
          <p:cNvSpPr/>
          <p:nvPr/>
        </p:nvSpPr>
        <p:spPr>
          <a:xfrm>
            <a:off x="1287584" y="5002388"/>
            <a:ext cx="2600676"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7" name="正方形/長方形 66"/>
          <p:cNvSpPr/>
          <p:nvPr/>
        </p:nvSpPr>
        <p:spPr>
          <a:xfrm>
            <a:off x="1287584" y="5498065"/>
            <a:ext cx="2600676"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1" name="正方形/長方形 40"/>
          <p:cNvSpPr/>
          <p:nvPr/>
        </p:nvSpPr>
        <p:spPr>
          <a:xfrm rot="16200000">
            <a:off x="4610107" y="3916573"/>
            <a:ext cx="557868" cy="263664"/>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2" name="正方形/長方形 41"/>
          <p:cNvSpPr/>
          <p:nvPr/>
        </p:nvSpPr>
        <p:spPr>
          <a:xfrm>
            <a:off x="4923013" y="2128261"/>
            <a:ext cx="557868" cy="261368"/>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3" name="正方形/長方形 42"/>
          <p:cNvSpPr/>
          <p:nvPr/>
        </p:nvSpPr>
        <p:spPr>
          <a:xfrm rot="16200000">
            <a:off x="5103262" y="4116033"/>
            <a:ext cx="557868" cy="263664"/>
          </a:xfrm>
          <a:prstGeom prst="rect">
            <a:avLst/>
          </a:prstGeom>
          <a:noFill/>
          <a:ln w="41275">
            <a:solidFill>
              <a:srgbClr val="E84C2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4" name="正方形/長方形 43"/>
          <p:cNvSpPr/>
          <p:nvPr/>
        </p:nvSpPr>
        <p:spPr>
          <a:xfrm>
            <a:off x="5957156" y="2618118"/>
            <a:ext cx="557868" cy="203274"/>
          </a:xfrm>
          <a:prstGeom prst="rect">
            <a:avLst/>
          </a:prstGeom>
          <a:noFill/>
          <a:ln w="41275">
            <a:solidFill>
              <a:srgbClr val="F49D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5" name="正方形/長方形 44"/>
          <p:cNvSpPr/>
          <p:nvPr/>
        </p:nvSpPr>
        <p:spPr>
          <a:xfrm rot="16200000">
            <a:off x="6878721" y="2433170"/>
            <a:ext cx="557868" cy="215494"/>
          </a:xfrm>
          <a:prstGeom prst="rect">
            <a:avLst/>
          </a:prstGeom>
          <a:noFill/>
          <a:ln w="41275">
            <a:solidFill>
              <a:schemeClr val="accent5"/>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6" name="正方形/長方形 45"/>
          <p:cNvSpPr/>
          <p:nvPr/>
        </p:nvSpPr>
        <p:spPr>
          <a:xfrm rot="16200000">
            <a:off x="7150051" y="2438613"/>
            <a:ext cx="557868" cy="204608"/>
          </a:xfrm>
          <a:prstGeom prst="rect">
            <a:avLst/>
          </a:prstGeom>
          <a:noFill/>
          <a:ln w="41275">
            <a:solidFill>
              <a:srgbClr val="FFFF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7" name="正方形/長方形 46"/>
          <p:cNvSpPr/>
          <p:nvPr/>
        </p:nvSpPr>
        <p:spPr>
          <a:xfrm>
            <a:off x="8216688" y="2787155"/>
            <a:ext cx="2858398" cy="3124824"/>
          </a:xfrm>
          <a:prstGeom prst="rect">
            <a:avLst/>
          </a:prstGeom>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50" name="正方形/長方形 49"/>
          <p:cNvSpPr/>
          <p:nvPr/>
        </p:nvSpPr>
        <p:spPr>
          <a:xfrm>
            <a:off x="8357141" y="2992360"/>
            <a:ext cx="2600676" cy="31711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2" name="コンテンツ プレースホルダー 2"/>
          <p:cNvSpPr txBox="1">
            <a:spLocks/>
          </p:cNvSpPr>
          <p:nvPr/>
        </p:nvSpPr>
        <p:spPr>
          <a:xfrm>
            <a:off x="8416637" y="2919708"/>
            <a:ext cx="618990" cy="294952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R12 </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R13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R14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R15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R16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R17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8" name="コンテンツ プレースホルダー 2"/>
          <p:cNvSpPr txBox="1">
            <a:spLocks/>
          </p:cNvSpPr>
          <p:nvPr/>
        </p:nvSpPr>
        <p:spPr>
          <a:xfrm>
            <a:off x="9035627" y="2919708"/>
            <a:ext cx="1944023" cy="294952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330</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err="1">
                <a:latin typeface="メイリオ" panose="020B0604030504040204" pitchFamily="50" charset="-128"/>
                <a:ea typeface="メイリオ" panose="020B0604030504040204" pitchFamily="50" charset="-128"/>
                <a:cs typeface="Meiryo UI" panose="020B0604030504040204" pitchFamily="50" charset="-128"/>
              </a:rPr>
              <a:t>橙橙</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茶金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5.1M</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緑茶緑金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1.8M</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茶灰緑金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100k</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茶黒黄金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20k</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赤黒橙金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1k</a:t>
            </a: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Ω(</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茶黒赤金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p:txBody>
      </p:sp>
      <p:sp>
        <p:nvSpPr>
          <p:cNvPr id="86" name="正方形/長方形 85"/>
          <p:cNvSpPr/>
          <p:nvPr/>
        </p:nvSpPr>
        <p:spPr>
          <a:xfrm>
            <a:off x="8357141" y="3514678"/>
            <a:ext cx="2600676"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8357141" y="3986481"/>
            <a:ext cx="2600676" cy="31711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9" name="正方形/長方形 88"/>
          <p:cNvSpPr/>
          <p:nvPr/>
        </p:nvSpPr>
        <p:spPr>
          <a:xfrm>
            <a:off x="8357141" y="4462070"/>
            <a:ext cx="2600676" cy="317113"/>
          </a:xfrm>
          <a:prstGeom prst="rect">
            <a:avLst/>
          </a:prstGeom>
          <a:noFill/>
          <a:ln w="28575">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0" name="正方形/長方形 89"/>
          <p:cNvSpPr/>
          <p:nvPr/>
        </p:nvSpPr>
        <p:spPr>
          <a:xfrm>
            <a:off x="8357141" y="4957747"/>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1" name="正方形/長方形 90"/>
          <p:cNvSpPr/>
          <p:nvPr/>
        </p:nvSpPr>
        <p:spPr>
          <a:xfrm>
            <a:off x="8357141" y="5468866"/>
            <a:ext cx="2600676" cy="317113"/>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6" name="直線コネクタ 5"/>
          <p:cNvCxnSpPr/>
          <p:nvPr/>
        </p:nvCxnSpPr>
        <p:spPr>
          <a:xfrm flipV="1">
            <a:off x="3787834" y="1662583"/>
            <a:ext cx="0" cy="394193"/>
          </a:xfrm>
          <a:prstGeom prst="line">
            <a:avLst/>
          </a:prstGeom>
          <a:ln w="412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3787834" y="1665514"/>
            <a:ext cx="2456032" cy="0"/>
          </a:xfrm>
          <a:prstGeom prst="line">
            <a:avLst/>
          </a:prstGeom>
          <a:ln w="412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7435850" y="1662583"/>
            <a:ext cx="0" cy="768872"/>
          </a:xfrm>
          <a:prstGeom prst="line">
            <a:avLst/>
          </a:prstGeom>
          <a:ln w="41275">
            <a:solidFill>
              <a:srgbClr val="FFFF00"/>
            </a:solidFill>
            <a:tailEnd type="oval"/>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a:off x="7156450" y="1662583"/>
            <a:ext cx="0" cy="768872"/>
          </a:xfrm>
          <a:prstGeom prst="line">
            <a:avLst/>
          </a:prstGeom>
          <a:ln w="41275">
            <a:solidFill>
              <a:srgbClr val="CC9900"/>
            </a:solidFill>
            <a:tailEnd type="oval"/>
          </a:ln>
        </p:spPr>
        <p:style>
          <a:lnRef idx="1">
            <a:schemeClr val="accent1"/>
          </a:lnRef>
          <a:fillRef idx="0">
            <a:schemeClr val="accent1"/>
          </a:fillRef>
          <a:effectRef idx="0">
            <a:schemeClr val="accent1"/>
          </a:effectRef>
          <a:fontRef idx="minor">
            <a:schemeClr val="tx1"/>
          </a:fontRef>
        </p:style>
      </p:cxnSp>
      <p:cxnSp>
        <p:nvCxnSpPr>
          <p:cNvPr id="93" name="直線コネクタ 92"/>
          <p:cNvCxnSpPr/>
          <p:nvPr/>
        </p:nvCxnSpPr>
        <p:spPr>
          <a:xfrm>
            <a:off x="6885216" y="1662583"/>
            <a:ext cx="0" cy="768872"/>
          </a:xfrm>
          <a:prstGeom prst="line">
            <a:avLst/>
          </a:prstGeom>
          <a:ln w="41275">
            <a:solidFill>
              <a:srgbClr val="FFCCFF"/>
            </a:solidFill>
            <a:tailEnd type="oval"/>
          </a:ln>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a:off x="6243866" y="1662583"/>
            <a:ext cx="0" cy="1056599"/>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4005529" y="2261982"/>
            <a:ext cx="1099871" cy="0"/>
          </a:xfrm>
          <a:prstGeom prst="line">
            <a:avLst/>
          </a:prstGeom>
          <a:ln w="41275">
            <a:solidFill>
              <a:srgbClr val="FFCCFF"/>
            </a:solidFill>
            <a:tailEnd type="oval"/>
          </a:ln>
        </p:spPr>
        <p:style>
          <a:lnRef idx="1">
            <a:schemeClr val="accent1"/>
          </a:lnRef>
          <a:fillRef idx="0">
            <a:schemeClr val="accent1"/>
          </a:fillRef>
          <a:effectRef idx="0">
            <a:schemeClr val="accent1"/>
          </a:effectRef>
          <a:fontRef idx="minor">
            <a:schemeClr val="tx1"/>
          </a:fontRef>
        </p:style>
      </p:cxnSp>
      <p:cxnSp>
        <p:nvCxnSpPr>
          <p:cNvPr id="95" name="直線コネクタ 94"/>
          <p:cNvCxnSpPr/>
          <p:nvPr/>
        </p:nvCxnSpPr>
        <p:spPr>
          <a:xfrm>
            <a:off x="4005529" y="2719182"/>
            <a:ext cx="1099871" cy="0"/>
          </a:xfrm>
          <a:prstGeom prst="line">
            <a:avLst/>
          </a:prstGeom>
          <a:ln w="41275">
            <a:solidFill>
              <a:srgbClr val="E84C22"/>
            </a:solidFill>
            <a:tailEnd type="oval"/>
          </a:ln>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a:off x="4005529" y="3903252"/>
            <a:ext cx="883971" cy="0"/>
          </a:xfrm>
          <a:prstGeom prst="line">
            <a:avLst/>
          </a:prstGeom>
          <a:ln w="41275">
            <a:solidFill>
              <a:srgbClr val="FFCCFF"/>
            </a:solidFill>
            <a:tailEnd type="ova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a:off x="4005529" y="4119152"/>
            <a:ext cx="649021" cy="0"/>
          </a:xfrm>
          <a:prstGeom prst="line">
            <a:avLst/>
          </a:prstGeom>
          <a:ln w="41275">
            <a:solidFill>
              <a:srgbClr val="FFCCFF"/>
            </a:solidFill>
            <a:tailEnd type="oval"/>
          </a:ln>
        </p:spPr>
        <p:style>
          <a:lnRef idx="1">
            <a:schemeClr val="accent1"/>
          </a:lnRef>
          <a:fillRef idx="0">
            <a:schemeClr val="accent1"/>
          </a:fillRef>
          <a:effectRef idx="0">
            <a:schemeClr val="accent1"/>
          </a:effectRef>
          <a:fontRef idx="minor">
            <a:schemeClr val="tx1"/>
          </a:fontRef>
        </p:style>
      </p:cxnSp>
      <p:cxnSp>
        <p:nvCxnSpPr>
          <p:cNvPr id="98" name="直線コネクタ 97"/>
          <p:cNvCxnSpPr/>
          <p:nvPr/>
        </p:nvCxnSpPr>
        <p:spPr>
          <a:xfrm flipH="1">
            <a:off x="5391150" y="4453722"/>
            <a:ext cx="2825538" cy="0"/>
          </a:xfrm>
          <a:prstGeom prst="line">
            <a:avLst/>
          </a:prstGeom>
          <a:ln w="41275">
            <a:solidFill>
              <a:srgbClr val="E84C22"/>
            </a:solidFill>
            <a:tailEnd type="oval"/>
          </a:ln>
        </p:spPr>
        <p:style>
          <a:lnRef idx="1">
            <a:schemeClr val="accent1"/>
          </a:lnRef>
          <a:fillRef idx="0">
            <a:schemeClr val="accent1"/>
          </a:fillRef>
          <a:effectRef idx="0">
            <a:schemeClr val="accent1"/>
          </a:effectRef>
          <a:fontRef idx="minor">
            <a:schemeClr val="tx1"/>
          </a:fontRef>
        </p:style>
      </p:cxnSp>
      <p:cxnSp>
        <p:nvCxnSpPr>
          <p:cNvPr id="99" name="直線コネクタ 98"/>
          <p:cNvCxnSpPr/>
          <p:nvPr/>
        </p:nvCxnSpPr>
        <p:spPr>
          <a:xfrm flipH="1">
            <a:off x="6724650" y="4167972"/>
            <a:ext cx="1492038" cy="0"/>
          </a:xfrm>
          <a:prstGeom prst="line">
            <a:avLst/>
          </a:prstGeom>
          <a:ln w="41275">
            <a:solidFill>
              <a:srgbClr val="0070C0"/>
            </a:solidFill>
            <a:tailEnd type="oval"/>
          </a:ln>
        </p:spPr>
        <p:style>
          <a:lnRef idx="1">
            <a:schemeClr val="accent1"/>
          </a:lnRef>
          <a:fillRef idx="0">
            <a:schemeClr val="accent1"/>
          </a:fillRef>
          <a:effectRef idx="0">
            <a:schemeClr val="accent1"/>
          </a:effectRef>
          <a:fontRef idx="minor">
            <a:schemeClr val="tx1"/>
          </a:fontRef>
        </p:style>
      </p:cxnSp>
      <p:cxnSp>
        <p:nvCxnSpPr>
          <p:cNvPr id="100" name="直線コネクタ 99"/>
          <p:cNvCxnSpPr/>
          <p:nvPr/>
        </p:nvCxnSpPr>
        <p:spPr>
          <a:xfrm flipH="1">
            <a:off x="6991350" y="3939372"/>
            <a:ext cx="1225338" cy="0"/>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V="1">
            <a:off x="8864600" y="1662583"/>
            <a:ext cx="0" cy="1124572"/>
          </a:xfrm>
          <a:prstGeom prst="line">
            <a:avLst/>
          </a:prstGeom>
          <a:ln w="412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a:off x="6885216" y="1665514"/>
            <a:ext cx="1979384" cy="0"/>
          </a:xfrm>
          <a:prstGeom prst="line">
            <a:avLst/>
          </a:prstGeom>
          <a:ln w="41275">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72" name="グループ化 71"/>
          <p:cNvGrpSpPr/>
          <p:nvPr/>
        </p:nvGrpSpPr>
        <p:grpSpPr>
          <a:xfrm>
            <a:off x="-31470" y="365125"/>
            <a:ext cx="523220" cy="5189823"/>
            <a:chOff x="-31470" y="365125"/>
            <a:chExt cx="523220" cy="5189823"/>
          </a:xfrm>
        </p:grpSpPr>
        <p:sp>
          <p:nvSpPr>
            <p:cNvPr id="76" name="片側の 2 つの角を丸めた四角形 7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片側の 2 つの角を丸めた四角形 10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片側の 2 つの角を丸めた四角形 103"/>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06" name="片側の 2 つの角を丸めた四角形 105"/>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片側の 2 つの角を丸めた四角形 10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テキスト ボックス 10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0" name="コンテンツ プレースホルダー 2"/>
          <p:cNvSpPr txBox="1">
            <a:spLocks/>
          </p:cNvSpPr>
          <p:nvPr/>
        </p:nvSpPr>
        <p:spPr>
          <a:xfrm>
            <a:off x="2073363" y="2115350"/>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194607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3013075" cy="730250"/>
          </a:xfrm>
        </p:spPr>
        <p:txBody>
          <a:bodyPr>
            <a:normAutofit/>
          </a:body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学習の</a:t>
            </a:r>
            <a:r>
              <a:rPr lang="ja-JP" altLang="en-US" dirty="0">
                <a:latin typeface="メイリオ" panose="020B0604030504040204" pitchFamily="50" charset="-128"/>
                <a:ea typeface="メイリオ" panose="020B0604030504040204" pitchFamily="50" charset="-128"/>
                <a:cs typeface="Meiryo UI" panose="020B0604030504040204" pitchFamily="50" charset="-128"/>
              </a:rPr>
              <a:t>狙</a:t>
            </a:r>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い</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31470" y="365125"/>
            <a:ext cx="523220" cy="5189823"/>
            <a:chOff x="-31470" y="365125"/>
            <a:chExt cx="523220"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3527012707"/>
              </p:ext>
            </p:extLst>
          </p:nvPr>
        </p:nvGraphicFramePr>
        <p:xfrm>
          <a:off x="838200" y="1572717"/>
          <a:ext cx="10513541" cy="2445499"/>
        </p:xfrm>
        <a:graphic>
          <a:graphicData uri="http://schemas.openxmlformats.org/drawingml/2006/table">
            <a:tbl>
              <a:tblPr firstRow="1" bandRow="1">
                <a:tableStyleId>{7DF18680-E054-41AD-8BC1-D1AEF772440D}</a:tableStyleId>
              </a:tblPr>
              <a:tblGrid>
                <a:gridCol w="2136112"/>
                <a:gridCol w="2914859"/>
                <a:gridCol w="2024743"/>
                <a:gridCol w="3437827"/>
              </a:tblGrid>
              <a:tr h="433819">
                <a:tc>
                  <a:txBody>
                    <a:bodyPr/>
                    <a:lstStyle/>
                    <a:p>
                      <a:pPr algn="ctr"/>
                      <a:r>
                        <a:rPr kumimoji="1" lang="ja-JP" altLang="en-US" sz="1800" dirty="0" smtClean="0">
                          <a:latin typeface="メイリオ" panose="020B0604030504040204" pitchFamily="50" charset="-128"/>
                          <a:ea typeface="メイリオ" panose="020B0604030504040204" pitchFamily="50" charset="-128"/>
                        </a:rPr>
                        <a:t>狙い</a:t>
                      </a:r>
                      <a:endParaRPr kumimoji="1" lang="ja-JP" altLang="en-US" sz="1800" dirty="0">
                        <a:latin typeface="メイリオ" panose="020B0604030504040204" pitchFamily="50" charset="-128"/>
                        <a:ea typeface="メイリオ" panose="020B0604030504040204" pitchFamily="50" charset="-128"/>
                      </a:endParaRPr>
                    </a:p>
                  </a:txBody>
                  <a:tcPr/>
                </a:tc>
                <a:tc>
                  <a:txBody>
                    <a:bodyPr/>
                    <a:lstStyle/>
                    <a:p>
                      <a:pPr algn="ctr"/>
                      <a:r>
                        <a:rPr kumimoji="1" lang="ja-JP" altLang="en-US" sz="1800" dirty="0" smtClean="0">
                          <a:latin typeface="メイリオ" panose="020B0604030504040204" pitchFamily="50" charset="-128"/>
                          <a:ea typeface="メイリオ" panose="020B0604030504040204" pitchFamily="50" charset="-128"/>
                        </a:rPr>
                        <a:t>推測</a:t>
                      </a:r>
                      <a:endParaRPr kumimoji="1" lang="ja-JP" altLang="en-US" sz="1800" dirty="0">
                        <a:latin typeface="メイリオ" panose="020B0604030504040204" pitchFamily="50" charset="-128"/>
                        <a:ea typeface="メイリオ" panose="020B0604030504040204" pitchFamily="50" charset="-128"/>
                      </a:endParaRPr>
                    </a:p>
                  </a:txBody>
                  <a:tcPr/>
                </a:tc>
                <a:tc>
                  <a:txBody>
                    <a:bodyPr/>
                    <a:lstStyle/>
                    <a:p>
                      <a:pPr algn="ctr"/>
                      <a:r>
                        <a:rPr kumimoji="1" lang="ja-JP" altLang="en-US" sz="1800" dirty="0" smtClean="0">
                          <a:latin typeface="メイリオ" panose="020B0604030504040204" pitchFamily="50" charset="-128"/>
                          <a:ea typeface="メイリオ" panose="020B0604030504040204" pitchFamily="50" charset="-128"/>
                        </a:rPr>
                        <a:t>確認</a:t>
                      </a:r>
                      <a:endParaRPr kumimoji="1" lang="ja-JP" altLang="en-US" sz="1800" dirty="0">
                        <a:latin typeface="メイリオ" panose="020B0604030504040204" pitchFamily="50" charset="-128"/>
                        <a:ea typeface="メイリオ" panose="020B0604030504040204" pitchFamily="50" charset="-128"/>
                      </a:endParaRPr>
                    </a:p>
                  </a:txBody>
                  <a:tcPr/>
                </a:tc>
                <a:tc>
                  <a:txBody>
                    <a:bodyPr/>
                    <a:lstStyle/>
                    <a:p>
                      <a:pPr algn="ctr"/>
                      <a:r>
                        <a:rPr kumimoji="1" lang="ja-JP" altLang="en-US" sz="1800" dirty="0" smtClean="0">
                          <a:latin typeface="メイリオ" panose="020B0604030504040204" pitchFamily="50" charset="-128"/>
                          <a:ea typeface="メイリオ" panose="020B0604030504040204" pitchFamily="50" charset="-128"/>
                        </a:rPr>
                        <a:t>まとめ</a:t>
                      </a:r>
                      <a:endParaRPr kumimoji="1" lang="ja-JP" altLang="en-US" sz="1800" dirty="0">
                        <a:latin typeface="メイリオ" panose="020B0604030504040204" pitchFamily="50" charset="-128"/>
                        <a:ea typeface="メイリオ" panose="020B0604030504040204" pitchFamily="50" charset="-128"/>
                      </a:endParaRPr>
                    </a:p>
                  </a:txBody>
                  <a:tcPr/>
                </a:tc>
              </a:tr>
              <a:tr h="1818472">
                <a:tc>
                  <a:txBody>
                    <a:bodyPr/>
                    <a:lstStyle/>
                    <a:p>
                      <a:r>
                        <a:rPr kumimoji="1" lang="ja-JP" altLang="en-US" sz="1800" dirty="0" smtClean="0">
                          <a:latin typeface="メイリオ" panose="020B0604030504040204" pitchFamily="50" charset="-128"/>
                          <a:ea typeface="メイリオ" panose="020B0604030504040204" pitchFamily="50" charset="-128"/>
                        </a:rPr>
                        <a:t>身の回りのセンサーを使用した製品について、興味をもつことができるようになる。</a:t>
                      </a:r>
                      <a:endParaRPr kumimoji="1" lang="ja-JP" altLang="en-US" sz="1800" dirty="0">
                        <a:latin typeface="メイリオ" panose="020B0604030504040204" pitchFamily="50" charset="-128"/>
                        <a:ea typeface="メイリオ" panose="020B0604030504040204" pitchFamily="50" charset="-128"/>
                      </a:endParaRPr>
                    </a:p>
                  </a:txBody>
                  <a:tcPr/>
                </a:tc>
                <a:tc>
                  <a:txBody>
                    <a:bodyPr/>
                    <a:lstStyle/>
                    <a:p>
                      <a:pPr marL="285750" indent="-285750">
                        <a:buFont typeface="Wingdings" panose="05000000000000000000" pitchFamily="2" charset="2"/>
                        <a:buChar char="l"/>
                      </a:pPr>
                      <a:r>
                        <a:rPr kumimoji="1" lang="ja-JP" altLang="en-US" sz="1800" dirty="0" smtClean="0">
                          <a:latin typeface="メイリオ" panose="020B0604030504040204" pitchFamily="50" charset="-128"/>
                          <a:ea typeface="メイリオ" panose="020B0604030504040204" pitchFamily="50" charset="-128"/>
                        </a:rPr>
                        <a:t>身の回りのセンサーを探してみよう。</a:t>
                      </a:r>
                      <a:endParaRPr kumimoji="1" lang="en-US" altLang="ja-JP" sz="1800" dirty="0" smtClean="0">
                        <a:latin typeface="メイリオ" panose="020B0604030504040204" pitchFamily="50" charset="-128"/>
                        <a:ea typeface="メイリオ" panose="020B0604030504040204" pitchFamily="50" charset="-128"/>
                      </a:endParaRPr>
                    </a:p>
                    <a:p>
                      <a:pPr marL="0" indent="0">
                        <a:buFont typeface="Wingdings" panose="05000000000000000000" pitchFamily="2" charset="2"/>
                        <a:buNone/>
                      </a:pPr>
                      <a:endParaRPr kumimoji="1" lang="en-US" altLang="ja-JP" sz="1800" dirty="0" smtClean="0">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l"/>
                      </a:pPr>
                      <a:r>
                        <a:rPr kumimoji="1" lang="ja-JP" altLang="en-US" sz="1800" dirty="0" smtClean="0">
                          <a:latin typeface="メイリオ" panose="020B0604030504040204" pitchFamily="50" charset="-128"/>
                          <a:ea typeface="メイリオ" panose="020B0604030504040204" pitchFamily="50" charset="-128"/>
                        </a:rPr>
                        <a:t>センサーの種類について調べてみよう。</a:t>
                      </a:r>
                      <a:endParaRPr kumimoji="1" lang="en-US" altLang="ja-JP" sz="1800" dirty="0" smtClean="0">
                        <a:latin typeface="メイリオ" panose="020B0604030504040204" pitchFamily="50" charset="-128"/>
                        <a:ea typeface="メイリオ" panose="020B0604030504040204" pitchFamily="50" charset="-128"/>
                      </a:endParaRPr>
                    </a:p>
                  </a:txBody>
                  <a:tcPr/>
                </a:tc>
                <a:tc>
                  <a:txBody>
                    <a:bodyPr/>
                    <a:lstStyle/>
                    <a:p>
                      <a:r>
                        <a:rPr kumimoji="1" lang="ja-JP" altLang="en-US" sz="1800" dirty="0" smtClean="0">
                          <a:latin typeface="メイリオ" panose="020B0604030504040204" pitchFamily="50" charset="-128"/>
                          <a:ea typeface="メイリオ" panose="020B0604030504040204" pitchFamily="50" charset="-128"/>
                        </a:rPr>
                        <a:t>（</a:t>
                      </a:r>
                      <a:r>
                        <a:rPr kumimoji="1" lang="en-US" altLang="ja-JP" sz="1800" dirty="0" smtClean="0">
                          <a:latin typeface="メイリオ" panose="020B0604030504040204" pitchFamily="50" charset="-128"/>
                          <a:ea typeface="メイリオ" panose="020B0604030504040204" pitchFamily="50" charset="-128"/>
                        </a:rPr>
                        <a:t>6</a:t>
                      </a:r>
                      <a:r>
                        <a:rPr kumimoji="1" lang="ja-JP" altLang="en-US" sz="1800" dirty="0" smtClean="0">
                          <a:latin typeface="メイリオ" panose="020B0604030504040204" pitchFamily="50" charset="-128"/>
                          <a:ea typeface="メイリオ" panose="020B0604030504040204" pitchFamily="50" charset="-128"/>
                        </a:rPr>
                        <a:t>～</a:t>
                      </a:r>
                      <a:r>
                        <a:rPr kumimoji="1" lang="en-US" altLang="ja-JP" sz="1800" dirty="0" smtClean="0">
                          <a:latin typeface="メイリオ" panose="020B0604030504040204" pitchFamily="50" charset="-128"/>
                          <a:ea typeface="メイリオ" panose="020B0604030504040204" pitchFamily="50" charset="-128"/>
                        </a:rPr>
                        <a:t>8</a:t>
                      </a:r>
                      <a:r>
                        <a:rPr kumimoji="1" lang="ja-JP" altLang="en-US" sz="1800" dirty="0" smtClean="0">
                          <a:latin typeface="メイリオ" panose="020B0604030504040204" pitchFamily="50" charset="-128"/>
                          <a:ea typeface="メイリオ" panose="020B0604030504040204" pitchFamily="50" charset="-128"/>
                        </a:rPr>
                        <a:t>ページ）</a:t>
                      </a:r>
                      <a:endParaRPr kumimoji="1" lang="ja-JP" altLang="en-US" sz="1800" dirty="0">
                        <a:latin typeface="メイリオ" panose="020B0604030504040204" pitchFamily="50" charset="-128"/>
                        <a:ea typeface="メイリオ" panose="020B0604030504040204" pitchFamily="50" charset="-128"/>
                      </a:endParaRPr>
                    </a:p>
                  </a:txBody>
                  <a:tcPr anchor="ctr"/>
                </a:tc>
                <a:tc>
                  <a:txBody>
                    <a:bodyPr/>
                    <a:lstStyle/>
                    <a:p>
                      <a:pPr marL="285750" indent="-285750">
                        <a:buFont typeface="Wingdings" panose="05000000000000000000" pitchFamily="2" charset="2"/>
                        <a:buChar char="l"/>
                      </a:pPr>
                      <a:r>
                        <a:rPr kumimoji="1" lang="ja-JP" altLang="en-US" sz="1800" dirty="0" smtClean="0">
                          <a:latin typeface="メイリオ" panose="020B0604030504040204" pitchFamily="50" charset="-128"/>
                          <a:ea typeface="メイリオ" panose="020B0604030504040204" pitchFamily="50" charset="-128"/>
                        </a:rPr>
                        <a:t>センサーの役割を知る。</a:t>
                      </a:r>
                      <a:endParaRPr kumimoji="1" lang="en-US" altLang="ja-JP" sz="1800" dirty="0" smtClean="0">
                        <a:latin typeface="メイリオ" panose="020B0604030504040204" pitchFamily="50" charset="-128"/>
                        <a:ea typeface="メイリオ" panose="020B0604030504040204" pitchFamily="50" charset="-128"/>
                      </a:endParaRPr>
                    </a:p>
                    <a:p>
                      <a:pPr marL="0" indent="0">
                        <a:buFont typeface="Wingdings" panose="05000000000000000000" pitchFamily="2" charset="2"/>
                        <a:buNone/>
                      </a:pPr>
                      <a:endParaRPr kumimoji="1" lang="en-US" altLang="ja-JP" sz="1800" dirty="0" smtClean="0">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l"/>
                      </a:pPr>
                      <a:r>
                        <a:rPr kumimoji="1" lang="ja-JP" altLang="en-US" sz="1800" dirty="0" smtClean="0">
                          <a:latin typeface="メイリオ" panose="020B0604030504040204" pitchFamily="50" charset="-128"/>
                          <a:ea typeface="メイリオ" panose="020B0604030504040204" pitchFamily="50" charset="-128"/>
                        </a:rPr>
                        <a:t>センサーの種類について知る。</a:t>
                      </a:r>
                      <a:endParaRPr kumimoji="1" lang="en-US" altLang="ja-JP" sz="1800" dirty="0" smtClean="0">
                        <a:latin typeface="メイリオ" panose="020B0604030504040204" pitchFamily="50" charset="-128"/>
                        <a:ea typeface="メイリオ" panose="020B0604030504040204" pitchFamily="50" charset="-128"/>
                      </a:endParaRPr>
                    </a:p>
                    <a:p>
                      <a:pPr marL="0" indent="0">
                        <a:buFont typeface="Wingdings" panose="05000000000000000000" pitchFamily="2" charset="2"/>
                        <a:buNone/>
                      </a:pPr>
                      <a:endParaRPr kumimoji="1" lang="en-US" altLang="ja-JP" sz="1800" dirty="0" smtClean="0">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l"/>
                      </a:pPr>
                      <a:r>
                        <a:rPr kumimoji="1" lang="ja-JP" altLang="en-US" sz="1800" dirty="0" smtClean="0">
                          <a:latin typeface="メイリオ" panose="020B0604030504040204" pitchFamily="50" charset="-128"/>
                          <a:ea typeface="メイリオ" panose="020B0604030504040204" pitchFamily="50" charset="-128"/>
                        </a:rPr>
                        <a:t>センサーの利用状況について知る。</a:t>
                      </a:r>
                      <a:endParaRPr kumimoji="1" lang="ja-JP" altLang="en-US" sz="1800" dirty="0">
                        <a:latin typeface="メイリオ" panose="020B0604030504040204" pitchFamily="50" charset="-128"/>
                        <a:ea typeface="メイリオ" panose="020B0604030504040204" pitchFamily="50" charset="-128"/>
                      </a:endParaRPr>
                    </a:p>
                  </a:txBody>
                  <a:tcPr/>
                </a:tc>
              </a:tr>
            </a:tbl>
          </a:graphicData>
        </a:graphic>
      </p:graphicFrame>
      <p:pic>
        <p:nvPicPr>
          <p:cNvPr id="20" name="図 1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474" y="6133019"/>
            <a:ext cx="430919" cy="588370"/>
          </a:xfrm>
          <a:prstGeom prst="rect">
            <a:avLst/>
          </a:prstGeom>
        </p:spPr>
      </p:pic>
      <p:sp>
        <p:nvSpPr>
          <p:cNvPr id="21" name="テキスト ボックス 20"/>
          <p:cNvSpPr txBox="1"/>
          <p:nvPr/>
        </p:nvSpPr>
        <p:spPr>
          <a:xfrm>
            <a:off x="874086" y="6259724"/>
            <a:ext cx="7191392" cy="461665"/>
          </a:xfrm>
          <a:prstGeom prst="rect">
            <a:avLst/>
          </a:prstGeom>
        </p:spPr>
        <p:txBody>
          <a:bodyPr wrap="none" rtlCol="0">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授業等でこのパワーポイントを使用する際、</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このマークがあるページ</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は先生方のみでご利用いただいてもよいページです。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生徒へ表示しなくてもよい場合には、パワーポイントで非表示スライドに設定してください。</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左矢印 21"/>
          <p:cNvSpPr/>
          <p:nvPr/>
        </p:nvSpPr>
        <p:spPr>
          <a:xfrm>
            <a:off x="492964" y="6343463"/>
            <a:ext cx="345551" cy="294185"/>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2781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147131" y="2056777"/>
            <a:ext cx="2858398" cy="3419900"/>
          </a:xfrm>
          <a:prstGeom prst="rect">
            <a:avLst/>
          </a:prstGeom>
          <a:ln w="25400">
            <a:solidFill>
              <a:srgbClr val="E84C2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1116356" y="2174545"/>
            <a:ext cx="1772250"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②ジャンパー線</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422408" y="3238967"/>
            <a:ext cx="2324610" cy="132856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アラームの音量設定によって、取り付け方が変わる。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抵抗</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の</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足</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の</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切れ端</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を利用する。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94787" y="3210955"/>
            <a:ext cx="146885" cy="324080"/>
          </a:xfrm>
          <a:prstGeom prst="rect">
            <a:avLst/>
          </a:prstGeom>
        </p:spPr>
      </p:pic>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71416" y="1472876"/>
            <a:ext cx="3925907" cy="505503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43" name="正方形/長方形 42"/>
          <p:cNvSpPr/>
          <p:nvPr/>
        </p:nvSpPr>
        <p:spPr>
          <a:xfrm rot="16200000">
            <a:off x="5848481" y="3022153"/>
            <a:ext cx="563884" cy="596173"/>
          </a:xfrm>
          <a:prstGeom prst="rect">
            <a:avLst/>
          </a:prstGeom>
          <a:noFill/>
          <a:ln w="41275">
            <a:solidFill>
              <a:srgbClr val="E84C2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72" name="コンテンツ プレースホルダー 2"/>
          <p:cNvSpPr txBox="1">
            <a:spLocks/>
          </p:cNvSpPr>
          <p:nvPr/>
        </p:nvSpPr>
        <p:spPr>
          <a:xfrm>
            <a:off x="2070056" y="4804469"/>
            <a:ext cx="818550"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BUZ-J </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7" name="正方形/長方形 76"/>
          <p:cNvSpPr/>
          <p:nvPr/>
        </p:nvSpPr>
        <p:spPr>
          <a:xfrm>
            <a:off x="1898073" y="4876746"/>
            <a:ext cx="1149928" cy="347115"/>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02" name="図 10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94787" y="4042032"/>
            <a:ext cx="146885" cy="324080"/>
          </a:xfrm>
          <a:prstGeom prst="rect">
            <a:avLst/>
          </a:prstGeom>
        </p:spPr>
      </p:pic>
      <p:pic>
        <p:nvPicPr>
          <p:cNvPr id="5" name="図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7323" y="3225064"/>
            <a:ext cx="3638318" cy="1651682"/>
          </a:xfrm>
          <a:prstGeom prst="rect">
            <a:avLst/>
          </a:prstGeom>
        </p:spPr>
      </p:pic>
      <p:cxnSp>
        <p:nvCxnSpPr>
          <p:cNvPr id="104" name="直線コネクタ 103"/>
          <p:cNvCxnSpPr/>
          <p:nvPr/>
        </p:nvCxnSpPr>
        <p:spPr>
          <a:xfrm>
            <a:off x="4005529" y="3314927"/>
            <a:ext cx="1979635" cy="0"/>
          </a:xfrm>
          <a:prstGeom prst="line">
            <a:avLst/>
          </a:prstGeom>
          <a:ln w="41275">
            <a:solidFill>
              <a:srgbClr val="E84C22"/>
            </a:solidFill>
            <a:tailEnd type="oval"/>
          </a:ln>
        </p:spPr>
        <p:style>
          <a:lnRef idx="1">
            <a:schemeClr val="accent1"/>
          </a:lnRef>
          <a:fillRef idx="0">
            <a:schemeClr val="accent1"/>
          </a:fillRef>
          <a:effectRef idx="0">
            <a:schemeClr val="accent1"/>
          </a:effectRef>
          <a:fontRef idx="minor">
            <a:schemeClr val="tx1"/>
          </a:fontRef>
        </p:style>
      </p:cxnSp>
      <p:grpSp>
        <p:nvGrpSpPr>
          <p:cNvPr id="45" name="グループ化 44"/>
          <p:cNvGrpSpPr/>
          <p:nvPr/>
        </p:nvGrpSpPr>
        <p:grpSpPr>
          <a:xfrm>
            <a:off x="-31470" y="365125"/>
            <a:ext cx="523220" cy="5189823"/>
            <a:chOff x="-31470" y="365125"/>
            <a:chExt cx="523220" cy="5189823"/>
          </a:xfrm>
        </p:grpSpPr>
        <p:sp>
          <p:nvSpPr>
            <p:cNvPr id="46" name="片側の 2 つの角を丸めた四角形 4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52" name="片側の 2 つの角を丸めた四角形 51"/>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片側の 2 つの角を丸めた四角形 5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0" name="コンテンツ プレースホルダー 2"/>
          <p:cNvSpPr txBox="1">
            <a:spLocks/>
          </p:cNvSpPr>
          <p:nvPr/>
        </p:nvSpPr>
        <p:spPr>
          <a:xfrm>
            <a:off x="2077524" y="2474289"/>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086047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88" name="図 8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71416" y="2921188"/>
            <a:ext cx="3925907" cy="341777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72" name="正方形/長方形 71"/>
          <p:cNvSpPr/>
          <p:nvPr/>
        </p:nvSpPr>
        <p:spPr>
          <a:xfrm>
            <a:off x="1144758" y="2056776"/>
            <a:ext cx="2858398" cy="4352775"/>
          </a:xfrm>
          <a:prstGeom prst="rect">
            <a:avLst/>
          </a:prstGeom>
          <a:ln w="25400">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76" name="コンテンツ プレースホルダー 2"/>
          <p:cNvSpPr txBox="1">
            <a:spLocks/>
          </p:cNvSpPr>
          <p:nvPr/>
        </p:nvSpPr>
        <p:spPr>
          <a:xfrm>
            <a:off x="1113983" y="2174545"/>
            <a:ext cx="842302" cy="34855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メイリオ" panose="020B0604030504040204" pitchFamily="50" charset="-128"/>
                <a:ea typeface="メイリオ" panose="020B0604030504040204" pitchFamily="50" charset="-128"/>
                <a:cs typeface="Meiryo UI" panose="020B0604030504040204" pitchFamily="50" charset="-128"/>
              </a:rPr>
              <a:t>③</a:t>
            </a:r>
            <a:r>
              <a:rPr lang="en-US" altLang="ja-JP" sz="1800" b="1" dirty="0" smtClean="0">
                <a:latin typeface="メイリオ" panose="020B0604030504040204" pitchFamily="50" charset="-128"/>
                <a:ea typeface="メイリオ" panose="020B0604030504040204" pitchFamily="50" charset="-128"/>
                <a:cs typeface="Meiryo UI" panose="020B0604030504040204" pitchFamily="50" charset="-128"/>
              </a:rPr>
              <a:t>IC</a:t>
            </a:r>
          </a:p>
        </p:txBody>
      </p:sp>
      <p:sp>
        <p:nvSpPr>
          <p:cNvPr id="77" name="コンテンツ プレースホルダー 2"/>
          <p:cNvSpPr txBox="1">
            <a:spLocks/>
          </p:cNvSpPr>
          <p:nvPr/>
        </p:nvSpPr>
        <p:spPr>
          <a:xfrm>
            <a:off x="1420034" y="2607397"/>
            <a:ext cx="2487685" cy="167840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14</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本の足は全部はんだづけする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となりの足どうしがくっつかないように注意</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2" name="コンテンツ プレースホルダー 2"/>
          <p:cNvSpPr txBox="1">
            <a:spLocks/>
          </p:cNvSpPr>
          <p:nvPr/>
        </p:nvSpPr>
        <p:spPr>
          <a:xfrm>
            <a:off x="1912766" y="2154720"/>
            <a:ext cx="1785128" cy="2791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3" name="コンテンツ プレースホルダー 2"/>
          <p:cNvSpPr txBox="1">
            <a:spLocks/>
          </p:cNvSpPr>
          <p:nvPr/>
        </p:nvSpPr>
        <p:spPr>
          <a:xfrm>
            <a:off x="1754699" y="5877302"/>
            <a:ext cx="545681" cy="43088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U1</a:t>
            </a:r>
          </a:p>
        </p:txBody>
      </p:sp>
      <p:pic>
        <p:nvPicPr>
          <p:cNvPr id="104" name="図 10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2414" y="2579385"/>
            <a:ext cx="146885" cy="324080"/>
          </a:xfrm>
          <a:prstGeom prst="rect">
            <a:avLst/>
          </a:prstGeom>
        </p:spPr>
      </p:pic>
      <p:sp>
        <p:nvSpPr>
          <p:cNvPr id="105" name="コンテンツ プレースホルダー 2"/>
          <p:cNvSpPr txBox="1">
            <a:spLocks/>
          </p:cNvSpPr>
          <p:nvPr/>
        </p:nvSpPr>
        <p:spPr>
          <a:xfrm>
            <a:off x="2121262" y="5877302"/>
            <a:ext cx="1211477"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74HC00</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6" name="正方形/長方形 105"/>
          <p:cNvSpPr/>
          <p:nvPr/>
        </p:nvSpPr>
        <p:spPr>
          <a:xfrm>
            <a:off x="1754699" y="5949577"/>
            <a:ext cx="1578040" cy="317113"/>
          </a:xfrm>
          <a:prstGeom prst="rect">
            <a:avLst/>
          </a:prstGeom>
          <a:noFill/>
          <a:ln w="28575">
            <a:solidFill>
              <a:srgbClr val="FFCC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07" name="図 10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96310" y="4459351"/>
            <a:ext cx="1501584" cy="1376452"/>
          </a:xfrm>
          <a:prstGeom prst="rect">
            <a:avLst/>
          </a:prstGeom>
        </p:spPr>
      </p:pic>
      <p:pic>
        <p:nvPicPr>
          <p:cNvPr id="108" name="図 10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2414" y="3158400"/>
            <a:ext cx="146885" cy="324080"/>
          </a:xfrm>
          <a:prstGeom prst="rect">
            <a:avLst/>
          </a:prstGeom>
        </p:spPr>
      </p:pic>
      <p:pic>
        <p:nvPicPr>
          <p:cNvPr id="109" name="図 10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2414" y="3711484"/>
            <a:ext cx="146885" cy="324080"/>
          </a:xfrm>
          <a:prstGeom prst="rect">
            <a:avLst/>
          </a:prstGeom>
        </p:spPr>
      </p:pic>
      <p:sp>
        <p:nvSpPr>
          <p:cNvPr id="110" name="コンテンツ プレースホルダー 2"/>
          <p:cNvSpPr txBox="1">
            <a:spLocks/>
          </p:cNvSpPr>
          <p:nvPr/>
        </p:nvSpPr>
        <p:spPr>
          <a:xfrm>
            <a:off x="1212709" y="4468098"/>
            <a:ext cx="700057"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目印</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11" name="直線コネクタ 110"/>
          <p:cNvCxnSpPr/>
          <p:nvPr/>
        </p:nvCxnSpPr>
        <p:spPr>
          <a:xfrm>
            <a:off x="1816394" y="4689975"/>
            <a:ext cx="609737" cy="42735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2" name="正方形/長方形 111"/>
          <p:cNvSpPr/>
          <p:nvPr/>
        </p:nvSpPr>
        <p:spPr>
          <a:xfrm>
            <a:off x="6328347" y="4390117"/>
            <a:ext cx="1374780" cy="685647"/>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114" name="コンテンツ プレースホルダー 2"/>
          <p:cNvSpPr txBox="1">
            <a:spLocks/>
          </p:cNvSpPr>
          <p:nvPr/>
        </p:nvSpPr>
        <p:spPr>
          <a:xfrm>
            <a:off x="5536494" y="1995955"/>
            <a:ext cx="2321786" cy="6463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smtClean="0">
                <a:latin typeface="メイリオ" panose="020B0604030504040204" pitchFamily="50" charset="-128"/>
                <a:ea typeface="メイリオ" panose="020B0604030504040204" pitchFamily="50" charset="-128"/>
                <a:cs typeface="Meiryo UI" panose="020B0604030504040204" pitchFamily="50" charset="-128"/>
              </a:rPr>
              <a:t>目印がこちら側になるように！</a:t>
            </a:r>
            <a:endParaRPr lang="en-US" altLang="ja-JP" sz="20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16" name="正方形/長方形 115"/>
          <p:cNvSpPr/>
          <p:nvPr/>
        </p:nvSpPr>
        <p:spPr>
          <a:xfrm>
            <a:off x="4554965" y="4390117"/>
            <a:ext cx="1374780" cy="685647"/>
          </a:xfrm>
          <a:prstGeom prst="rect">
            <a:avLst/>
          </a:prstGeom>
          <a:noFill/>
          <a:ln w="41275">
            <a:solidFill>
              <a:srgbClr val="FFCC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117" name="円/楕円 116"/>
          <p:cNvSpPr/>
          <p:nvPr/>
        </p:nvSpPr>
        <p:spPr>
          <a:xfrm>
            <a:off x="6256219" y="4468098"/>
            <a:ext cx="441168" cy="441168"/>
          </a:xfrm>
          <a:prstGeom prst="ellipse">
            <a:avLst/>
          </a:prstGeom>
          <a:noFill/>
          <a:ln w="76200">
            <a:solidFill>
              <a:srgbClr val="E84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5" name="直線コネクタ 114"/>
          <p:cNvCxnSpPr>
            <a:endCxn id="113" idx="7"/>
          </p:cNvCxnSpPr>
          <p:nvPr/>
        </p:nvCxnSpPr>
        <p:spPr>
          <a:xfrm flipH="1">
            <a:off x="4830768" y="2741425"/>
            <a:ext cx="1439389" cy="1791281"/>
          </a:xfrm>
          <a:prstGeom prst="line">
            <a:avLst/>
          </a:prstGeom>
          <a:ln w="76200">
            <a:solidFill>
              <a:srgbClr val="E84C22"/>
            </a:solidFill>
          </a:ln>
        </p:spPr>
        <p:style>
          <a:lnRef idx="1">
            <a:schemeClr val="accent1"/>
          </a:lnRef>
          <a:fillRef idx="0">
            <a:schemeClr val="accent1"/>
          </a:fillRef>
          <a:effectRef idx="0">
            <a:schemeClr val="accent1"/>
          </a:effectRef>
          <a:fontRef idx="minor">
            <a:schemeClr val="tx1"/>
          </a:fontRef>
        </p:style>
      </p:cxnSp>
      <p:sp>
        <p:nvSpPr>
          <p:cNvPr id="113" name="円/楕円 112"/>
          <p:cNvSpPr/>
          <p:nvPr/>
        </p:nvSpPr>
        <p:spPr>
          <a:xfrm>
            <a:off x="4454208" y="4468098"/>
            <a:ext cx="441168" cy="441168"/>
          </a:xfrm>
          <a:prstGeom prst="ellipse">
            <a:avLst/>
          </a:prstGeom>
          <a:noFill/>
          <a:ln w="76200">
            <a:solidFill>
              <a:srgbClr val="E84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8" name="直線コネクタ 117"/>
          <p:cNvCxnSpPr>
            <a:endCxn id="117" idx="0"/>
          </p:cNvCxnSpPr>
          <p:nvPr/>
        </p:nvCxnSpPr>
        <p:spPr>
          <a:xfrm flipH="1">
            <a:off x="6476803" y="2741425"/>
            <a:ext cx="29954" cy="1726673"/>
          </a:xfrm>
          <a:prstGeom prst="line">
            <a:avLst/>
          </a:prstGeom>
          <a:ln w="76200">
            <a:solidFill>
              <a:srgbClr val="E84C22"/>
            </a:solidFill>
          </a:ln>
        </p:spPr>
        <p:style>
          <a:lnRef idx="1">
            <a:schemeClr val="accent1"/>
          </a:lnRef>
          <a:fillRef idx="0">
            <a:schemeClr val="accent1"/>
          </a:fillRef>
          <a:effectRef idx="0">
            <a:schemeClr val="accent1"/>
          </a:effectRef>
          <a:fontRef idx="minor">
            <a:schemeClr val="tx1"/>
          </a:fontRef>
        </p:style>
      </p:cxnSp>
      <p:grpSp>
        <p:nvGrpSpPr>
          <p:cNvPr id="52" name="グループ化 51"/>
          <p:cNvGrpSpPr/>
          <p:nvPr/>
        </p:nvGrpSpPr>
        <p:grpSpPr>
          <a:xfrm>
            <a:off x="-31470" y="365125"/>
            <a:ext cx="523220" cy="5189823"/>
            <a:chOff x="-31470" y="365125"/>
            <a:chExt cx="523220" cy="5189823"/>
          </a:xfrm>
        </p:grpSpPr>
        <p:sp>
          <p:nvSpPr>
            <p:cNvPr id="53" name="片側の 2 つの角を丸めた四角形 5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61" name="片側の 2 つの角を丸めた四角形 60"/>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片側の 2 つの角を丸めた四角形 6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片側の 2 つの角を丸めた四角形 6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40951068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88" name="図 8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38682" y="1472876"/>
            <a:ext cx="3925907" cy="505503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30" name="正方形/長方形 29"/>
          <p:cNvSpPr/>
          <p:nvPr/>
        </p:nvSpPr>
        <p:spPr>
          <a:xfrm>
            <a:off x="923932" y="2056777"/>
            <a:ext cx="2858398" cy="3498172"/>
          </a:xfrm>
          <a:prstGeom prst="rect">
            <a:avLst/>
          </a:prstGeom>
          <a:ln w="25400">
            <a:solidFill>
              <a:srgbClr val="FFC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1" name="コンテンツ プレースホルダー 2"/>
          <p:cNvSpPr txBox="1">
            <a:spLocks/>
          </p:cNvSpPr>
          <p:nvPr/>
        </p:nvSpPr>
        <p:spPr>
          <a:xfrm>
            <a:off x="893157"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④セラミックコンデンサ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2" name="コンテンツ プレースホルダー 2"/>
          <p:cNvSpPr txBox="1">
            <a:spLocks/>
          </p:cNvSpPr>
          <p:nvPr/>
        </p:nvSpPr>
        <p:spPr>
          <a:xfrm>
            <a:off x="1199209" y="2955228"/>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3" name="正方形/長方形 32"/>
          <p:cNvSpPr/>
          <p:nvPr/>
        </p:nvSpPr>
        <p:spPr>
          <a:xfrm>
            <a:off x="1064385" y="4563930"/>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5" name="コンテンツ プレースホルダー 2"/>
          <p:cNvSpPr txBox="1">
            <a:spLocks/>
          </p:cNvSpPr>
          <p:nvPr/>
        </p:nvSpPr>
        <p:spPr>
          <a:xfrm>
            <a:off x="1123881" y="4486609"/>
            <a:ext cx="588136" cy="95923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C8</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C11</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6" name="図 3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1588" y="2927216"/>
            <a:ext cx="146885" cy="324080"/>
          </a:xfrm>
          <a:prstGeom prst="rect">
            <a:avLst/>
          </a:prstGeom>
        </p:spPr>
      </p:pic>
      <p:sp>
        <p:nvSpPr>
          <p:cNvPr id="38" name="正方形/長方形 37"/>
          <p:cNvSpPr/>
          <p:nvPr/>
        </p:nvSpPr>
        <p:spPr>
          <a:xfrm rot="16200000">
            <a:off x="5167159" y="2299232"/>
            <a:ext cx="514390" cy="375315"/>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0" name="コンテンツ プレースホルダー 2"/>
          <p:cNvSpPr txBox="1">
            <a:spLocks/>
          </p:cNvSpPr>
          <p:nvPr/>
        </p:nvSpPr>
        <p:spPr>
          <a:xfrm>
            <a:off x="1484869" y="4486609"/>
            <a:ext cx="2202025" cy="95923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0.1μF(104</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0.1μF(104</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2" name="図 4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12017" y="3295709"/>
            <a:ext cx="1281610" cy="1093139"/>
          </a:xfrm>
          <a:prstGeom prst="rect">
            <a:avLst/>
          </a:prstGeom>
        </p:spPr>
      </p:pic>
      <p:sp>
        <p:nvSpPr>
          <p:cNvPr id="44" name="正方形/長方形 43"/>
          <p:cNvSpPr/>
          <p:nvPr/>
        </p:nvSpPr>
        <p:spPr>
          <a:xfrm>
            <a:off x="1064385" y="5076548"/>
            <a:ext cx="2600676" cy="317113"/>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5" name="正方形/長方形 44"/>
          <p:cNvSpPr/>
          <p:nvPr/>
        </p:nvSpPr>
        <p:spPr>
          <a:xfrm rot="16200000">
            <a:off x="7264291" y="3115908"/>
            <a:ext cx="514390" cy="375315"/>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46" name="正方形/長方形 45"/>
          <p:cNvSpPr/>
          <p:nvPr/>
        </p:nvSpPr>
        <p:spPr>
          <a:xfrm>
            <a:off x="8017212" y="2056776"/>
            <a:ext cx="3514244" cy="4336271"/>
          </a:xfrm>
          <a:prstGeom prst="rect">
            <a:avLst/>
          </a:prstGeom>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47" name="コンテンツ プレースホルダー 2"/>
          <p:cNvSpPr txBox="1">
            <a:spLocks/>
          </p:cNvSpPr>
          <p:nvPr/>
        </p:nvSpPr>
        <p:spPr>
          <a:xfrm>
            <a:off x="8041722"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⑤フィルムコンデンサ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948334" y="2955228"/>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9" name="正方形/長方形 48"/>
          <p:cNvSpPr/>
          <p:nvPr/>
        </p:nvSpPr>
        <p:spPr>
          <a:xfrm>
            <a:off x="8377435" y="5013560"/>
            <a:ext cx="3036751" cy="31711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1" name="コンテンツ プレースホルダー 2"/>
          <p:cNvSpPr txBox="1">
            <a:spLocks/>
          </p:cNvSpPr>
          <p:nvPr/>
        </p:nvSpPr>
        <p:spPr>
          <a:xfrm>
            <a:off x="8377435" y="4936239"/>
            <a:ext cx="728194" cy="145680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C10</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C12</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C13</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2" name="図 5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20713" y="2927216"/>
            <a:ext cx="146885" cy="324080"/>
          </a:xfrm>
          <a:prstGeom prst="rect">
            <a:avLst/>
          </a:prstGeom>
        </p:spPr>
      </p:pic>
      <p:sp>
        <p:nvSpPr>
          <p:cNvPr id="53" name="コンテンツ プレースホルダー 2"/>
          <p:cNvSpPr txBox="1">
            <a:spLocks/>
          </p:cNvSpPr>
          <p:nvPr/>
        </p:nvSpPr>
        <p:spPr>
          <a:xfrm>
            <a:off x="9046666" y="4936239"/>
            <a:ext cx="2389354" cy="145680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0.1μ</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F (104</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0.022μ</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F (223</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p>
          <a:p>
            <a:pPr marL="0" indent="0" algn="r">
              <a:lnSpc>
                <a:spcPct val="150000"/>
              </a:lnSpc>
              <a:buNone/>
            </a:pPr>
            <a:r>
              <a:rPr lang="el-GR" altLang="ja-JP" sz="1600" dirty="0">
                <a:latin typeface="メイリオ" panose="020B0604030504040204" pitchFamily="50" charset="-128"/>
                <a:ea typeface="メイリオ" panose="020B0604030504040204" pitchFamily="50" charset="-128"/>
                <a:cs typeface="Meiryo UI" panose="020B0604030504040204" pitchFamily="50" charset="-128"/>
              </a:rPr>
              <a:t>0.0047μ</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F (472</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4" name="図 5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464779" y="3347779"/>
            <a:ext cx="1087093" cy="1463393"/>
          </a:xfrm>
          <a:prstGeom prst="rect">
            <a:avLst/>
          </a:prstGeom>
        </p:spPr>
      </p:pic>
      <p:sp>
        <p:nvSpPr>
          <p:cNvPr id="55" name="正方形/長方形 54"/>
          <p:cNvSpPr/>
          <p:nvPr/>
        </p:nvSpPr>
        <p:spPr>
          <a:xfrm rot="16200000">
            <a:off x="4492925" y="3863198"/>
            <a:ext cx="645737" cy="457200"/>
          </a:xfrm>
          <a:prstGeom prst="rect">
            <a:avLst/>
          </a:prstGeom>
          <a:noFill/>
          <a:ln w="41275">
            <a:solidFill>
              <a:srgbClr val="00B0F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57" name="直線コネクタ 56"/>
          <p:cNvCxnSpPr>
            <a:stCxn id="46" idx="1"/>
          </p:cNvCxnSpPr>
          <p:nvPr/>
        </p:nvCxnSpPr>
        <p:spPr>
          <a:xfrm flipH="1">
            <a:off x="4815794" y="4224912"/>
            <a:ext cx="3201418" cy="32568"/>
          </a:xfrm>
          <a:prstGeom prst="line">
            <a:avLst/>
          </a:prstGeom>
          <a:ln w="41275">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422073" y="1655681"/>
            <a:ext cx="3421848" cy="0"/>
          </a:xfrm>
          <a:prstGeom prst="line">
            <a:avLst/>
          </a:prstGeom>
          <a:ln w="412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a:off x="6843921" y="3303565"/>
            <a:ext cx="651163" cy="0"/>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5413829" y="1655681"/>
            <a:ext cx="0" cy="640536"/>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422073" y="1662583"/>
            <a:ext cx="0" cy="394194"/>
          </a:xfrm>
          <a:prstGeom prst="line">
            <a:avLst/>
          </a:prstGeom>
          <a:ln w="412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6848251" y="1662583"/>
            <a:ext cx="0" cy="1658827"/>
          </a:xfrm>
          <a:prstGeom prst="line">
            <a:avLst/>
          </a:prstGeom>
          <a:ln w="41275">
            <a:solidFill>
              <a:srgbClr val="FFC000"/>
            </a:solidFill>
          </a:ln>
        </p:spPr>
        <p:style>
          <a:lnRef idx="1">
            <a:schemeClr val="accent1"/>
          </a:lnRef>
          <a:fillRef idx="0">
            <a:schemeClr val="accent1"/>
          </a:fillRef>
          <a:effectRef idx="0">
            <a:schemeClr val="accent1"/>
          </a:effectRef>
          <a:fontRef idx="minor">
            <a:schemeClr val="tx1"/>
          </a:fontRef>
        </p:style>
      </p:cxnSp>
      <p:sp>
        <p:nvSpPr>
          <p:cNvPr id="76" name="正方形/長方形 75"/>
          <p:cNvSpPr/>
          <p:nvPr/>
        </p:nvSpPr>
        <p:spPr>
          <a:xfrm>
            <a:off x="8377435" y="5515401"/>
            <a:ext cx="3036751" cy="31711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8" name="正方形/長方形 77"/>
          <p:cNvSpPr/>
          <p:nvPr/>
        </p:nvSpPr>
        <p:spPr>
          <a:xfrm>
            <a:off x="8377435" y="5984462"/>
            <a:ext cx="3036751" cy="317113"/>
          </a:xfrm>
          <a:prstGeom prst="rect">
            <a:avLst/>
          </a:prstGeom>
          <a:noFill/>
          <a:ln w="28575">
            <a:solidFill>
              <a:schemeClr val="accent6">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6" name="正方形/長方形 85"/>
          <p:cNvSpPr/>
          <p:nvPr/>
        </p:nvSpPr>
        <p:spPr>
          <a:xfrm rot="16200000">
            <a:off x="6695967" y="3679935"/>
            <a:ext cx="543545" cy="448074"/>
          </a:xfrm>
          <a:prstGeom prst="rect">
            <a:avLst/>
          </a:prstGeom>
          <a:noFill/>
          <a:ln w="41275">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87" name="正方形/長方形 86"/>
          <p:cNvSpPr/>
          <p:nvPr/>
        </p:nvSpPr>
        <p:spPr>
          <a:xfrm>
            <a:off x="7167518" y="2717737"/>
            <a:ext cx="543545" cy="306540"/>
          </a:xfrm>
          <a:prstGeom prst="rect">
            <a:avLst/>
          </a:prstGeom>
          <a:noFill/>
          <a:ln w="41275">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89" name="直線コネクタ 88"/>
          <p:cNvCxnSpPr/>
          <p:nvPr/>
        </p:nvCxnSpPr>
        <p:spPr>
          <a:xfrm flipH="1">
            <a:off x="7572740" y="2844380"/>
            <a:ext cx="444472" cy="4522"/>
          </a:xfrm>
          <a:prstGeom prst="line">
            <a:avLst/>
          </a:prstGeom>
          <a:ln w="41275">
            <a:solidFill>
              <a:srgbClr val="00B050"/>
            </a:solidFill>
            <a:tailEnd type="oval"/>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flipH="1">
            <a:off x="7014861" y="3813617"/>
            <a:ext cx="1002351" cy="0"/>
          </a:xfrm>
          <a:prstGeom prst="line">
            <a:avLst/>
          </a:prstGeom>
          <a:ln w="41275">
            <a:solidFill>
              <a:schemeClr val="accent6">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07" name="グループ化 106"/>
          <p:cNvGrpSpPr/>
          <p:nvPr/>
        </p:nvGrpSpPr>
        <p:grpSpPr>
          <a:xfrm>
            <a:off x="-31470" y="365125"/>
            <a:ext cx="523220" cy="5189823"/>
            <a:chOff x="-31470" y="365125"/>
            <a:chExt cx="523220" cy="5189823"/>
          </a:xfrm>
        </p:grpSpPr>
        <p:sp>
          <p:nvSpPr>
            <p:cNvPr id="108" name="片側の 2 つの角を丸めた四角形 10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片側の 2 つの角を丸めた四角形 10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片側の 2 つの角を丸めた四角形 1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3" name="テキスト ボックス 11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14" name="片側の 2 つの角を丸めた四角形 113"/>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5" name="テキスト ボックス 114"/>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片側の 2 つの角を丸めた四角形 1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片側の 2 つの角を丸めた四角形 1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テキスト ボックス 1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テキスト ボックス 1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6" name="コンテンツ プレースホルダー 2"/>
          <p:cNvSpPr txBox="1">
            <a:spLocks/>
          </p:cNvSpPr>
          <p:nvPr/>
        </p:nvSpPr>
        <p:spPr>
          <a:xfrm>
            <a:off x="2077524" y="2474289"/>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8" name="コンテンツ プレースホルダー 2"/>
          <p:cNvSpPr txBox="1">
            <a:spLocks/>
          </p:cNvSpPr>
          <p:nvPr/>
        </p:nvSpPr>
        <p:spPr>
          <a:xfrm>
            <a:off x="9664807" y="2474289"/>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2815738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88" name="図 8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38682" y="1472876"/>
            <a:ext cx="3925907" cy="505503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38" name="正方形/長方形 37"/>
          <p:cNvSpPr/>
          <p:nvPr/>
        </p:nvSpPr>
        <p:spPr>
          <a:xfrm rot="16200000">
            <a:off x="4098710" y="2382522"/>
            <a:ext cx="514390" cy="462580"/>
          </a:xfrm>
          <a:prstGeom prst="rect">
            <a:avLst/>
          </a:prstGeom>
          <a:noFill/>
          <a:ln w="41275">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5" name="正方形/長方形 54"/>
          <p:cNvSpPr/>
          <p:nvPr/>
        </p:nvSpPr>
        <p:spPr>
          <a:xfrm rot="16200000">
            <a:off x="4634692" y="2373114"/>
            <a:ext cx="375142" cy="388481"/>
          </a:xfrm>
          <a:prstGeom prst="rect">
            <a:avLst/>
          </a:prstGeom>
          <a:noFill/>
          <a:ln w="41275">
            <a:solidFill>
              <a:srgbClr val="00B0F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57" name="直線コネクタ 56"/>
          <p:cNvCxnSpPr/>
          <p:nvPr/>
        </p:nvCxnSpPr>
        <p:spPr>
          <a:xfrm flipH="1">
            <a:off x="4971053" y="2534786"/>
            <a:ext cx="3201418" cy="32568"/>
          </a:xfrm>
          <a:prstGeom prst="line">
            <a:avLst/>
          </a:prstGeom>
          <a:ln w="41275">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422073" y="1655681"/>
            <a:ext cx="3616678"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4360673" y="1655681"/>
            <a:ext cx="0" cy="838952"/>
          </a:xfrm>
          <a:prstGeom prst="line">
            <a:avLst/>
          </a:prstGeom>
          <a:ln w="41275">
            <a:solidFill>
              <a:srgbClr val="F49D00"/>
            </a:solidFill>
            <a:tailEnd type="ova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422073" y="1662583"/>
            <a:ext cx="0" cy="394194"/>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7038751" y="1662583"/>
            <a:ext cx="0" cy="2752084"/>
          </a:xfrm>
          <a:prstGeom prst="line">
            <a:avLst/>
          </a:prstGeom>
          <a:ln w="41275">
            <a:solidFill>
              <a:schemeClr val="accent6">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rot="16200000">
            <a:off x="6803307" y="4203479"/>
            <a:ext cx="465299" cy="507692"/>
          </a:xfrm>
          <a:prstGeom prst="rect">
            <a:avLst/>
          </a:prstGeom>
          <a:noFill/>
          <a:ln w="41275">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9" name="正方形/長方形 58"/>
          <p:cNvSpPr/>
          <p:nvPr/>
        </p:nvSpPr>
        <p:spPr>
          <a:xfrm>
            <a:off x="923932" y="2056777"/>
            <a:ext cx="2858398" cy="4427150"/>
          </a:xfrm>
          <a:prstGeom prst="rect">
            <a:avLst/>
          </a:prstGeom>
          <a:ln w="254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62" name="コンテンツ プレースホルダー 2"/>
          <p:cNvSpPr txBox="1">
            <a:spLocks/>
          </p:cNvSpPr>
          <p:nvPr/>
        </p:nvSpPr>
        <p:spPr>
          <a:xfrm>
            <a:off x="893157"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⑥電解コンデンサ</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1199208" y="2955228"/>
            <a:ext cx="2487685" cy="852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値を確認する。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5" name="正方形/長方形 64"/>
          <p:cNvSpPr/>
          <p:nvPr/>
        </p:nvSpPr>
        <p:spPr>
          <a:xfrm>
            <a:off x="1395040" y="5444447"/>
            <a:ext cx="1787236" cy="325064"/>
          </a:xfrm>
          <a:prstGeom prst="rect">
            <a:avLst/>
          </a:prstGeom>
          <a:noFill/>
          <a:ln w="28575">
            <a:solidFill>
              <a:srgbClr val="F49D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7" name="コンテンツ プレースホルダー 2"/>
          <p:cNvSpPr txBox="1">
            <a:spLocks/>
          </p:cNvSpPr>
          <p:nvPr/>
        </p:nvSpPr>
        <p:spPr>
          <a:xfrm>
            <a:off x="1590586" y="5367126"/>
            <a:ext cx="619214" cy="95923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C9</a:t>
            </a:r>
          </a:p>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C14</a:t>
            </a:r>
          </a:p>
        </p:txBody>
      </p:sp>
      <p:pic>
        <p:nvPicPr>
          <p:cNvPr id="68" name="図 6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1588" y="3024637"/>
            <a:ext cx="146885" cy="324080"/>
          </a:xfrm>
          <a:prstGeom prst="rect">
            <a:avLst/>
          </a:prstGeom>
        </p:spPr>
      </p:pic>
      <p:sp>
        <p:nvSpPr>
          <p:cNvPr id="71" name="コンテンツ プレースホルダー 2"/>
          <p:cNvSpPr txBox="1">
            <a:spLocks/>
          </p:cNvSpPr>
          <p:nvPr/>
        </p:nvSpPr>
        <p:spPr>
          <a:xfrm>
            <a:off x="2102976" y="5367126"/>
            <a:ext cx="943694" cy="95923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1μF</a:t>
            </a:r>
          </a:p>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100μF</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2" name="コンテンツ プレースホルダー 2"/>
          <p:cNvSpPr txBox="1">
            <a:spLocks/>
          </p:cNvSpPr>
          <p:nvPr/>
        </p:nvSpPr>
        <p:spPr>
          <a:xfrm>
            <a:off x="1886617" y="2460175"/>
            <a:ext cx="1780316" cy="3389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73" name="図 7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1588" y="3453266"/>
            <a:ext cx="146885" cy="324080"/>
          </a:xfrm>
          <a:prstGeom prst="rect">
            <a:avLst/>
          </a:prstGeom>
        </p:spPr>
      </p:pic>
      <p:sp>
        <p:nvSpPr>
          <p:cNvPr id="77" name="正方形/長方形 76"/>
          <p:cNvSpPr/>
          <p:nvPr/>
        </p:nvSpPr>
        <p:spPr>
          <a:xfrm>
            <a:off x="1395040" y="5939661"/>
            <a:ext cx="1787236" cy="325064"/>
          </a:xfrm>
          <a:prstGeom prst="rect">
            <a:avLst/>
          </a:prstGeom>
          <a:noFill/>
          <a:ln w="28575">
            <a:solidFill>
              <a:schemeClr val="accent6">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91" name="図 9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45030" y="3955528"/>
            <a:ext cx="2360142" cy="1263336"/>
          </a:xfrm>
          <a:prstGeom prst="rect">
            <a:avLst/>
          </a:prstGeom>
        </p:spPr>
      </p:pic>
      <p:sp>
        <p:nvSpPr>
          <p:cNvPr id="92" name="コンテンツ プレースホルダー 2"/>
          <p:cNvSpPr txBox="1">
            <a:spLocks/>
          </p:cNvSpPr>
          <p:nvPr/>
        </p:nvSpPr>
        <p:spPr>
          <a:xfrm>
            <a:off x="8157083"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⑦トランジスタ</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463134" y="2955228"/>
            <a:ext cx="2487685" cy="852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少し浮かせて取り付ける。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4" name="正方形/長方形 93"/>
          <p:cNvSpPr/>
          <p:nvPr/>
        </p:nvSpPr>
        <p:spPr>
          <a:xfrm>
            <a:off x="8482399" y="6105523"/>
            <a:ext cx="2169595" cy="325064"/>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5" name="コンテンツ プレースホルダー 2"/>
          <p:cNvSpPr txBox="1">
            <a:spLocks/>
          </p:cNvSpPr>
          <p:nvPr/>
        </p:nvSpPr>
        <p:spPr>
          <a:xfrm>
            <a:off x="8677946" y="6028202"/>
            <a:ext cx="545681" cy="43088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Q1</a:t>
            </a:r>
          </a:p>
        </p:txBody>
      </p:sp>
      <p:pic>
        <p:nvPicPr>
          <p:cNvPr id="96" name="図 9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5514" y="3024637"/>
            <a:ext cx="146885" cy="324080"/>
          </a:xfrm>
          <a:prstGeom prst="rect">
            <a:avLst/>
          </a:prstGeom>
        </p:spPr>
      </p:pic>
      <p:sp>
        <p:nvSpPr>
          <p:cNvPr id="97" name="コンテンツ プレースホルダー 2"/>
          <p:cNvSpPr txBox="1">
            <a:spLocks/>
          </p:cNvSpPr>
          <p:nvPr/>
        </p:nvSpPr>
        <p:spPr>
          <a:xfrm>
            <a:off x="9419173" y="6028202"/>
            <a:ext cx="1177489"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A1266GR</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8" name="コンテンツ プレースホルダー 2"/>
          <p:cNvSpPr txBox="1">
            <a:spLocks/>
          </p:cNvSpPr>
          <p:nvPr/>
        </p:nvSpPr>
        <p:spPr>
          <a:xfrm>
            <a:off x="9150543" y="2460175"/>
            <a:ext cx="1780316" cy="3389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99" name="図 9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5514" y="3453266"/>
            <a:ext cx="146885" cy="324080"/>
          </a:xfrm>
          <a:prstGeom prst="rect">
            <a:avLst/>
          </a:prstGeom>
        </p:spPr>
      </p:pic>
      <p:pic>
        <p:nvPicPr>
          <p:cNvPr id="101" name="図 10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18527" y="3901465"/>
            <a:ext cx="1578064" cy="972908"/>
          </a:xfrm>
          <a:prstGeom prst="rect">
            <a:avLst/>
          </a:prstGeom>
        </p:spPr>
      </p:pic>
      <p:sp>
        <p:nvSpPr>
          <p:cNvPr id="102" name="正方形/長方形 101"/>
          <p:cNvSpPr/>
          <p:nvPr/>
        </p:nvSpPr>
        <p:spPr>
          <a:xfrm>
            <a:off x="8187858" y="2056776"/>
            <a:ext cx="2858398" cy="4427151"/>
          </a:xfrm>
          <a:prstGeom prst="rect">
            <a:avLst/>
          </a:prstGeom>
          <a:noFill/>
          <a:ln w="25400">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03" name="図 102"/>
          <p:cNvPicPr>
            <a:picLocks noChangeAspect="1"/>
          </p:cNvPicPr>
          <p:nvPr/>
        </p:nvPicPr>
        <p:blipFill>
          <a:blip r:embed="rId6"/>
          <a:stretch>
            <a:fillRect/>
          </a:stretch>
        </p:blipFill>
        <p:spPr>
          <a:xfrm>
            <a:off x="9747140" y="4360015"/>
            <a:ext cx="1231922" cy="1532240"/>
          </a:xfrm>
          <a:prstGeom prst="rect">
            <a:avLst/>
          </a:prstGeom>
        </p:spPr>
      </p:pic>
      <p:pic>
        <p:nvPicPr>
          <p:cNvPr id="7" name="図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08956" y="4998492"/>
            <a:ext cx="1070985" cy="941169"/>
          </a:xfrm>
          <a:prstGeom prst="rect">
            <a:avLst/>
          </a:prstGeom>
        </p:spPr>
      </p:pic>
      <p:grpSp>
        <p:nvGrpSpPr>
          <p:cNvPr id="118" name="グループ化 117"/>
          <p:cNvGrpSpPr/>
          <p:nvPr/>
        </p:nvGrpSpPr>
        <p:grpSpPr>
          <a:xfrm>
            <a:off x="-31470" y="365125"/>
            <a:ext cx="523220" cy="5189823"/>
            <a:chOff x="-31470" y="365125"/>
            <a:chExt cx="523220" cy="5189823"/>
          </a:xfrm>
        </p:grpSpPr>
        <p:sp>
          <p:nvSpPr>
            <p:cNvPr id="119" name="片側の 2 つの角を丸めた四角形 118"/>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0" name="テキスト ボックス 11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片側の 2 つの角を丸めた四角形 120"/>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テキスト ボックス 12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3" name="片側の 2 つの角を丸めた四角形 122"/>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4" name="テキスト ボックス 123"/>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25" name="片側の 2 つの角を丸めた四角形 124"/>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テキスト ボックス 125"/>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7" name="片側の 2 つの角を丸めた四角形 12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8" name="片側の 2 つの角を丸めた四角形 127"/>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テキスト ボックス 1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テキスト ボックス 1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822378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88" name="図 8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38682" y="1472876"/>
            <a:ext cx="3925907" cy="505503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55" name="正方形/長方形 54"/>
          <p:cNvSpPr/>
          <p:nvPr/>
        </p:nvSpPr>
        <p:spPr>
          <a:xfrm rot="16200000">
            <a:off x="5203152" y="3502223"/>
            <a:ext cx="1130793" cy="1244710"/>
          </a:xfrm>
          <a:prstGeom prst="rect">
            <a:avLst/>
          </a:prstGeom>
          <a:noFill/>
          <a:ln w="41275">
            <a:solidFill>
              <a:srgbClr val="92D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57" name="直線コネクタ 56"/>
          <p:cNvCxnSpPr/>
          <p:nvPr/>
        </p:nvCxnSpPr>
        <p:spPr>
          <a:xfrm flipH="1">
            <a:off x="6096000" y="4139383"/>
            <a:ext cx="2076471" cy="21124"/>
          </a:xfrm>
          <a:prstGeom prst="line">
            <a:avLst/>
          </a:prstGeom>
          <a:ln w="41275">
            <a:solidFill>
              <a:srgbClr val="92D050"/>
            </a:solidFill>
            <a:tailEnd type="ova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422073" y="1794068"/>
            <a:ext cx="2504161" cy="0"/>
          </a:xfrm>
          <a:prstGeom prst="line">
            <a:avLst/>
          </a:prstGeom>
          <a:ln w="41275">
            <a:solidFill>
              <a:srgbClr val="E84C22"/>
            </a:solidFill>
            <a:tailEnd type="ova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422073" y="1794068"/>
            <a:ext cx="0" cy="262709"/>
          </a:xfrm>
          <a:prstGeom prst="line">
            <a:avLst/>
          </a:prstGeom>
          <a:ln w="41275">
            <a:solidFill>
              <a:srgbClr val="E84C22"/>
            </a:solidFil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rot="16200000">
            <a:off x="5459967" y="1576287"/>
            <a:ext cx="932534" cy="929335"/>
          </a:xfrm>
          <a:prstGeom prst="rect">
            <a:avLst/>
          </a:prstGeom>
          <a:noFill/>
          <a:ln w="41275">
            <a:solidFill>
              <a:srgbClr val="E84C2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9" name="正方形/長方形 58"/>
          <p:cNvSpPr/>
          <p:nvPr/>
        </p:nvSpPr>
        <p:spPr>
          <a:xfrm>
            <a:off x="923932" y="2056777"/>
            <a:ext cx="2858398" cy="3498172"/>
          </a:xfrm>
          <a:prstGeom prst="rect">
            <a:avLst/>
          </a:prstGeom>
          <a:ln w="254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62" name="コンテンツ プレースホルダー 2"/>
          <p:cNvSpPr txBox="1">
            <a:spLocks/>
          </p:cNvSpPr>
          <p:nvPr/>
        </p:nvSpPr>
        <p:spPr>
          <a:xfrm>
            <a:off x="893157"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⑧</a:t>
            </a: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コネクタ</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ー</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コンテンツ プレースホルダー 2"/>
          <p:cNvSpPr txBox="1">
            <a:spLocks/>
          </p:cNvSpPr>
          <p:nvPr/>
        </p:nvSpPr>
        <p:spPr>
          <a:xfrm>
            <a:off x="8157083" y="2174545"/>
            <a:ext cx="1066544"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⑨ブザー</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4" name="正方形/長方形 93"/>
          <p:cNvSpPr/>
          <p:nvPr/>
        </p:nvSpPr>
        <p:spPr>
          <a:xfrm>
            <a:off x="9041696" y="4854237"/>
            <a:ext cx="1150721" cy="325064"/>
          </a:xfrm>
          <a:prstGeom prst="rect">
            <a:avLst/>
          </a:prstGeom>
          <a:noFill/>
          <a:ln w="28575">
            <a:solidFill>
              <a:srgbClr val="92D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5" name="コンテンツ プレースホルダー 2"/>
          <p:cNvSpPr txBox="1">
            <a:spLocks/>
          </p:cNvSpPr>
          <p:nvPr/>
        </p:nvSpPr>
        <p:spPr>
          <a:xfrm>
            <a:off x="9282430" y="4740724"/>
            <a:ext cx="669254"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BUZ</a:t>
            </a:r>
          </a:p>
        </p:txBody>
      </p:sp>
      <p:sp>
        <p:nvSpPr>
          <p:cNvPr id="102" name="正方形/長方形 101"/>
          <p:cNvSpPr/>
          <p:nvPr/>
        </p:nvSpPr>
        <p:spPr>
          <a:xfrm>
            <a:off x="8187858" y="2056777"/>
            <a:ext cx="2858398" cy="3419900"/>
          </a:xfrm>
          <a:prstGeom prst="rect">
            <a:avLst/>
          </a:prstGeom>
          <a:noFill/>
          <a:ln w="25400">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51" name="コンテンツ プレースホルダー 2"/>
          <p:cNvSpPr txBox="1">
            <a:spLocks/>
          </p:cNvSpPr>
          <p:nvPr/>
        </p:nvSpPr>
        <p:spPr>
          <a:xfrm>
            <a:off x="1202579" y="2627433"/>
            <a:ext cx="2405466"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差し込み口が外向きになるように取り付ける。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2" name="正方形/長方形 51"/>
          <p:cNvSpPr/>
          <p:nvPr/>
        </p:nvSpPr>
        <p:spPr>
          <a:xfrm>
            <a:off x="1686585" y="5002518"/>
            <a:ext cx="1356464" cy="353566"/>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3" name="コンテンツ プレースホルダー 2"/>
          <p:cNvSpPr txBox="1">
            <a:spLocks/>
          </p:cNvSpPr>
          <p:nvPr/>
        </p:nvSpPr>
        <p:spPr>
          <a:xfrm>
            <a:off x="2013612" y="4925197"/>
            <a:ext cx="654054" cy="43088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CN2</a:t>
            </a:r>
          </a:p>
        </p:txBody>
      </p:sp>
      <p:pic>
        <p:nvPicPr>
          <p:cNvPr id="54" name="図 5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4958" y="2689515"/>
            <a:ext cx="146885" cy="324080"/>
          </a:xfrm>
          <a:prstGeom prst="rect">
            <a:avLst/>
          </a:prstGeom>
        </p:spPr>
      </p:pic>
      <p:pic>
        <p:nvPicPr>
          <p:cNvPr id="61" name="図 60"/>
          <p:cNvPicPr>
            <a:picLocks noChangeAspect="1"/>
          </p:cNvPicPr>
          <p:nvPr/>
        </p:nvPicPr>
        <p:blipFill>
          <a:blip r:embed="rId4"/>
          <a:stretch>
            <a:fillRect/>
          </a:stretch>
        </p:blipFill>
        <p:spPr>
          <a:xfrm>
            <a:off x="1511481" y="3413749"/>
            <a:ext cx="1585203" cy="1236166"/>
          </a:xfrm>
          <a:prstGeom prst="rect">
            <a:avLst/>
          </a:prstGeom>
        </p:spPr>
      </p:pic>
      <p:pic>
        <p:nvPicPr>
          <p:cNvPr id="6" name="図 5"/>
          <p:cNvPicPr>
            <a:picLocks noChangeAspect="1"/>
          </p:cNvPicPr>
          <p:nvPr/>
        </p:nvPicPr>
        <p:blipFill>
          <a:blip r:embed="rId5"/>
          <a:stretch>
            <a:fillRect/>
          </a:stretch>
        </p:blipFill>
        <p:spPr>
          <a:xfrm>
            <a:off x="8971179" y="2773895"/>
            <a:ext cx="1291756" cy="1448862"/>
          </a:xfrm>
          <a:prstGeom prst="rect">
            <a:avLst/>
          </a:prstGeom>
        </p:spPr>
      </p:pic>
      <p:grpSp>
        <p:nvGrpSpPr>
          <p:cNvPr id="37" name="グループ化 36"/>
          <p:cNvGrpSpPr/>
          <p:nvPr/>
        </p:nvGrpSpPr>
        <p:grpSpPr>
          <a:xfrm>
            <a:off x="-31470" y="365125"/>
            <a:ext cx="523220" cy="5189823"/>
            <a:chOff x="-31470" y="365125"/>
            <a:chExt cx="523220" cy="5189823"/>
          </a:xfrm>
        </p:grpSpPr>
        <p:sp>
          <p:nvSpPr>
            <p:cNvPr id="38" name="片側の 2 つの角を丸めた四角形 3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44" name="片側の 2 つの角を丸めた四角形 43"/>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片側の 2 つの角を丸めた四角形 4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6" name="コンテンツ プレースホルダー 2"/>
          <p:cNvSpPr txBox="1">
            <a:spLocks/>
          </p:cNvSpPr>
          <p:nvPr/>
        </p:nvSpPr>
        <p:spPr>
          <a:xfrm>
            <a:off x="9339937" y="2142415"/>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96833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88" name="図 8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38682" y="1472876"/>
            <a:ext cx="3925907" cy="505503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sp>
        <p:nvSpPr>
          <p:cNvPr id="55" name="正方形/長方形 54"/>
          <p:cNvSpPr/>
          <p:nvPr/>
        </p:nvSpPr>
        <p:spPr>
          <a:xfrm rot="16200000">
            <a:off x="7304719" y="2099669"/>
            <a:ext cx="414942" cy="520427"/>
          </a:xfrm>
          <a:prstGeom prst="rect">
            <a:avLst/>
          </a:prstGeom>
          <a:noFill/>
          <a:ln w="41275">
            <a:solidFill>
              <a:schemeClr val="accent4"/>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57" name="直線コネクタ 56"/>
          <p:cNvCxnSpPr/>
          <p:nvPr/>
        </p:nvCxnSpPr>
        <p:spPr>
          <a:xfrm flipH="1">
            <a:off x="7658100" y="2343598"/>
            <a:ext cx="514371" cy="5233"/>
          </a:xfrm>
          <a:prstGeom prst="line">
            <a:avLst/>
          </a:prstGeom>
          <a:ln w="41275">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3782330" y="4500481"/>
            <a:ext cx="3773030" cy="0"/>
          </a:xfrm>
          <a:prstGeom prst="line">
            <a:avLst/>
          </a:prstGeom>
          <a:ln w="41275">
            <a:solidFill>
              <a:srgbClr val="CC9900"/>
            </a:solidFill>
            <a:tailEnd type="ova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rot="16200000">
            <a:off x="7074788" y="3992360"/>
            <a:ext cx="912629" cy="482600"/>
          </a:xfrm>
          <a:prstGeom prst="rect">
            <a:avLst/>
          </a:prstGeom>
          <a:noFill/>
          <a:ln w="41275">
            <a:solidFill>
              <a:srgbClr val="CC99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59" name="正方形/長方形 58"/>
          <p:cNvSpPr/>
          <p:nvPr/>
        </p:nvSpPr>
        <p:spPr>
          <a:xfrm>
            <a:off x="923932" y="2056777"/>
            <a:ext cx="2858398" cy="4427150"/>
          </a:xfrm>
          <a:prstGeom prst="rect">
            <a:avLst/>
          </a:prstGeom>
          <a:ln w="25400">
            <a:solidFill>
              <a:srgbClr val="CC99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62" name="コンテンツ プレースホルダー 2"/>
          <p:cNvSpPr txBox="1">
            <a:spLocks/>
          </p:cNvSpPr>
          <p:nvPr/>
        </p:nvSpPr>
        <p:spPr>
          <a:xfrm>
            <a:off x="893157"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⑩スライドスイッチ</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1199208" y="2955228"/>
            <a:ext cx="2487685" cy="852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5</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本の足はすべてはんだづけする！</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となりどうしがくっつかないように注意！</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7" name="コンテンツ プレースホルダー 2"/>
          <p:cNvSpPr txBox="1">
            <a:spLocks/>
          </p:cNvSpPr>
          <p:nvPr/>
        </p:nvSpPr>
        <p:spPr>
          <a:xfrm>
            <a:off x="1979051" y="5892255"/>
            <a:ext cx="619214" cy="43088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SW</a:t>
            </a:r>
          </a:p>
        </p:txBody>
      </p:sp>
      <p:pic>
        <p:nvPicPr>
          <p:cNvPr id="68" name="図 6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1588" y="3024637"/>
            <a:ext cx="146885" cy="324080"/>
          </a:xfrm>
          <a:prstGeom prst="rect">
            <a:avLst/>
          </a:prstGeom>
        </p:spPr>
      </p:pic>
      <p:pic>
        <p:nvPicPr>
          <p:cNvPr id="73" name="図 7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1588" y="3453266"/>
            <a:ext cx="146885" cy="324080"/>
          </a:xfrm>
          <a:prstGeom prst="rect">
            <a:avLst/>
          </a:prstGeom>
        </p:spPr>
      </p:pic>
      <p:sp>
        <p:nvSpPr>
          <p:cNvPr id="77" name="正方形/長方形 76"/>
          <p:cNvSpPr/>
          <p:nvPr/>
        </p:nvSpPr>
        <p:spPr>
          <a:xfrm>
            <a:off x="1739900" y="5939661"/>
            <a:ext cx="952500" cy="325064"/>
          </a:xfrm>
          <a:prstGeom prst="rect">
            <a:avLst/>
          </a:prstGeom>
          <a:noFill/>
          <a:ln w="28575">
            <a:solidFill>
              <a:srgbClr val="CC99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2" name="コンテンツ プレースホルダー 2"/>
          <p:cNvSpPr txBox="1">
            <a:spLocks/>
          </p:cNvSpPr>
          <p:nvPr/>
        </p:nvSpPr>
        <p:spPr>
          <a:xfrm>
            <a:off x="8157083" y="2174545"/>
            <a:ext cx="903916"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⑪</a:t>
            </a:r>
            <a:r>
              <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rPr>
              <a:t>LED</a:t>
            </a:r>
          </a:p>
        </p:txBody>
      </p:sp>
      <p:sp>
        <p:nvSpPr>
          <p:cNvPr id="93" name="コンテンツ プレースホルダー 2"/>
          <p:cNvSpPr txBox="1">
            <a:spLocks/>
          </p:cNvSpPr>
          <p:nvPr/>
        </p:nvSpPr>
        <p:spPr>
          <a:xfrm>
            <a:off x="8463134" y="2955229"/>
            <a:ext cx="2487685" cy="4980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4" name="正方形/長方形 93"/>
          <p:cNvSpPr/>
          <p:nvPr/>
        </p:nvSpPr>
        <p:spPr>
          <a:xfrm>
            <a:off x="9060999" y="4932641"/>
            <a:ext cx="849403" cy="325064"/>
          </a:xfrm>
          <a:prstGeom prst="rect">
            <a:avLst/>
          </a:prstGeom>
          <a:noFill/>
          <a:ln w="28575">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5" name="コンテンツ プレースホルダー 2"/>
          <p:cNvSpPr txBox="1">
            <a:spLocks/>
          </p:cNvSpPr>
          <p:nvPr/>
        </p:nvSpPr>
        <p:spPr>
          <a:xfrm>
            <a:off x="9228448" y="4855320"/>
            <a:ext cx="681954"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LED</a:t>
            </a:r>
          </a:p>
        </p:txBody>
      </p:sp>
      <p:pic>
        <p:nvPicPr>
          <p:cNvPr id="96" name="図 9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5514" y="3024637"/>
            <a:ext cx="146885" cy="324080"/>
          </a:xfrm>
          <a:prstGeom prst="rect">
            <a:avLst/>
          </a:prstGeom>
        </p:spPr>
      </p:pic>
      <p:sp>
        <p:nvSpPr>
          <p:cNvPr id="98" name="コンテンツ プレースホルダー 2"/>
          <p:cNvSpPr txBox="1">
            <a:spLocks/>
          </p:cNvSpPr>
          <p:nvPr/>
        </p:nvSpPr>
        <p:spPr>
          <a:xfrm>
            <a:off x="9150543" y="2177314"/>
            <a:ext cx="1780316" cy="3389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2" name="正方形/長方形 101"/>
          <p:cNvSpPr/>
          <p:nvPr/>
        </p:nvSpPr>
        <p:spPr>
          <a:xfrm>
            <a:off x="8187858" y="2056776"/>
            <a:ext cx="2858398" cy="3387671"/>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4"/>
          <a:stretch>
            <a:fillRect/>
          </a:stretch>
        </p:blipFill>
        <p:spPr>
          <a:xfrm>
            <a:off x="1492306" y="4053529"/>
            <a:ext cx="1362336" cy="1390918"/>
          </a:xfrm>
          <a:prstGeom prst="rect">
            <a:avLst/>
          </a:prstGeom>
        </p:spPr>
      </p:pic>
      <p:pic>
        <p:nvPicPr>
          <p:cNvPr id="8" name="図 7"/>
          <p:cNvPicPr>
            <a:picLocks noChangeAspect="1"/>
          </p:cNvPicPr>
          <p:nvPr/>
        </p:nvPicPr>
        <p:blipFill>
          <a:blip r:embed="rId5"/>
          <a:stretch>
            <a:fillRect/>
          </a:stretch>
        </p:blipFill>
        <p:spPr>
          <a:xfrm>
            <a:off x="8356628" y="3709228"/>
            <a:ext cx="2470929" cy="902480"/>
          </a:xfrm>
          <a:prstGeom prst="rect">
            <a:avLst/>
          </a:prstGeom>
        </p:spPr>
      </p:pic>
      <p:grpSp>
        <p:nvGrpSpPr>
          <p:cNvPr id="54" name="グループ化 53"/>
          <p:cNvGrpSpPr/>
          <p:nvPr/>
        </p:nvGrpSpPr>
        <p:grpSpPr>
          <a:xfrm>
            <a:off x="-31470" y="365125"/>
            <a:ext cx="523220" cy="5189823"/>
            <a:chOff x="-31470" y="365125"/>
            <a:chExt cx="523220" cy="5189823"/>
          </a:xfrm>
        </p:grpSpPr>
        <p:sp>
          <p:nvSpPr>
            <p:cNvPr id="61" name="片側の 2 つの角を丸めた四角形 60"/>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片側の 2 つの角を丸めた四角形 7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76" name="片側の 2 つの角を丸めた四角形 75"/>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片側の 2 つの角を丸めた四角形 8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0" name="コンテンツ プレースホルダー 2"/>
          <p:cNvSpPr txBox="1">
            <a:spLocks/>
          </p:cNvSpPr>
          <p:nvPr/>
        </p:nvSpPr>
        <p:spPr>
          <a:xfrm>
            <a:off x="2077524" y="2474289"/>
            <a:ext cx="1774129" cy="274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00B050"/>
                </a:solidFill>
                <a:latin typeface="メイリオ" panose="020B0604030504040204" pitchFamily="50" charset="-128"/>
                <a:ea typeface="メイリオ" panose="020B0604030504040204" pitchFamily="50" charset="-128"/>
                <a:cs typeface="Meiryo UI" panose="020B0604030504040204" pitchFamily="50" charset="-128"/>
              </a:rPr>
              <a:t>なし</a:t>
            </a:r>
            <a:endParaRPr lang="ja-JP" altLang="en-US" sz="1800" b="1" dirty="0">
              <a:solidFill>
                <a:srgbClr val="00B050"/>
              </a:solidFill>
              <a:latin typeface="メイリオ" panose="020B0604030504040204" pitchFamily="50" charset="-128"/>
              <a:ea typeface="メイリオ"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8101029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正方形/長方形 58"/>
          <p:cNvSpPr/>
          <p:nvPr/>
        </p:nvSpPr>
        <p:spPr>
          <a:xfrm>
            <a:off x="8257545" y="2056777"/>
            <a:ext cx="2858398" cy="4427150"/>
          </a:xfrm>
          <a:prstGeom prst="rect">
            <a:avLst/>
          </a:prstGeom>
          <a:ln w="25400">
            <a:solidFill>
              <a:srgbClr val="CC99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19408" y="3408683"/>
            <a:ext cx="1686202" cy="1546947"/>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はんだづけ（電気回路の組み立て）</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88" name="図 8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938682" y="1472876"/>
            <a:ext cx="3925907" cy="5055039"/>
          </a:xfrm>
          <a:prstGeom prst="rect">
            <a:avLst/>
          </a:prstGeom>
        </p:spPr>
      </p:pic>
      <p:sp>
        <p:nvSpPr>
          <p:cNvPr id="4" name="テキスト ボックス 3"/>
          <p:cNvSpPr txBox="1"/>
          <p:nvPr/>
        </p:nvSpPr>
        <p:spPr>
          <a:xfrm>
            <a:off x="779844" y="1358084"/>
            <a:ext cx="1794979" cy="435984"/>
          </a:xfrm>
          <a:prstGeom prst="rect">
            <a:avLst/>
          </a:prstGeom>
        </p:spPr>
        <p:txBody>
          <a:bodyPr wrap="none" rtlCol="0">
            <a:noAutofit/>
          </a:bodyPr>
          <a:lstStyle/>
          <a:p>
            <a:pPr marL="0" indent="0">
              <a:buFont typeface="Arial" panose="020B0604020202020204" pitchFamily="34" charset="0"/>
              <a:buNone/>
            </a:pPr>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アラーム基板</a:t>
            </a:r>
          </a:p>
        </p:txBody>
      </p:sp>
      <p:cxnSp>
        <p:nvCxnSpPr>
          <p:cNvPr id="60" name="直線コネクタ 59"/>
          <p:cNvCxnSpPr/>
          <p:nvPr/>
        </p:nvCxnSpPr>
        <p:spPr>
          <a:xfrm flipH="1">
            <a:off x="7010400" y="5100972"/>
            <a:ext cx="1247146" cy="0"/>
          </a:xfrm>
          <a:prstGeom prst="line">
            <a:avLst/>
          </a:prstGeom>
          <a:ln w="41275">
            <a:solidFill>
              <a:srgbClr val="CC9900"/>
            </a:solidFill>
            <a:tailEnd type="ova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rot="16200000">
            <a:off x="5434879" y="4272497"/>
            <a:ext cx="838031" cy="3402934"/>
          </a:xfrm>
          <a:prstGeom prst="rect">
            <a:avLst/>
          </a:prstGeom>
          <a:noFill/>
          <a:ln w="41275">
            <a:solidFill>
              <a:srgbClr val="CC99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sp>
        <p:nvSpPr>
          <p:cNvPr id="62" name="コンテンツ プレースホルダー 2"/>
          <p:cNvSpPr txBox="1">
            <a:spLocks/>
          </p:cNvSpPr>
          <p:nvPr/>
        </p:nvSpPr>
        <p:spPr>
          <a:xfrm>
            <a:off x="8226770" y="2174545"/>
            <a:ext cx="2671478"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⑫電池ボックス</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8532821" y="2955229"/>
            <a:ext cx="2487685" cy="5022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向きを間違えないように注意</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7" name="コンテンツ プレースホルダー 2"/>
          <p:cNvSpPr txBox="1">
            <a:spLocks/>
          </p:cNvSpPr>
          <p:nvPr/>
        </p:nvSpPr>
        <p:spPr>
          <a:xfrm>
            <a:off x="8667509" y="5506193"/>
            <a:ext cx="185970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BATTERY BOX 1</a:t>
            </a:r>
          </a:p>
        </p:txBody>
      </p:sp>
      <p:pic>
        <p:nvPicPr>
          <p:cNvPr id="68" name="図 6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5201" y="3024637"/>
            <a:ext cx="146885" cy="324080"/>
          </a:xfrm>
          <a:prstGeom prst="rect">
            <a:avLst/>
          </a:prstGeom>
        </p:spPr>
      </p:pic>
      <p:sp>
        <p:nvSpPr>
          <p:cNvPr id="77" name="正方形/長方形 76"/>
          <p:cNvSpPr/>
          <p:nvPr/>
        </p:nvSpPr>
        <p:spPr>
          <a:xfrm>
            <a:off x="8667509" y="5583868"/>
            <a:ext cx="1850398" cy="325064"/>
          </a:xfrm>
          <a:prstGeom prst="rect">
            <a:avLst/>
          </a:prstGeom>
          <a:noFill/>
          <a:ln w="28575">
            <a:solidFill>
              <a:srgbClr val="CC99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8" name="コンテンツ プレースホルダー 2"/>
          <p:cNvSpPr txBox="1">
            <a:spLocks/>
          </p:cNvSpPr>
          <p:nvPr/>
        </p:nvSpPr>
        <p:spPr>
          <a:xfrm>
            <a:off x="9413803" y="2431378"/>
            <a:ext cx="1780316" cy="3389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取りつけ方向</a:t>
            </a: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あり</a:t>
            </a:r>
            <a:endParaRPr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 name="直線コネクタ 6"/>
          <p:cNvCxnSpPr/>
          <p:nvPr/>
        </p:nvCxnSpPr>
        <p:spPr>
          <a:xfrm flipH="1" flipV="1">
            <a:off x="9163050" y="4347210"/>
            <a:ext cx="523694" cy="643440"/>
          </a:xfrm>
          <a:prstGeom prst="line">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5" name="正方形/長方形 44"/>
          <p:cNvSpPr/>
          <p:nvPr/>
        </p:nvSpPr>
        <p:spPr>
          <a:xfrm rot="16200000">
            <a:off x="5434880" y="3407524"/>
            <a:ext cx="838031" cy="3402934"/>
          </a:xfrm>
          <a:prstGeom prst="rect">
            <a:avLst/>
          </a:prstGeom>
          <a:noFill/>
          <a:ln w="41275">
            <a:solidFill>
              <a:srgbClr val="CC99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latin typeface="+mn-ea"/>
            </a:endParaRPr>
          </a:p>
        </p:txBody>
      </p:sp>
      <p:cxnSp>
        <p:nvCxnSpPr>
          <p:cNvPr id="47" name="直線コネクタ 46"/>
          <p:cNvCxnSpPr/>
          <p:nvPr/>
        </p:nvCxnSpPr>
        <p:spPr>
          <a:xfrm flipH="1">
            <a:off x="7010400" y="5973964"/>
            <a:ext cx="1247146" cy="0"/>
          </a:xfrm>
          <a:prstGeom prst="line">
            <a:avLst/>
          </a:prstGeom>
          <a:ln w="41275">
            <a:solidFill>
              <a:srgbClr val="CC9900"/>
            </a:solidFill>
            <a:tailEnd type="oval"/>
          </a:ln>
        </p:spPr>
        <p:style>
          <a:lnRef idx="1">
            <a:schemeClr val="accent1"/>
          </a:lnRef>
          <a:fillRef idx="0">
            <a:schemeClr val="accent1"/>
          </a:fillRef>
          <a:effectRef idx="0">
            <a:schemeClr val="accent1"/>
          </a:effectRef>
          <a:fontRef idx="minor">
            <a:schemeClr val="tx1"/>
          </a:fontRef>
        </p:style>
      </p:cxnSp>
      <p:sp>
        <p:nvSpPr>
          <p:cNvPr id="20" name="右矢印 19"/>
          <p:cNvSpPr/>
          <p:nvPr/>
        </p:nvSpPr>
        <p:spPr>
          <a:xfrm>
            <a:off x="3650309" y="4882003"/>
            <a:ext cx="611282" cy="4539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右矢印 60"/>
          <p:cNvSpPr/>
          <p:nvPr/>
        </p:nvSpPr>
        <p:spPr>
          <a:xfrm>
            <a:off x="3650309" y="5808307"/>
            <a:ext cx="611282" cy="4539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コンテンツ プレースホルダー 2"/>
          <p:cNvSpPr txBox="1">
            <a:spLocks/>
          </p:cNvSpPr>
          <p:nvPr/>
        </p:nvSpPr>
        <p:spPr>
          <a:xfrm>
            <a:off x="861993" y="3125941"/>
            <a:ext cx="2898480" cy="97872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メイリオ" panose="020B0604030504040204" pitchFamily="50" charset="-128"/>
              <a:buChar char="※"/>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電池</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ボックスの足はほかの</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部品の足より</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かたいので</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、ニッパー</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の根元のほうで切るようにしましょう。</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2" name="角丸四角形 21"/>
          <p:cNvSpPr/>
          <p:nvPr/>
        </p:nvSpPr>
        <p:spPr>
          <a:xfrm>
            <a:off x="813108" y="3038298"/>
            <a:ext cx="3030137" cy="11181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5" name="グループ化 54"/>
          <p:cNvGrpSpPr/>
          <p:nvPr/>
        </p:nvGrpSpPr>
        <p:grpSpPr>
          <a:xfrm>
            <a:off x="-31470" y="365125"/>
            <a:ext cx="523220" cy="5189823"/>
            <a:chOff x="-31470" y="365125"/>
            <a:chExt cx="523220" cy="5189823"/>
          </a:xfrm>
        </p:grpSpPr>
        <p:sp>
          <p:nvSpPr>
            <p:cNvPr id="57" name="片側の 2 つの角を丸めた四角形 5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片側の 2 つの角を丸めた四角形 70"/>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片側の 2 つの角を丸めた四角形 75"/>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87" name="片側の 2 つの角を丸めた四角形 86"/>
            <p:cNvSpPr/>
            <p:nvPr/>
          </p:nvSpPr>
          <p:spPr>
            <a:xfrm rot="5400000">
              <a:off x="-202347" y="3153630"/>
              <a:ext cx="864973" cy="477794"/>
            </a:xfrm>
            <a:prstGeom prst="round2SameRect">
              <a:avLst/>
            </a:prstGeom>
            <a:solidFill>
              <a:srgbClr val="E84C22"/>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片側の 2 つの角を丸めた四角形 89"/>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片側の 2 つの角を丸めた四角形 9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 name="グループ化 5"/>
          <p:cNvGrpSpPr/>
          <p:nvPr/>
        </p:nvGrpSpPr>
        <p:grpSpPr>
          <a:xfrm>
            <a:off x="9073514" y="5016888"/>
            <a:ext cx="2042430" cy="320088"/>
            <a:chOff x="9073514" y="5494375"/>
            <a:chExt cx="2042430" cy="320088"/>
          </a:xfrm>
        </p:grpSpPr>
        <p:sp>
          <p:nvSpPr>
            <p:cNvPr id="41" name="コンテンツ プレースホルダー 2"/>
            <p:cNvSpPr txBox="1">
              <a:spLocks/>
            </p:cNvSpPr>
            <p:nvPr/>
          </p:nvSpPr>
          <p:spPr>
            <a:xfrm>
              <a:off x="9073514" y="5494375"/>
              <a:ext cx="2042430" cy="320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バネがある方が ー</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円/楕円 2"/>
            <p:cNvSpPr/>
            <p:nvPr/>
          </p:nvSpPr>
          <p:spPr>
            <a:xfrm>
              <a:off x="10647484" y="5510605"/>
              <a:ext cx="225304" cy="22530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2" name="コンテンツ プレースホルダー 2"/>
          <p:cNvSpPr txBox="1">
            <a:spLocks/>
          </p:cNvSpPr>
          <p:nvPr/>
        </p:nvSpPr>
        <p:spPr>
          <a:xfrm>
            <a:off x="8667509" y="5925203"/>
            <a:ext cx="185970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BATTERY BOX 2</a:t>
            </a:r>
          </a:p>
        </p:txBody>
      </p:sp>
      <p:sp>
        <p:nvSpPr>
          <p:cNvPr id="43" name="正方形/長方形 42"/>
          <p:cNvSpPr/>
          <p:nvPr/>
        </p:nvSpPr>
        <p:spPr>
          <a:xfrm>
            <a:off x="8667509" y="6002878"/>
            <a:ext cx="1850398" cy="325064"/>
          </a:xfrm>
          <a:prstGeom prst="rect">
            <a:avLst/>
          </a:prstGeom>
          <a:noFill/>
          <a:ln w="28575">
            <a:solidFill>
              <a:srgbClr val="CC99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nvGrpSpPr>
          <p:cNvPr id="10" name="グループ化 9"/>
          <p:cNvGrpSpPr/>
          <p:nvPr/>
        </p:nvGrpSpPr>
        <p:grpSpPr>
          <a:xfrm>
            <a:off x="1832896" y="5378404"/>
            <a:ext cx="1869326" cy="325739"/>
            <a:chOff x="1832896" y="5378404"/>
            <a:chExt cx="1869326" cy="325739"/>
          </a:xfrm>
        </p:grpSpPr>
        <p:sp>
          <p:nvSpPr>
            <p:cNvPr id="63" name="コンテンツ プレースホルダー 2"/>
            <p:cNvSpPr txBox="1">
              <a:spLocks/>
            </p:cNvSpPr>
            <p:nvPr/>
          </p:nvSpPr>
          <p:spPr>
            <a:xfrm>
              <a:off x="1832896" y="5381207"/>
              <a:ext cx="1869326" cy="3229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メイリオ" panose="020B0604030504040204" pitchFamily="50" charset="-128"/>
                  <a:ea typeface="メイリオ" panose="020B0604030504040204" pitchFamily="50" charset="-128"/>
                  <a:cs typeface="Meiryo UI" panose="020B0604030504040204" pitchFamily="50" charset="-128"/>
                </a:rPr>
                <a:t>こちら側が </a:t>
              </a:r>
              <a:r>
                <a:rPr lang="ja-JP" altLang="en-US" sz="2000" b="1" dirty="0" err="1" smtClean="0">
                  <a:latin typeface="メイリオ" panose="020B0604030504040204" pitchFamily="50" charset="-128"/>
                  <a:ea typeface="メイリオ" panose="020B0604030504040204" pitchFamily="50" charset="-128"/>
                  <a:cs typeface="Meiryo UI" panose="020B0604030504040204" pitchFamily="50" charset="-128"/>
                </a:rPr>
                <a:t>ー</a:t>
              </a:r>
              <a:endParaRPr lang="en-US" altLang="ja-JP" sz="20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円/楕円 7"/>
            <p:cNvSpPr/>
            <p:nvPr/>
          </p:nvSpPr>
          <p:spPr>
            <a:xfrm>
              <a:off x="3253203" y="5378404"/>
              <a:ext cx="299206" cy="29920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7988733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動作チェック</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4" name="正方形/長方形 13"/>
          <p:cNvSpPr/>
          <p:nvPr/>
        </p:nvSpPr>
        <p:spPr>
          <a:xfrm>
            <a:off x="5672952" y="1712661"/>
            <a:ext cx="2578214" cy="59940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2" name="正方形/長方形 21"/>
          <p:cNvSpPr/>
          <p:nvPr/>
        </p:nvSpPr>
        <p:spPr>
          <a:xfrm>
            <a:off x="8457918" y="1645522"/>
            <a:ext cx="2933635" cy="290495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1" name="正方形/長方形 30"/>
          <p:cNvSpPr/>
          <p:nvPr/>
        </p:nvSpPr>
        <p:spPr>
          <a:xfrm>
            <a:off x="838199" y="5160683"/>
            <a:ext cx="4040743" cy="1468718"/>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44" name="図 4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87957" y="1850321"/>
            <a:ext cx="146885" cy="324080"/>
          </a:xfrm>
          <a:prstGeom prst="rect">
            <a:avLst/>
          </a:prstGeom>
        </p:spPr>
      </p:pic>
      <p:graphicFrame>
        <p:nvGraphicFramePr>
          <p:cNvPr id="3" name="表 2"/>
          <p:cNvGraphicFramePr>
            <a:graphicFrameLocks noGrp="1"/>
          </p:cNvGraphicFramePr>
          <p:nvPr>
            <p:extLst>
              <p:ext uri="{D42A27DB-BD31-4B8C-83A1-F6EECF244321}">
                <p14:modId xmlns:p14="http://schemas.microsoft.com/office/powerpoint/2010/main" val="214618783"/>
              </p:ext>
            </p:extLst>
          </p:nvPr>
        </p:nvGraphicFramePr>
        <p:xfrm>
          <a:off x="721902" y="1477728"/>
          <a:ext cx="4157041" cy="3558227"/>
        </p:xfrm>
        <a:graphic>
          <a:graphicData uri="http://schemas.openxmlformats.org/drawingml/2006/table">
            <a:tbl>
              <a:tblPr firstRow="1" bandRow="1">
                <a:tableStyleId>{69012ECD-51FC-41F1-AA8D-1B2483CD663E}</a:tableStyleId>
              </a:tblPr>
              <a:tblGrid>
                <a:gridCol w="625651"/>
                <a:gridCol w="3531390"/>
              </a:tblGrid>
              <a:tr h="375604">
                <a:tc>
                  <a:txBody>
                    <a:bodyPr/>
                    <a:lstStyle/>
                    <a:p>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     チェックの手順</a:t>
                      </a:r>
                    </a:p>
                  </a:txBody>
                  <a:tcPr/>
                </a:tc>
              </a:tr>
              <a:tr h="457789">
                <a:tc>
                  <a:txBody>
                    <a:bodyPr/>
                    <a:lstStyle/>
                    <a:p>
                      <a:r>
                        <a:rPr kumimoji="1" lang="en-US" altLang="ja-JP" dirty="0" smtClean="0">
                          <a:latin typeface="メイリオ" panose="020B0604030504040204" pitchFamily="50" charset="-128"/>
                          <a:ea typeface="メイリオ" panose="020B0604030504040204" pitchFamily="50" charset="-128"/>
                        </a:rPr>
                        <a:t>(</a:t>
                      </a:r>
                      <a:r>
                        <a:rPr kumimoji="1" lang="ja-JP" altLang="en-US" dirty="0" smtClean="0">
                          <a:latin typeface="メイリオ" panose="020B0604030504040204" pitchFamily="50" charset="-128"/>
                          <a:ea typeface="メイリオ" panose="020B0604030504040204" pitchFamily="50" charset="-128"/>
                        </a:rPr>
                        <a:t>１</a:t>
                      </a:r>
                      <a:r>
                        <a:rPr kumimoji="1" lang="en-US" altLang="ja-JP"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乾電池を電池ボックスに入れる。</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743578">
                <a:tc>
                  <a:txBody>
                    <a:bodyPr/>
                    <a:lstStyle/>
                    <a:p>
                      <a:r>
                        <a:rPr kumimoji="1" lang="en-US" altLang="ja-JP" dirty="0" smtClean="0">
                          <a:latin typeface="メイリオ" panose="020B0604030504040204" pitchFamily="50" charset="-128"/>
                          <a:ea typeface="メイリオ" panose="020B0604030504040204" pitchFamily="50" charset="-128"/>
                        </a:rPr>
                        <a:t>(</a:t>
                      </a:r>
                      <a:r>
                        <a:rPr kumimoji="1" lang="ja-JP" altLang="en-US" dirty="0" smtClean="0">
                          <a:latin typeface="メイリオ" panose="020B0604030504040204" pitchFamily="50" charset="-128"/>
                          <a:ea typeface="メイリオ" panose="020B0604030504040204" pitchFamily="50" charset="-128"/>
                        </a:rPr>
                        <a:t>２</a:t>
                      </a:r>
                      <a:r>
                        <a:rPr kumimoji="1" lang="en-US" altLang="ja-JP"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センサー基板、アラーム基板のコネクターにコネクターコードを差し込む。</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406679">
                <a:tc>
                  <a:txBody>
                    <a:bodyPr/>
                    <a:lstStyle/>
                    <a:p>
                      <a:r>
                        <a:rPr kumimoji="1" lang="en-US" altLang="ja-JP" dirty="0" smtClean="0">
                          <a:latin typeface="メイリオ" panose="020B0604030504040204" pitchFamily="50" charset="-128"/>
                          <a:ea typeface="メイリオ" panose="020B0604030504040204" pitchFamily="50" charset="-128"/>
                        </a:rPr>
                        <a:t>(</a:t>
                      </a:r>
                      <a:r>
                        <a:rPr kumimoji="1" lang="ja-JP" altLang="en-US" dirty="0" smtClean="0">
                          <a:latin typeface="メイリオ" panose="020B0604030504040204" pitchFamily="50" charset="-128"/>
                          <a:ea typeface="メイリオ" panose="020B0604030504040204" pitchFamily="50" charset="-128"/>
                        </a:rPr>
                        <a:t>３</a:t>
                      </a:r>
                      <a:r>
                        <a:rPr kumimoji="1" lang="en-US" altLang="ja-JP"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スライドスイッチを</a:t>
                      </a:r>
                      <a:r>
                        <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rPr>
                        <a:t>ON</a:t>
                      </a: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にする。</a:t>
                      </a:r>
                      <a:endParaRPr kumimoji="1" lang="ja-JP" altLang="en-US" dirty="0">
                        <a:latin typeface="メイリオ" panose="020B0604030504040204" pitchFamily="50" charset="-128"/>
                        <a:ea typeface="メイリオ" panose="020B0604030504040204" pitchFamily="50" charset="-128"/>
                      </a:endParaRPr>
                    </a:p>
                  </a:txBody>
                  <a:tcPr/>
                </a:tc>
              </a:tr>
              <a:tr h="763675">
                <a:tc>
                  <a:txBody>
                    <a:bodyPr/>
                    <a:lstStyle/>
                    <a:p>
                      <a:r>
                        <a:rPr kumimoji="1" lang="en-US" altLang="ja-JP" dirty="0" smtClean="0">
                          <a:latin typeface="メイリオ" panose="020B0604030504040204" pitchFamily="50" charset="-128"/>
                          <a:ea typeface="メイリオ" panose="020B0604030504040204" pitchFamily="50" charset="-128"/>
                        </a:rPr>
                        <a:t>(</a:t>
                      </a:r>
                      <a:r>
                        <a:rPr kumimoji="1" lang="ja-JP" altLang="en-US" dirty="0" smtClean="0">
                          <a:latin typeface="メイリオ" panose="020B0604030504040204" pitchFamily="50" charset="-128"/>
                          <a:ea typeface="メイリオ" panose="020B0604030504040204" pitchFamily="50" charset="-128"/>
                        </a:rPr>
                        <a:t>４</a:t>
                      </a:r>
                      <a:r>
                        <a:rPr kumimoji="1" lang="en-US" altLang="ja-JP"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光センサーの前で手をひらひらさせる。</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370840">
                <a:tc>
                  <a:txBody>
                    <a:bodyPr/>
                    <a:lstStyle/>
                    <a:p>
                      <a:r>
                        <a:rPr kumimoji="1" lang="en-US" altLang="ja-JP" dirty="0" smtClean="0">
                          <a:latin typeface="メイリオ" panose="020B0604030504040204" pitchFamily="50" charset="-128"/>
                          <a:ea typeface="メイリオ" panose="020B0604030504040204" pitchFamily="50" charset="-128"/>
                        </a:rPr>
                        <a:t>(</a:t>
                      </a:r>
                      <a:r>
                        <a:rPr kumimoji="1" lang="ja-JP" altLang="en-US" dirty="0" smtClean="0">
                          <a:latin typeface="メイリオ" panose="020B0604030504040204" pitchFamily="50" charset="-128"/>
                          <a:ea typeface="メイリオ" panose="020B0604030504040204" pitchFamily="50" charset="-128"/>
                        </a:rPr>
                        <a:t>５</a:t>
                      </a:r>
                      <a:r>
                        <a:rPr kumimoji="1" lang="en-US" altLang="ja-JP"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アラームが鳴って、</a:t>
                      </a:r>
                      <a:r>
                        <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が点滅することを確かめる。</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bl>
          </a:graphicData>
        </a:graphic>
      </p:graphicFrame>
      <p:pic>
        <p:nvPicPr>
          <p:cNvPr id="5" name="図 4"/>
          <p:cNvPicPr>
            <a:picLocks noChangeAspect="1"/>
          </p:cNvPicPr>
          <p:nvPr/>
        </p:nvPicPr>
        <p:blipFill>
          <a:blip r:embed="rId3"/>
          <a:stretch>
            <a:fillRect/>
          </a:stretch>
        </p:blipFill>
        <p:spPr>
          <a:xfrm>
            <a:off x="9707324" y="3026933"/>
            <a:ext cx="1559952" cy="1435418"/>
          </a:xfrm>
          <a:prstGeom prst="rect">
            <a:avLst/>
          </a:prstGeom>
        </p:spPr>
      </p:pic>
      <p:pic>
        <p:nvPicPr>
          <p:cNvPr id="4" name="図 3"/>
          <p:cNvPicPr>
            <a:picLocks noChangeAspect="1"/>
          </p:cNvPicPr>
          <p:nvPr/>
        </p:nvPicPr>
        <p:blipFill>
          <a:blip r:embed="rId4"/>
          <a:stretch>
            <a:fillRect/>
          </a:stretch>
        </p:blipFill>
        <p:spPr>
          <a:xfrm>
            <a:off x="8672923" y="1830922"/>
            <a:ext cx="1989241" cy="1267075"/>
          </a:xfrm>
          <a:prstGeom prst="rect">
            <a:avLst/>
          </a:prstGeom>
        </p:spPr>
      </p:pic>
      <p:sp>
        <p:nvSpPr>
          <p:cNvPr id="42" name="正方形/長方形 41"/>
          <p:cNvSpPr/>
          <p:nvPr/>
        </p:nvSpPr>
        <p:spPr>
          <a:xfrm>
            <a:off x="5478343" y="2685856"/>
            <a:ext cx="2564453" cy="2004119"/>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5"/>
          <a:stretch>
            <a:fillRect/>
          </a:stretch>
        </p:blipFill>
        <p:spPr>
          <a:xfrm>
            <a:off x="5552539" y="3038279"/>
            <a:ext cx="2416060" cy="1414752"/>
          </a:xfrm>
          <a:prstGeom prst="rect">
            <a:avLst/>
          </a:prstGeom>
        </p:spPr>
      </p:pic>
      <p:grpSp>
        <p:nvGrpSpPr>
          <p:cNvPr id="12" name="グループ化 11"/>
          <p:cNvGrpSpPr/>
          <p:nvPr/>
        </p:nvGrpSpPr>
        <p:grpSpPr>
          <a:xfrm>
            <a:off x="1659177" y="5247983"/>
            <a:ext cx="2315508" cy="1294118"/>
            <a:chOff x="1659177" y="5247983"/>
            <a:chExt cx="2315508" cy="1294118"/>
          </a:xfrm>
        </p:grpSpPr>
        <p:pic>
          <p:nvPicPr>
            <p:cNvPr id="10" name="図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59177" y="5247983"/>
              <a:ext cx="2315508" cy="1294118"/>
            </a:xfrm>
            <a:prstGeom prst="rect">
              <a:avLst/>
            </a:prstGeom>
          </p:spPr>
        </p:pic>
        <p:sp>
          <p:nvSpPr>
            <p:cNvPr id="11" name="フリーフォーム 10"/>
            <p:cNvSpPr/>
            <p:nvPr/>
          </p:nvSpPr>
          <p:spPr>
            <a:xfrm>
              <a:off x="2157413" y="5395913"/>
              <a:ext cx="335756" cy="292893"/>
            </a:xfrm>
            <a:custGeom>
              <a:avLst/>
              <a:gdLst>
                <a:gd name="connsiteX0" fmla="*/ 0 w 335756"/>
                <a:gd name="connsiteY0" fmla="*/ 23812 h 292893"/>
                <a:gd name="connsiteX1" fmla="*/ 273843 w 335756"/>
                <a:gd name="connsiteY1" fmla="*/ 0 h 292893"/>
                <a:gd name="connsiteX2" fmla="*/ 335756 w 335756"/>
                <a:gd name="connsiteY2" fmla="*/ 169068 h 292893"/>
                <a:gd name="connsiteX3" fmla="*/ 233362 w 335756"/>
                <a:gd name="connsiteY3" fmla="*/ 209550 h 292893"/>
                <a:gd name="connsiteX4" fmla="*/ 190500 w 335756"/>
                <a:gd name="connsiteY4" fmla="*/ 238125 h 292893"/>
                <a:gd name="connsiteX5" fmla="*/ 142875 w 335756"/>
                <a:gd name="connsiteY5" fmla="*/ 292893 h 292893"/>
                <a:gd name="connsiteX6" fmla="*/ 21431 w 335756"/>
                <a:gd name="connsiteY6" fmla="*/ 276225 h 292893"/>
                <a:gd name="connsiteX7" fmla="*/ 0 w 335756"/>
                <a:gd name="connsiteY7" fmla="*/ 23812 h 29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756" h="292893">
                  <a:moveTo>
                    <a:pt x="0" y="23812"/>
                  </a:moveTo>
                  <a:lnTo>
                    <a:pt x="273843" y="0"/>
                  </a:lnTo>
                  <a:lnTo>
                    <a:pt x="335756" y="169068"/>
                  </a:lnTo>
                  <a:lnTo>
                    <a:pt x="233362" y="209550"/>
                  </a:lnTo>
                  <a:lnTo>
                    <a:pt x="190500" y="238125"/>
                  </a:lnTo>
                  <a:lnTo>
                    <a:pt x="142875" y="292893"/>
                  </a:lnTo>
                  <a:lnTo>
                    <a:pt x="21431" y="276225"/>
                  </a:lnTo>
                  <a:lnTo>
                    <a:pt x="0" y="238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cxnSp>
        <p:nvCxnSpPr>
          <p:cNvPr id="19" name="カギ線コネクタ 18"/>
          <p:cNvCxnSpPr/>
          <p:nvPr/>
        </p:nvCxnSpPr>
        <p:spPr>
          <a:xfrm rot="5400000">
            <a:off x="4500115" y="5147050"/>
            <a:ext cx="1126821" cy="369163"/>
          </a:xfrm>
          <a:prstGeom prst="bentConnector2">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a:off x="4878943" y="4768221"/>
            <a:ext cx="369163"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コンテンツ プレースホルダー 2"/>
          <p:cNvSpPr txBox="1">
            <a:spLocks/>
          </p:cNvSpPr>
          <p:nvPr/>
        </p:nvSpPr>
        <p:spPr>
          <a:xfrm>
            <a:off x="8493073" y="4610628"/>
            <a:ext cx="2898480" cy="120032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メイリオ" panose="020B0604030504040204" pitchFamily="50" charset="-128"/>
              <a:buChar char="※"/>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コネクターコードのコネクターには差し込む向きがあります。差し込みにくい時はコネクターを裏がえしてみましょう。</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7" name="コンテンツ プレースホルダー 2"/>
          <p:cNvSpPr txBox="1">
            <a:spLocks/>
          </p:cNvSpPr>
          <p:nvPr/>
        </p:nvSpPr>
        <p:spPr>
          <a:xfrm>
            <a:off x="5364440" y="4925073"/>
            <a:ext cx="2898480" cy="177176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メイリオ" panose="020B0604030504040204" pitchFamily="50" charset="-128"/>
              <a:buChar char="※"/>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スライドスイッチを</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ON</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にしたときも、アラームが鳴り、</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が点滅します。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a:buFont typeface="メイリオ" panose="020B0604030504040204" pitchFamily="50" charset="-128"/>
              <a:buChar char="※"/>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音量設定ジャンパーの取り付け方によっては、アラーム音が鳴らない場合もあります</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2" name="直線矢印コネクタ 61"/>
          <p:cNvCxnSpPr/>
          <p:nvPr/>
        </p:nvCxnSpPr>
        <p:spPr>
          <a:xfrm>
            <a:off x="4878943" y="2016811"/>
            <a:ext cx="794009"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線矢印コネクタ 69"/>
          <p:cNvCxnSpPr/>
          <p:nvPr/>
        </p:nvCxnSpPr>
        <p:spPr>
          <a:xfrm>
            <a:off x="4878943" y="2529429"/>
            <a:ext cx="3614130"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線矢印コネクタ 72"/>
          <p:cNvCxnSpPr/>
          <p:nvPr/>
        </p:nvCxnSpPr>
        <p:spPr>
          <a:xfrm>
            <a:off x="4878943" y="4011866"/>
            <a:ext cx="599400"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7" name="グループ化 46"/>
          <p:cNvGrpSpPr/>
          <p:nvPr/>
        </p:nvGrpSpPr>
        <p:grpSpPr>
          <a:xfrm>
            <a:off x="-31470" y="365125"/>
            <a:ext cx="523220" cy="5189823"/>
            <a:chOff x="-31470" y="365125"/>
            <a:chExt cx="523220" cy="5189823"/>
          </a:xfrm>
        </p:grpSpPr>
        <p:sp>
          <p:nvSpPr>
            <p:cNvPr id="53" name="片側の 2 つの角を丸めた四角形 5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59" name="片側の 2 つの角を丸めた四角形 58"/>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018599"/>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片側の 2 つの角を丸めた四角形 6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 name="グループ化 6"/>
          <p:cNvGrpSpPr/>
          <p:nvPr/>
        </p:nvGrpSpPr>
        <p:grpSpPr>
          <a:xfrm>
            <a:off x="6034842" y="1888157"/>
            <a:ext cx="1979737" cy="379249"/>
            <a:chOff x="6088073" y="1913235"/>
            <a:chExt cx="1979737" cy="379249"/>
          </a:xfrm>
        </p:grpSpPr>
        <p:sp>
          <p:nvSpPr>
            <p:cNvPr id="40" name="コンテンツ プレースホルダー 2"/>
            <p:cNvSpPr txBox="1">
              <a:spLocks/>
            </p:cNvSpPr>
            <p:nvPr/>
          </p:nvSpPr>
          <p:spPr>
            <a:xfrm>
              <a:off x="6088073" y="1913235"/>
              <a:ext cx="1979737" cy="3792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 、－ に注意！</a:t>
              </a:r>
              <a:endParaRPr lang="en-US" altLang="ja-JP" sz="1800" b="1" dirty="0" smtClean="0">
                <a:solidFill>
                  <a:srgbClr val="FF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 name="円/楕円 5"/>
            <p:cNvSpPr/>
            <p:nvPr/>
          </p:nvSpPr>
          <p:spPr>
            <a:xfrm>
              <a:off x="6186810" y="1954004"/>
              <a:ext cx="205790" cy="2057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p:nvSpPr>
          <p:spPr>
            <a:xfrm>
              <a:off x="6725956" y="1954004"/>
              <a:ext cx="205790" cy="2057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6466701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トラブルシューティング</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87884276"/>
              </p:ext>
            </p:extLst>
          </p:nvPr>
        </p:nvGraphicFramePr>
        <p:xfrm>
          <a:off x="838200" y="1393397"/>
          <a:ext cx="10500360" cy="3388360"/>
        </p:xfrm>
        <a:graphic>
          <a:graphicData uri="http://schemas.openxmlformats.org/drawingml/2006/table">
            <a:tbl>
              <a:tblPr firstRow="1" bandRow="1">
                <a:tableStyleId>{5C22544A-7EE6-4342-B048-85BDC9FD1C3A}</a:tableStyleId>
              </a:tblPr>
              <a:tblGrid>
                <a:gridCol w="3389555"/>
                <a:gridCol w="7110805"/>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症状</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ここをチェック</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スイッチ</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ON</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にしてもアラームが鳴らないし、</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も光らない。</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電池の向きはあっていますか？</a:t>
                      </a:r>
                    </a:p>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電池ボックスを取り付ける向きはあっていますか？</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電池は消耗していませんか？</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全体のはんだ付けや部品の取り付け位置などをもう一度チェックしてください。</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228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は光るがアラームが鳴らない</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アラーム基板の音量を設定するジャンパー線</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(BUZ-J)</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は取り付けられていますか？</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370840">
                <a:tc>
                  <a:txBody>
                    <a:bodyPr/>
                    <a:lstStyle/>
                    <a:p>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アラームは鳴るが</a:t>
                      </a:r>
                      <a:r>
                        <a:rPr kumimoji="1"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が光らない</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の向きは間違えていませんか？</a:t>
                      </a:r>
                    </a:p>
                    <a:p>
                      <a:r>
                        <a:rPr kumimoji="1"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R12</a:t>
                      </a:r>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は正しく取り付けられていますか？</a:t>
                      </a:r>
                      <a:endParaRPr kumimoji="1"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370840">
                <a:tc>
                  <a:txBody>
                    <a:bodyPr/>
                    <a:lstStyle/>
                    <a:p>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全く動作しない。</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部品のはんだづけは正しくできていますか。</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電池ボックスのはんだづけをチェック。</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r h="370840">
                <a:tc>
                  <a:txBody>
                    <a:bodyPr/>
                    <a:lstStyle/>
                    <a:p>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センサーの感度が悪い</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暗い場所でチェックしていませんか？　明るい場所でチェックしてください。</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ママがきたセンサーはモノが通過したときの明るさの変化をキャッチします。</a:t>
                      </a: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そのため、明るさの変化が起きにくい暗い場所ではうまくセンサーが反応しません。</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tc>
              </a:tr>
            </a:tbl>
          </a:graphicData>
        </a:graphic>
      </p:graphicFrame>
      <p:pic>
        <p:nvPicPr>
          <p:cNvPr id="29" name="図 2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51709" y="4817240"/>
            <a:ext cx="3273868" cy="1937235"/>
          </a:xfrm>
          <a:prstGeom prst="rect">
            <a:avLst/>
          </a:prstGeom>
        </p:spPr>
      </p:pic>
      <p:sp>
        <p:nvSpPr>
          <p:cNvPr id="30" name="コンテンツ プレースホルダー 2"/>
          <p:cNvSpPr txBox="1">
            <a:spLocks/>
          </p:cNvSpPr>
          <p:nvPr/>
        </p:nvSpPr>
        <p:spPr>
          <a:xfrm>
            <a:off x="4973571" y="5476676"/>
            <a:ext cx="5597447" cy="8853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メイリオ" panose="020B0604030504040204" pitchFamily="50" charset="-128"/>
              <a:buChar char="※"/>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暗い場所では使用できません。</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a:buFont typeface="メイリオ" panose="020B0604030504040204" pitchFamily="50" charset="-128"/>
              <a:buChar char="※"/>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人が通ったときにできる光の変化をセンサーがキャッチしやすいように設置してください。</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20" name="グループ化 19"/>
          <p:cNvGrpSpPr/>
          <p:nvPr/>
        </p:nvGrpSpPr>
        <p:grpSpPr>
          <a:xfrm>
            <a:off x="-31470" y="365125"/>
            <a:ext cx="523220" cy="5189823"/>
            <a:chOff x="-31470" y="365125"/>
            <a:chExt cx="523220" cy="5189823"/>
          </a:xfrm>
        </p:grpSpPr>
        <p:sp>
          <p:nvSpPr>
            <p:cNvPr id="21" name="片側の 2 つの角を丸めた四角形 20"/>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27" name="片側の 2 つの角を丸めた四角形 26"/>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片側の 2 つの角を丸めた四角形 30"/>
            <p:cNvSpPr/>
            <p:nvPr/>
          </p:nvSpPr>
          <p:spPr>
            <a:xfrm rot="5400000">
              <a:off x="-202347" y="4018599"/>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5303484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使い方</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2" name="テキスト ボックス 21"/>
          <p:cNvSpPr txBox="1"/>
          <p:nvPr/>
        </p:nvSpPr>
        <p:spPr>
          <a:xfrm>
            <a:off x="6525500" y="3119661"/>
            <a:ext cx="3990100" cy="355291"/>
          </a:xfrm>
          <a:prstGeom prst="rect">
            <a:avLst/>
          </a:prstGeom>
          <a:noFill/>
        </p:spPr>
        <p:txBody>
          <a:bodyPr wrap="square" rtlCol="0">
            <a:noAutofit/>
          </a:bodyPr>
          <a:lstStyle/>
          <a:p>
            <a:r>
              <a:rPr kumimoji="1" lang="ja-JP" altLang="en-US" sz="2000" b="1" u="sng" dirty="0" smtClean="0">
                <a:latin typeface="メイリオ" panose="020B0604030504040204" pitchFamily="50" charset="-128"/>
                <a:ea typeface="メイリオ" panose="020B0604030504040204" pitchFamily="50" charset="-128"/>
                <a:cs typeface="Meiryo UI" panose="020B0604030504040204" pitchFamily="50" charset="-128"/>
              </a:rPr>
              <a:t>確認</a:t>
            </a:r>
            <a:r>
              <a:rPr lang="ja-JP" altLang="en-US" sz="2000" b="1" u="sng" dirty="0" smtClean="0">
                <a:latin typeface="メイリオ" panose="020B0604030504040204" pitchFamily="50" charset="-128"/>
                <a:ea typeface="メイリオ" panose="020B0604030504040204" pitchFamily="50" charset="-128"/>
                <a:cs typeface="Meiryo UI" panose="020B0604030504040204" pitchFamily="50" charset="-128"/>
              </a:rPr>
              <a:t>し</a:t>
            </a:r>
            <a:r>
              <a:rPr lang="ja-JP" altLang="en-US" sz="2000" b="1" u="sng" dirty="0">
                <a:latin typeface="メイリオ" panose="020B0604030504040204" pitchFamily="50" charset="-128"/>
                <a:ea typeface="メイリオ" panose="020B0604030504040204" pitchFamily="50" charset="-128"/>
                <a:cs typeface="Meiryo UI" panose="020B0604030504040204" pitchFamily="50" charset="-128"/>
              </a:rPr>
              <a:t>て</a:t>
            </a:r>
            <a:r>
              <a:rPr kumimoji="1" lang="ja-JP" altLang="en-US" sz="2000" b="1" u="sng" dirty="0" smtClean="0">
                <a:latin typeface="メイリオ" panose="020B0604030504040204" pitchFamily="50" charset="-128"/>
                <a:ea typeface="メイリオ" panose="020B0604030504040204" pitchFamily="50" charset="-128"/>
                <a:cs typeface="Meiryo UI" panose="020B0604030504040204" pitchFamily="50" charset="-128"/>
              </a:rPr>
              <a:t>みよう。調べてみよう。</a:t>
            </a:r>
          </a:p>
        </p:txBody>
      </p:sp>
      <p:sp>
        <p:nvSpPr>
          <p:cNvPr id="48" name="小波 47"/>
          <p:cNvSpPr/>
          <p:nvPr/>
        </p:nvSpPr>
        <p:spPr>
          <a:xfrm>
            <a:off x="6463199" y="1441446"/>
            <a:ext cx="857765" cy="412506"/>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発展</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5" name="テキスト ボックス 24"/>
          <p:cNvSpPr txBox="1"/>
          <p:nvPr/>
        </p:nvSpPr>
        <p:spPr>
          <a:xfrm>
            <a:off x="1837295" y="1924916"/>
            <a:ext cx="4287280" cy="1031051"/>
          </a:xfrm>
          <a:prstGeom prst="rect">
            <a:avLst/>
          </a:prstGeom>
          <a:noFill/>
        </p:spPr>
        <p:txBody>
          <a:bodyPr wrap="squar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人が通る場所にセンサーを設置しよう。</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暗</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いところではセンサーが反応しにくいので注意</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lnSpc>
                <a:spcPts val="600"/>
              </a:lnSpc>
            </a:pP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センサー</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基板</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のフック用穴は押しピンなどに</a:t>
            </a:r>
            <a:r>
              <a:rPr lang="ja-JP" altLang="en-US" sz="1400" dirty="0" err="1" smtClean="0">
                <a:latin typeface="メイリオ" panose="020B0604030504040204" pitchFamily="50" charset="-128"/>
                <a:ea typeface="メイリオ" panose="020B0604030504040204" pitchFamily="50" charset="-128"/>
                <a:cs typeface="Meiryo UI" panose="020B0604030504040204" pitchFamily="50" charset="-128"/>
              </a:rPr>
              <a:t>引</a:t>
            </a:r>
            <a:r>
              <a:rPr lang="ja-JP" altLang="en-US" sz="1400" dirty="0" err="1" smtClean="0">
                <a:latin typeface="メイリオ" panose="020B0604030504040204" pitchFamily="50" charset="-128"/>
                <a:ea typeface="メイリオ" panose="020B0604030504040204" pitchFamily="50" charset="-128"/>
                <a:cs typeface="Meiryo UI" panose="020B0604030504040204" pitchFamily="50" charset="-128"/>
              </a:rPr>
              <a:t>っ</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掛けて</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使用できます。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0" name="図 2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90410" y="2001120"/>
            <a:ext cx="146885" cy="324080"/>
          </a:xfrm>
          <a:prstGeom prst="rect">
            <a:avLst/>
          </a:prstGeom>
        </p:spPr>
      </p:pic>
      <p:sp>
        <p:nvSpPr>
          <p:cNvPr id="32" name="テキスト ボックス 31"/>
          <p:cNvSpPr txBox="1"/>
          <p:nvPr/>
        </p:nvSpPr>
        <p:spPr>
          <a:xfrm>
            <a:off x="1321652" y="1409097"/>
            <a:ext cx="3818383" cy="400110"/>
          </a:xfrm>
          <a:prstGeom prst="rect">
            <a:avLst/>
          </a:prstGeom>
          <a:noFill/>
        </p:spPr>
        <p:txBody>
          <a:bodyPr wrap="square" rtlCol="0">
            <a:spAutoFit/>
          </a:bodyPr>
          <a:lstStyle/>
          <a:p>
            <a:pPr marL="457200" indent="-457200">
              <a:buFont typeface="+mj-ea"/>
              <a:buAutoNum type="circleNumDbPlain"/>
            </a:pPr>
            <a:r>
              <a:rPr kumimoji="1" lang="ja-JP" altLang="en-US" sz="2000" b="1" u="sng" dirty="0" smtClean="0">
                <a:latin typeface="メイリオ" panose="020B0604030504040204" pitchFamily="50" charset="-128"/>
                <a:ea typeface="メイリオ" panose="020B0604030504040204" pitchFamily="50" charset="-128"/>
                <a:cs typeface="Meiryo UI" panose="020B0604030504040204" pitchFamily="50" charset="-128"/>
              </a:rPr>
              <a:t>センサーの設置場所を探す</a:t>
            </a:r>
          </a:p>
        </p:txBody>
      </p:sp>
      <p:sp>
        <p:nvSpPr>
          <p:cNvPr id="33" name="テキスト ボックス 32"/>
          <p:cNvSpPr txBox="1"/>
          <p:nvPr/>
        </p:nvSpPr>
        <p:spPr>
          <a:xfrm>
            <a:off x="6656555" y="1912208"/>
            <a:ext cx="4302392" cy="738664"/>
          </a:xfrm>
          <a:prstGeom prst="rect">
            <a:avLst/>
          </a:prstGeom>
          <a:noFill/>
        </p:spPr>
        <p:txBody>
          <a:bodyPr wrap="squar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途中でコードを切り、別のコードをつないでコードを延長してみよう。</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コードをつなぐにはどのような方法があるかな？</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テキスト ボックス 34"/>
          <p:cNvSpPr txBox="1"/>
          <p:nvPr/>
        </p:nvSpPr>
        <p:spPr>
          <a:xfrm>
            <a:off x="6763054" y="3573893"/>
            <a:ext cx="3895421" cy="2031325"/>
          </a:xfrm>
          <a:prstGeom prst="rect">
            <a:avLst/>
          </a:prstGeom>
          <a:noFill/>
        </p:spPr>
        <p:txBody>
          <a:bodyPr wrap="squar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ためしにセンサーを暗いところに設置して、アラームが鳴るかどうか実験してみよう。</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どのくらいの</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明</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るさの時に、よく反応するかも試してみよう。</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防犯ライトのセンサーは暗闇でも反応するけど、ママがきたセンサーの光センサーとの違いを調べてみよう。</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1" name="テキスト ボックス 40"/>
          <p:cNvSpPr txBox="1"/>
          <p:nvPr/>
        </p:nvSpPr>
        <p:spPr>
          <a:xfrm>
            <a:off x="1837295" y="3891508"/>
            <a:ext cx="3884633" cy="738664"/>
          </a:xfrm>
          <a:prstGeom prst="rect">
            <a:avLst/>
          </a:prstGeom>
          <a:noFill/>
        </p:spPr>
        <p:txBody>
          <a:bodyPr wrap="squar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人が近づいたときにアラームでお知らせする場所にアラーム基板を設置しよう。</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勉強部屋などに設置するといいかも！</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2" name="図 4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90410" y="4004869"/>
            <a:ext cx="146885" cy="324080"/>
          </a:xfrm>
          <a:prstGeom prst="rect">
            <a:avLst/>
          </a:prstGeom>
        </p:spPr>
      </p:pic>
      <p:sp>
        <p:nvSpPr>
          <p:cNvPr id="44" name="テキスト ボックス 43"/>
          <p:cNvSpPr txBox="1"/>
          <p:nvPr/>
        </p:nvSpPr>
        <p:spPr>
          <a:xfrm>
            <a:off x="1321654" y="3208172"/>
            <a:ext cx="4400274" cy="707886"/>
          </a:xfrm>
          <a:prstGeom prst="rect">
            <a:avLst/>
          </a:prstGeom>
          <a:noFill/>
        </p:spPr>
        <p:txBody>
          <a:bodyPr wrap="square" rtlCol="0">
            <a:spAutoFit/>
          </a:bodyPr>
          <a:lstStyle/>
          <a:p>
            <a:pPr marL="457200" indent="-457200">
              <a:buFont typeface="+mj-ea"/>
              <a:buAutoNum type="circleNumDbPlain" startAt="2"/>
            </a:pPr>
            <a:r>
              <a:rPr kumimoji="1" lang="ja-JP" altLang="en-US" sz="2000" b="1" u="sng" dirty="0" smtClean="0">
                <a:latin typeface="メイリオ" panose="020B0604030504040204" pitchFamily="50" charset="-128"/>
                <a:ea typeface="メイリオ" panose="020B0604030504040204" pitchFamily="50" charset="-128"/>
                <a:cs typeface="Meiryo UI" panose="020B0604030504040204" pitchFamily="50" charset="-128"/>
              </a:rPr>
              <a:t>アラームを鳴らす場所にアラーム基板を設置する</a:t>
            </a:r>
          </a:p>
        </p:txBody>
      </p:sp>
      <p:sp>
        <p:nvSpPr>
          <p:cNvPr id="45" name="テキスト ボックス 44"/>
          <p:cNvSpPr txBox="1"/>
          <p:nvPr/>
        </p:nvSpPr>
        <p:spPr>
          <a:xfrm>
            <a:off x="1837295" y="5554949"/>
            <a:ext cx="3161443"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センサーコードの長さは約</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5m</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です。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6" name="図 4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90410" y="5533617"/>
            <a:ext cx="146885" cy="324080"/>
          </a:xfrm>
          <a:prstGeom prst="rect">
            <a:avLst/>
          </a:prstGeom>
        </p:spPr>
      </p:pic>
      <p:sp>
        <p:nvSpPr>
          <p:cNvPr id="47" name="テキスト ボックス 46"/>
          <p:cNvSpPr txBox="1"/>
          <p:nvPr/>
        </p:nvSpPr>
        <p:spPr>
          <a:xfrm>
            <a:off x="1321653" y="4832793"/>
            <a:ext cx="4109329" cy="707886"/>
          </a:xfrm>
          <a:prstGeom prst="rect">
            <a:avLst/>
          </a:prstGeom>
          <a:noFill/>
        </p:spPr>
        <p:txBody>
          <a:bodyPr wrap="square" rtlCol="0">
            <a:spAutoFit/>
          </a:bodyPr>
          <a:lstStyle/>
          <a:p>
            <a:pPr marL="457200" indent="-457200">
              <a:buFont typeface="+mj-ea"/>
              <a:buAutoNum type="circleNumDbPlain" startAt="3"/>
            </a:pPr>
            <a:r>
              <a:rPr kumimoji="1" lang="ja-JP" altLang="en-US" sz="2000" b="1" u="sng" dirty="0" smtClean="0">
                <a:latin typeface="メイリオ" panose="020B0604030504040204" pitchFamily="50" charset="-128"/>
                <a:ea typeface="メイリオ" panose="020B0604030504040204" pitchFamily="50" charset="-128"/>
                <a:cs typeface="Meiryo UI" panose="020B0604030504040204" pitchFamily="50" charset="-128"/>
              </a:rPr>
              <a:t>センサー基板とアラーム基板を接続しよう</a:t>
            </a:r>
          </a:p>
        </p:txBody>
      </p:sp>
      <p:pic>
        <p:nvPicPr>
          <p:cNvPr id="59" name="図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90410" y="2500515"/>
            <a:ext cx="146885" cy="324080"/>
          </a:xfrm>
          <a:prstGeom prst="rect">
            <a:avLst/>
          </a:prstGeom>
        </p:spPr>
      </p:pic>
      <p:grpSp>
        <p:nvGrpSpPr>
          <p:cNvPr id="36" name="グループ化 35"/>
          <p:cNvGrpSpPr/>
          <p:nvPr/>
        </p:nvGrpSpPr>
        <p:grpSpPr>
          <a:xfrm>
            <a:off x="-31470" y="365125"/>
            <a:ext cx="523220" cy="5189823"/>
            <a:chOff x="-31470" y="365125"/>
            <a:chExt cx="523220" cy="5189823"/>
          </a:xfrm>
        </p:grpSpPr>
        <p:sp>
          <p:nvSpPr>
            <p:cNvPr id="37" name="片側の 2 つの角を丸めた四角形 3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片側の 2 つの角を丸めた四角形 5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テキスト ボックス 6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62" name="片側の 2 つの角を丸めた四角形 61"/>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片側の 2 つの角を丸めた四角形 63"/>
            <p:cNvSpPr/>
            <p:nvPr/>
          </p:nvSpPr>
          <p:spPr>
            <a:xfrm rot="5400000">
              <a:off x="-202347" y="4018599"/>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5750057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6718300" cy="730250"/>
          </a:xfrm>
        </p:spPr>
        <p:txBody>
          <a:bodyPr>
            <a:normAutofit fontScale="90000"/>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ママがきたセンサーの特徴</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7" name="グループ化 6"/>
          <p:cNvGrpSpPr/>
          <p:nvPr/>
        </p:nvGrpSpPr>
        <p:grpSpPr>
          <a:xfrm>
            <a:off x="-31470" y="365125"/>
            <a:ext cx="523220" cy="5189823"/>
            <a:chOff x="-31470" y="365125"/>
            <a:chExt cx="523220"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4151319077"/>
              </p:ext>
            </p:extLst>
          </p:nvPr>
        </p:nvGraphicFramePr>
        <p:xfrm>
          <a:off x="1874819" y="1882890"/>
          <a:ext cx="8128000" cy="1854200"/>
        </p:xfrm>
        <a:graphic>
          <a:graphicData uri="http://schemas.openxmlformats.org/drawingml/2006/table">
            <a:tbl>
              <a:tblPr firstRow="1" bandRow="1">
                <a:tableStyleId>{7DF18680-E054-41AD-8BC1-D1AEF772440D}</a:tableStyleId>
              </a:tblPr>
              <a:tblGrid>
                <a:gridCol w="4064000"/>
                <a:gridCol w="4064000"/>
              </a:tblGrid>
              <a:tr h="370840">
                <a:tc>
                  <a:txBody>
                    <a:bodyPr/>
                    <a:lstStyle/>
                    <a:p>
                      <a:pPr algn="ctr"/>
                      <a:r>
                        <a:rPr kumimoji="1" lang="ja-JP" altLang="en-US" dirty="0" smtClean="0">
                          <a:latin typeface="メイリオ" panose="020B0604030504040204" pitchFamily="50" charset="-128"/>
                          <a:ea typeface="メイリオ" panose="020B0604030504040204" pitchFamily="50" charset="-128"/>
                        </a:rPr>
                        <a:t>搭載している機能、しくみ</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pPr algn="ctr"/>
                      <a:r>
                        <a:rPr kumimoji="1" lang="ja-JP" altLang="en-US" dirty="0" smtClean="0">
                          <a:latin typeface="メイリオ" panose="020B0604030504040204" pitchFamily="50" charset="-128"/>
                          <a:ea typeface="メイリオ" panose="020B0604030504040204" pitchFamily="50" charset="-128"/>
                        </a:rPr>
                        <a:t>学習できる内容</a:t>
                      </a:r>
                      <a:endParaRPr kumimoji="1" lang="ja-JP" altLang="en-US" dirty="0">
                        <a:latin typeface="メイリオ" panose="020B0604030504040204" pitchFamily="50" charset="-128"/>
                        <a:ea typeface="メイリオ" panose="020B0604030504040204" pitchFamily="50" charset="-128"/>
                      </a:endParaRPr>
                    </a:p>
                  </a:txBody>
                  <a:tcPr/>
                </a:tc>
              </a:tr>
              <a:tr h="370840">
                <a:tc>
                  <a:txBody>
                    <a:bodyPr/>
                    <a:lstStyle/>
                    <a:p>
                      <a:r>
                        <a:rPr kumimoji="1" lang="ja-JP" altLang="en-US" dirty="0" smtClean="0">
                          <a:latin typeface="メイリオ" panose="020B0604030504040204" pitchFamily="50" charset="-128"/>
                          <a:ea typeface="メイリオ" panose="020B0604030504040204" pitchFamily="50" charset="-128"/>
                        </a:rPr>
                        <a:t>光センサー　（</a:t>
                      </a:r>
                      <a:r>
                        <a:rPr kumimoji="1" lang="en-US" altLang="ja-JP" dirty="0" smtClean="0">
                          <a:latin typeface="メイリオ" panose="020B0604030504040204" pitchFamily="50" charset="-128"/>
                          <a:ea typeface="メイリオ" panose="020B0604030504040204" pitchFamily="50" charset="-128"/>
                        </a:rPr>
                        <a:t>LDR</a:t>
                      </a:r>
                      <a:r>
                        <a:rPr kumimoji="1" lang="ja-JP" altLang="en-US"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光を検出するしくみ</a:t>
                      </a:r>
                      <a:endParaRPr kumimoji="1" lang="ja-JP" altLang="en-US" dirty="0">
                        <a:latin typeface="メイリオ" panose="020B0604030504040204" pitchFamily="50" charset="-128"/>
                        <a:ea typeface="メイリオ" panose="020B0604030504040204" pitchFamily="50" charset="-128"/>
                      </a:endParaRPr>
                    </a:p>
                  </a:txBody>
                  <a:tcPr/>
                </a:tc>
              </a:tr>
              <a:tr h="370840">
                <a:tc>
                  <a:txBody>
                    <a:bodyPr/>
                    <a:lstStyle/>
                    <a:p>
                      <a:r>
                        <a:rPr kumimoji="1" lang="ja-JP" altLang="en-US" dirty="0" smtClean="0">
                          <a:latin typeface="メイリオ" panose="020B0604030504040204" pitchFamily="50" charset="-128"/>
                          <a:ea typeface="メイリオ" panose="020B0604030504040204" pitchFamily="50" charset="-128"/>
                        </a:rPr>
                        <a:t>圧電ブザー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ブザー鳴動回路</a:t>
                      </a:r>
                      <a:endParaRPr kumimoji="1" lang="ja-JP" altLang="en-US" dirty="0">
                        <a:latin typeface="メイリオ" panose="020B0604030504040204" pitchFamily="50" charset="-128"/>
                        <a:ea typeface="メイリオ" panose="020B0604030504040204" pitchFamily="50" charset="-128"/>
                      </a:endParaRPr>
                    </a:p>
                  </a:txBody>
                  <a:tcPr/>
                </a:tc>
              </a:tr>
              <a:tr h="370840">
                <a:tc>
                  <a:txBody>
                    <a:bodyPr/>
                    <a:lstStyle/>
                    <a:p>
                      <a:r>
                        <a:rPr kumimoji="1" lang="ja-JP" altLang="en-US" dirty="0" smtClean="0">
                          <a:latin typeface="メイリオ" panose="020B0604030504040204" pitchFamily="50" charset="-128"/>
                          <a:ea typeface="メイリオ" panose="020B0604030504040204" pitchFamily="50" charset="-128"/>
                        </a:rPr>
                        <a:t>トランジスタ</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増幅や電子スイッチのはたらき</a:t>
                      </a:r>
                      <a:endParaRPr kumimoji="1" lang="ja-JP" altLang="en-US" dirty="0">
                        <a:latin typeface="メイリオ" panose="020B0604030504040204" pitchFamily="50" charset="-128"/>
                        <a:ea typeface="メイリオ" panose="020B0604030504040204" pitchFamily="50" charset="-128"/>
                      </a:endParaRPr>
                    </a:p>
                  </a:txBody>
                  <a:tcPr/>
                </a:tc>
              </a:tr>
              <a:tr h="370840">
                <a:tc>
                  <a:txBody>
                    <a:bodyPr/>
                    <a:lstStyle/>
                    <a:p>
                      <a:r>
                        <a:rPr kumimoji="1" lang="en-US" altLang="ja-JP" dirty="0" smtClean="0">
                          <a:latin typeface="メイリオ" panose="020B0604030504040204" pitchFamily="50" charset="-128"/>
                          <a:ea typeface="メイリオ" panose="020B0604030504040204" pitchFamily="50" charset="-128"/>
                        </a:rPr>
                        <a:t>IC</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en-US" altLang="ja-JP" dirty="0" smtClean="0">
                          <a:latin typeface="メイリオ" panose="020B0604030504040204" pitchFamily="50" charset="-128"/>
                          <a:ea typeface="メイリオ" panose="020B0604030504040204" pitchFamily="50" charset="-128"/>
                        </a:rPr>
                        <a:t>IC</a:t>
                      </a:r>
                      <a:r>
                        <a:rPr kumimoji="1" lang="ja-JP" altLang="en-US" dirty="0" smtClean="0">
                          <a:latin typeface="メイリオ" panose="020B0604030504040204" pitchFamily="50" charset="-128"/>
                          <a:ea typeface="メイリオ" panose="020B0604030504040204" pitchFamily="50" charset="-128"/>
                        </a:rPr>
                        <a:t>のはたらき</a:t>
                      </a:r>
                      <a:endParaRPr kumimoji="1" lang="ja-JP" altLang="en-US" dirty="0">
                        <a:latin typeface="メイリオ" panose="020B0604030504040204" pitchFamily="50" charset="-128"/>
                        <a:ea typeface="メイリオ" panose="020B0604030504040204" pitchFamily="50" charset="-128"/>
                      </a:endParaRPr>
                    </a:p>
                  </a:txBody>
                  <a:tcPr/>
                </a:tc>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1191993310"/>
              </p:ext>
            </p:extLst>
          </p:nvPr>
        </p:nvGraphicFramePr>
        <p:xfrm>
          <a:off x="1874819" y="4020609"/>
          <a:ext cx="8128000" cy="1112520"/>
        </p:xfrm>
        <a:graphic>
          <a:graphicData uri="http://schemas.openxmlformats.org/drawingml/2006/table">
            <a:tbl>
              <a:tblPr firstRow="1" bandRow="1">
                <a:tableStyleId>{7DF18680-E054-41AD-8BC1-D1AEF772440D}</a:tableStyleId>
              </a:tblPr>
              <a:tblGrid>
                <a:gridCol w="4064000"/>
                <a:gridCol w="4064000"/>
              </a:tblGrid>
              <a:tr h="370840">
                <a:tc>
                  <a:txBody>
                    <a:bodyPr/>
                    <a:lstStyle/>
                    <a:p>
                      <a:pPr algn="ctr"/>
                      <a:r>
                        <a:rPr kumimoji="1" lang="ja-JP" altLang="en-US" dirty="0" smtClean="0">
                          <a:latin typeface="メイリオ" panose="020B0604030504040204" pitchFamily="50" charset="-128"/>
                          <a:ea typeface="メイリオ" panose="020B0604030504040204" pitchFamily="50" charset="-128"/>
                        </a:rPr>
                        <a:t>部品種類</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pPr algn="ctr"/>
                      <a:r>
                        <a:rPr kumimoji="1" lang="ja-JP" altLang="en-US" dirty="0" smtClean="0">
                          <a:latin typeface="メイリオ" panose="020B0604030504040204" pitchFamily="50" charset="-128"/>
                          <a:ea typeface="メイリオ" panose="020B0604030504040204" pitchFamily="50" charset="-128"/>
                        </a:rPr>
                        <a:t>部品数</a:t>
                      </a:r>
                      <a:endParaRPr kumimoji="1" lang="ja-JP" altLang="en-US" dirty="0">
                        <a:latin typeface="メイリオ" panose="020B0604030504040204" pitchFamily="50" charset="-128"/>
                        <a:ea typeface="メイリオ" panose="020B0604030504040204" pitchFamily="50" charset="-128"/>
                      </a:endParaRPr>
                    </a:p>
                  </a:txBody>
                  <a:tcPr/>
                </a:tc>
              </a:tr>
              <a:tr h="370840">
                <a:tc>
                  <a:txBody>
                    <a:bodyPr/>
                    <a:lstStyle/>
                    <a:p>
                      <a:r>
                        <a:rPr kumimoji="1" lang="ja-JP" altLang="en-US" dirty="0" smtClean="0">
                          <a:latin typeface="メイリオ" panose="020B0604030504040204" pitchFamily="50" charset="-128"/>
                          <a:ea typeface="メイリオ" panose="020B0604030504040204" pitchFamily="50" charset="-128"/>
                        </a:rPr>
                        <a:t>電子部品数</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en-US" altLang="ja-JP" dirty="0" smtClean="0">
                          <a:latin typeface="メイリオ" panose="020B0604030504040204" pitchFamily="50" charset="-128"/>
                          <a:ea typeface="メイリオ" panose="020B0604030504040204" pitchFamily="50" charset="-128"/>
                        </a:rPr>
                        <a:t>44</a:t>
                      </a:r>
                      <a:r>
                        <a:rPr kumimoji="1" lang="ja-JP" altLang="en-US" dirty="0" smtClean="0">
                          <a:latin typeface="メイリオ" panose="020B0604030504040204" pitchFamily="50" charset="-128"/>
                          <a:ea typeface="メイリオ" panose="020B0604030504040204" pitchFamily="50" charset="-128"/>
                        </a:rPr>
                        <a:t>点（はんだ付け箇所：</a:t>
                      </a:r>
                      <a:r>
                        <a:rPr kumimoji="1" lang="en-US" altLang="ja-JP" dirty="0" smtClean="0">
                          <a:latin typeface="メイリオ" panose="020B0604030504040204" pitchFamily="50" charset="-128"/>
                          <a:ea typeface="メイリオ" panose="020B0604030504040204" pitchFamily="50" charset="-128"/>
                        </a:rPr>
                        <a:t>133</a:t>
                      </a:r>
                      <a:r>
                        <a:rPr kumimoji="1" lang="ja-JP" altLang="en-US"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tc>
              </a:tr>
              <a:tr h="370840">
                <a:tc>
                  <a:txBody>
                    <a:bodyPr/>
                    <a:lstStyle/>
                    <a:p>
                      <a:r>
                        <a:rPr kumimoji="1" lang="ja-JP" altLang="en-US" dirty="0" smtClean="0">
                          <a:latin typeface="メイリオ" panose="020B0604030504040204" pitchFamily="50" charset="-128"/>
                          <a:ea typeface="メイリオ" panose="020B0604030504040204" pitchFamily="50" charset="-128"/>
                        </a:rPr>
                        <a:t>機構部品数</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en-US" altLang="ja-JP" dirty="0" smtClean="0">
                          <a:latin typeface="メイリオ" panose="020B0604030504040204" pitchFamily="50" charset="-128"/>
                          <a:ea typeface="メイリオ" panose="020B0604030504040204" pitchFamily="50" charset="-128"/>
                        </a:rPr>
                        <a:t>4</a:t>
                      </a:r>
                      <a:r>
                        <a:rPr kumimoji="1" lang="ja-JP" altLang="en-US" dirty="0" smtClean="0">
                          <a:latin typeface="メイリオ" panose="020B0604030504040204" pitchFamily="50" charset="-128"/>
                          <a:ea typeface="メイリオ" panose="020B0604030504040204" pitchFamily="50" charset="-128"/>
                        </a:rPr>
                        <a:t>点</a:t>
                      </a:r>
                      <a:endParaRPr kumimoji="1" lang="ja-JP" altLang="en-US" dirty="0">
                        <a:latin typeface="メイリオ" panose="020B0604030504040204" pitchFamily="50" charset="-128"/>
                        <a:ea typeface="メイリオ" panose="020B0604030504040204" pitchFamily="50" charset="-128"/>
                      </a:endParaRPr>
                    </a:p>
                  </a:txBody>
                  <a:tcPr/>
                </a:tc>
              </a:tr>
            </a:tbl>
          </a:graphicData>
        </a:graphic>
      </p:graphicFrame>
    </p:spTree>
    <p:extLst>
      <p:ext uri="{BB962C8B-B14F-4D97-AF65-F5344CB8AC3E}">
        <p14:creationId xmlns:p14="http://schemas.microsoft.com/office/powerpoint/2010/main" val="33876874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右矢印 68"/>
          <p:cNvSpPr/>
          <p:nvPr/>
        </p:nvSpPr>
        <p:spPr>
          <a:xfrm>
            <a:off x="6877785" y="3454663"/>
            <a:ext cx="827397" cy="3703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5" name="図 4"/>
          <p:cNvPicPr>
            <a:picLocks noChangeAspect="1"/>
          </p:cNvPicPr>
          <p:nvPr/>
        </p:nvPicPr>
        <p:blipFill>
          <a:blip r:embed="rId2"/>
          <a:stretch>
            <a:fillRect/>
          </a:stretch>
        </p:blipFill>
        <p:spPr>
          <a:xfrm>
            <a:off x="5809063" y="1568023"/>
            <a:ext cx="633167" cy="3121952"/>
          </a:xfrm>
          <a:prstGeom prst="rect">
            <a:avLst/>
          </a:prstGeom>
        </p:spPr>
      </p:pic>
      <p:sp>
        <p:nvSpPr>
          <p:cNvPr id="2" name="タイトル 1"/>
          <p:cNvSpPr txBox="1">
            <a:spLocks/>
          </p:cNvSpPr>
          <p:nvPr/>
        </p:nvSpPr>
        <p:spPr>
          <a:xfrm>
            <a:off x="838200" y="365126"/>
            <a:ext cx="4765686"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解説　光センサー</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3" name="テキスト ボックス 2"/>
          <p:cNvSpPr txBox="1"/>
          <p:nvPr/>
        </p:nvSpPr>
        <p:spPr>
          <a:xfrm>
            <a:off x="853619" y="1370111"/>
            <a:ext cx="3682979" cy="3513916"/>
          </a:xfrm>
          <a:prstGeom prst="rect">
            <a:avLst/>
          </a:prstGeom>
        </p:spPr>
        <p:txBody>
          <a:bodyPr wrap="square" rtlCol="0">
            <a:noAutofit/>
          </a:bodyPr>
          <a:lstStyle/>
          <a:p>
            <a:r>
              <a:rPr lang="ja-JP" altLang="ja-JP" sz="1600" b="1" dirty="0" smtClean="0">
                <a:latin typeface="メイリオ" panose="020B0604030504040204" pitchFamily="50" charset="-128"/>
                <a:ea typeface="メイリオ" panose="020B0604030504040204" pitchFamily="50" charset="-128"/>
              </a:rPr>
              <a:t>・</a:t>
            </a:r>
            <a:r>
              <a:rPr lang="ja-JP" altLang="en-US" sz="1600" b="1" dirty="0" smtClean="0">
                <a:latin typeface="メイリオ" panose="020B0604030504040204" pitchFamily="50" charset="-128"/>
                <a:ea typeface="メイリオ" panose="020B0604030504040204" pitchFamily="50" charset="-128"/>
              </a:rPr>
              <a:t>光センサー</a:t>
            </a:r>
            <a:r>
              <a:rPr lang="ja-JP" altLang="ja-JP" sz="1600" b="1" dirty="0" smtClean="0">
                <a:latin typeface="メイリオ" panose="020B0604030504040204" pitchFamily="50" charset="-128"/>
                <a:ea typeface="メイリオ" panose="020B0604030504040204" pitchFamily="50" charset="-128"/>
              </a:rPr>
              <a:t>のしくみ</a:t>
            </a:r>
            <a:endParaRPr lang="en-US" altLang="ja-JP" sz="1600" b="1" dirty="0" smtClean="0">
              <a:latin typeface="メイリオ" panose="020B0604030504040204" pitchFamily="50" charset="-128"/>
              <a:ea typeface="メイリオ" panose="020B0604030504040204" pitchFamily="50" charset="-128"/>
            </a:endParaRPr>
          </a:p>
          <a:p>
            <a:pPr>
              <a:lnSpc>
                <a:spcPts val="800"/>
              </a:lnSpc>
            </a:pPr>
            <a:endParaRPr lang="en-US" altLang="ja-JP" sz="1600" dirty="0" smtClean="0">
              <a:latin typeface="メイリオ" panose="020B0604030504040204" pitchFamily="50" charset="-128"/>
              <a:ea typeface="メイリオ" panose="020B0604030504040204" pitchFamily="50" charset="-128"/>
            </a:endParaRPr>
          </a:p>
          <a:p>
            <a:r>
              <a:rPr lang="ja-JP" altLang="en-US" sz="1600" dirty="0" smtClean="0">
                <a:latin typeface="メイリオ" panose="020B0604030504040204" pitchFamily="50" charset="-128"/>
                <a:ea typeface="メイリオ" panose="020B0604030504040204" pitchFamily="50" charset="-128"/>
              </a:rPr>
              <a:t>光センサーには</a:t>
            </a:r>
            <a:r>
              <a:rPr lang="en-US" altLang="ja-JP" sz="1600" dirty="0" smtClean="0">
                <a:solidFill>
                  <a:srgbClr val="FF0000"/>
                </a:solidFill>
                <a:latin typeface="メイリオ" panose="020B0604030504040204" pitchFamily="50" charset="-128"/>
                <a:ea typeface="メイリオ" panose="020B0604030504040204" pitchFamily="50" charset="-128"/>
              </a:rPr>
              <a:t>LDR</a:t>
            </a:r>
            <a:r>
              <a:rPr lang="ja-JP" altLang="en-US" sz="1600" dirty="0" smtClean="0">
                <a:solidFill>
                  <a:srgbClr val="FF0000"/>
                </a:solidFill>
                <a:latin typeface="メイリオ" panose="020B0604030504040204" pitchFamily="50" charset="-128"/>
                <a:ea typeface="メイリオ" panose="020B0604030504040204" pitchFamily="50" charset="-128"/>
              </a:rPr>
              <a:t>（</a:t>
            </a:r>
            <a:r>
              <a:rPr lang="en-US" altLang="ja-JP" sz="1600" dirty="0">
                <a:solidFill>
                  <a:srgbClr val="FF0000"/>
                </a:solidFill>
                <a:latin typeface="メイリオ" panose="020B0604030504040204" pitchFamily="50" charset="-128"/>
                <a:ea typeface="メイリオ" panose="020B0604030504040204" pitchFamily="50" charset="-128"/>
              </a:rPr>
              <a:t>light-dependent </a:t>
            </a:r>
            <a:r>
              <a:rPr lang="en-US" altLang="ja-JP" sz="1600" dirty="0" smtClean="0">
                <a:solidFill>
                  <a:srgbClr val="FF0000"/>
                </a:solidFill>
                <a:latin typeface="メイリオ" panose="020B0604030504040204" pitchFamily="50" charset="-128"/>
                <a:ea typeface="メイリオ" panose="020B0604030504040204" pitchFamily="50" charset="-128"/>
              </a:rPr>
              <a:t>resistor</a:t>
            </a:r>
            <a:r>
              <a:rPr lang="ja-JP" altLang="en-US" sz="1600" dirty="0">
                <a:solidFill>
                  <a:srgbClr val="FF0000"/>
                </a:solidFill>
                <a:latin typeface="メイリオ" panose="020B0604030504040204" pitchFamily="50" charset="-128"/>
                <a:ea typeface="メイリオ" panose="020B0604030504040204" pitchFamily="50" charset="-128"/>
              </a:rPr>
              <a:t>：光依存性抵抗</a:t>
            </a:r>
            <a:r>
              <a:rPr lang="ja-JP" altLang="en-US" sz="1600" dirty="0" smtClean="0">
                <a:solidFill>
                  <a:srgbClr val="FF0000"/>
                </a:solidFill>
                <a:latin typeface="メイリオ" panose="020B0604030504040204" pitchFamily="50" charset="-128"/>
                <a:ea typeface="メイリオ" panose="020B0604030504040204" pitchFamily="50" charset="-128"/>
              </a:rPr>
              <a:t>）</a:t>
            </a:r>
            <a:r>
              <a:rPr lang="ja-JP" altLang="ja-JP" sz="1600" dirty="0" smtClean="0">
                <a:latin typeface="メイリオ" panose="020B0604030504040204" pitchFamily="50" charset="-128"/>
                <a:ea typeface="メイリオ" panose="020B0604030504040204" pitchFamily="50" charset="-128"/>
              </a:rPr>
              <a:t>と</a:t>
            </a:r>
            <a:r>
              <a:rPr lang="ja-JP" altLang="ja-JP" sz="1600" dirty="0">
                <a:latin typeface="メイリオ" panose="020B0604030504040204" pitchFamily="50" charset="-128"/>
                <a:ea typeface="メイリオ" panose="020B0604030504040204" pitchFamily="50" charset="-128"/>
              </a:rPr>
              <a:t>いう</a:t>
            </a:r>
            <a:r>
              <a:rPr lang="ja-JP" altLang="ja-JP" sz="1600" dirty="0" smtClean="0">
                <a:latin typeface="メイリオ" panose="020B0604030504040204" pitchFamily="50" charset="-128"/>
                <a:ea typeface="メイリオ" panose="020B0604030504040204" pitchFamily="50" charset="-128"/>
              </a:rPr>
              <a:t>、</a:t>
            </a:r>
            <a:r>
              <a:rPr lang="ja-JP" altLang="en-US" sz="1600" dirty="0" smtClean="0">
                <a:latin typeface="メイリオ" panose="020B0604030504040204" pitchFamily="50" charset="-128"/>
                <a:ea typeface="メイリオ" panose="020B0604030504040204" pitchFamily="50" charset="-128"/>
              </a:rPr>
              <a:t>光の強さによって抵抗値が変化する部品が使用されています。</a:t>
            </a:r>
            <a:endParaRPr lang="ja-JP" altLang="ja-JP" sz="1600" dirty="0">
              <a:latin typeface="メイリオ" panose="020B0604030504040204" pitchFamily="50" charset="-128"/>
              <a:ea typeface="メイリオ" panose="020B0604030504040204" pitchFamily="50" charset="-128"/>
            </a:endParaRPr>
          </a:p>
          <a:p>
            <a:r>
              <a:rPr lang="en-US" altLang="ja-JP" sz="1600" dirty="0" smtClean="0">
                <a:latin typeface="メイリオ" panose="020B0604030504040204" pitchFamily="50" charset="-128"/>
                <a:ea typeface="メイリオ" panose="020B0604030504040204" pitchFamily="50" charset="-128"/>
              </a:rPr>
              <a:t>LDR</a:t>
            </a:r>
            <a:r>
              <a:rPr lang="ja-JP" altLang="en-US" sz="1600" dirty="0" smtClean="0">
                <a:latin typeface="メイリオ" panose="020B0604030504040204" pitchFamily="50" charset="-128"/>
                <a:ea typeface="メイリオ" panose="020B0604030504040204" pitchFamily="50" charset="-128"/>
              </a:rPr>
              <a:t>は、明るい時には抵抗値が小さくなり、暗くなると抵抗値が大きくなる性質があります。</a:t>
            </a:r>
            <a:endParaRPr lang="en-US" altLang="ja-JP" sz="1600" dirty="0" smtClean="0">
              <a:latin typeface="メイリオ" panose="020B0604030504040204" pitchFamily="50" charset="-128"/>
              <a:ea typeface="メイリオ" panose="020B0604030504040204" pitchFamily="50" charset="-128"/>
            </a:endParaRPr>
          </a:p>
          <a:p>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この</a:t>
            </a: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性質</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を</a:t>
            </a: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利用</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し、抵抗と組み合わせて電源の電圧を</a:t>
            </a:r>
            <a:r>
              <a:rPr kumimoji="1"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分圧（抵抗の比で、電圧を発生させる回路）</a:t>
            </a:r>
            <a:r>
              <a:rPr kumimoji="1"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することで、明るさの変化を電圧の変化に変換しています。</a:t>
            </a:r>
          </a:p>
        </p:txBody>
      </p:sp>
      <p:sp>
        <p:nvSpPr>
          <p:cNvPr id="4" name="テキスト ボックス 3"/>
          <p:cNvSpPr txBox="1"/>
          <p:nvPr/>
        </p:nvSpPr>
        <p:spPr>
          <a:xfrm>
            <a:off x="965200" y="4906395"/>
            <a:ext cx="10680700" cy="1672253"/>
          </a:xfrm>
          <a:prstGeom prst="rect">
            <a:avLst/>
          </a:prstGeom>
        </p:spPr>
        <p:txBody>
          <a:bodyPr wrap="square" rtlCol="0">
            <a:spAutoFit/>
          </a:bodyPr>
          <a:lstStyle/>
          <a:p>
            <a:r>
              <a:rPr lang="ja-JP" altLang="ja-JP" sz="1600" b="1" dirty="0" smtClean="0">
                <a:latin typeface="メイリオ" panose="020B0604030504040204" pitchFamily="50" charset="-128"/>
                <a:ea typeface="メイリオ" panose="020B0604030504040204" pitchFamily="50" charset="-128"/>
              </a:rPr>
              <a:t>・</a:t>
            </a:r>
            <a:r>
              <a:rPr lang="ja-JP" altLang="en-US" sz="1600" b="1" dirty="0" smtClean="0">
                <a:latin typeface="メイリオ" panose="020B0604030504040204" pitchFamily="50" charset="-128"/>
                <a:ea typeface="メイリオ" panose="020B0604030504040204" pitchFamily="50" charset="-128"/>
              </a:rPr>
              <a:t>分圧された電圧</a:t>
            </a:r>
            <a:endParaRPr lang="en-US" altLang="ja-JP" sz="1600" b="1" dirty="0" smtClean="0">
              <a:latin typeface="メイリオ" panose="020B0604030504040204" pitchFamily="50" charset="-128"/>
              <a:ea typeface="メイリオ" panose="020B0604030504040204" pitchFamily="50" charset="-128"/>
            </a:endParaRPr>
          </a:p>
          <a:p>
            <a:pPr>
              <a:lnSpc>
                <a:spcPts val="800"/>
              </a:lnSpc>
            </a:pPr>
            <a:endParaRPr lang="en-US" altLang="ja-JP" sz="1600" b="1" dirty="0" smtClean="0">
              <a:latin typeface="メイリオ" panose="020B0604030504040204" pitchFamily="50" charset="-128"/>
              <a:ea typeface="メイリオ" panose="020B0604030504040204" pitchFamily="50" charset="-128"/>
            </a:endParaRPr>
          </a:p>
          <a:p>
            <a:r>
              <a:rPr lang="ja-JP" altLang="en-US" sz="1600" dirty="0" smtClean="0">
                <a:latin typeface="メイリオ" panose="020B0604030504040204" pitchFamily="50" charset="-128"/>
                <a:ea typeface="メイリオ" panose="020B0604030504040204" pitchFamily="50" charset="-128"/>
              </a:rPr>
              <a:t>光センサーの</a:t>
            </a:r>
            <a:r>
              <a:rPr lang="en-US" altLang="ja-JP" sz="1600" dirty="0" smtClean="0">
                <a:latin typeface="メイリオ" panose="020B0604030504040204" pitchFamily="50" charset="-128"/>
                <a:ea typeface="メイリオ" panose="020B0604030504040204" pitchFamily="50" charset="-128"/>
              </a:rPr>
              <a:t>LDR</a:t>
            </a:r>
            <a:r>
              <a:rPr lang="ja-JP" altLang="en-US" sz="1600" dirty="0" smtClean="0">
                <a:latin typeface="メイリオ" panose="020B0604030504040204" pitchFamily="50" charset="-128"/>
                <a:ea typeface="メイリオ" panose="020B0604030504040204" pitchFamily="50" charset="-128"/>
              </a:rPr>
              <a:t>と抵抗の</a:t>
            </a:r>
            <a:r>
              <a:rPr lang="en-US" altLang="ja-JP" sz="1600" dirty="0" smtClean="0">
                <a:latin typeface="メイリオ" panose="020B0604030504040204" pitchFamily="50" charset="-128"/>
                <a:ea typeface="メイリオ" panose="020B0604030504040204" pitchFamily="50" charset="-128"/>
              </a:rPr>
              <a:t>47kΩ</a:t>
            </a:r>
            <a:r>
              <a:rPr lang="ja-JP" altLang="en-US" sz="1600" dirty="0" smtClean="0">
                <a:latin typeface="メイリオ" panose="020B0604030504040204" pitchFamily="50" charset="-128"/>
                <a:ea typeface="メイリオ" panose="020B0604030504040204" pitchFamily="50" charset="-128"/>
              </a:rPr>
              <a:t>で、分圧回路の全体に加わる電源電圧（ママがきたセンサーでは</a:t>
            </a:r>
            <a:r>
              <a:rPr lang="en-US" altLang="ja-JP" sz="1600" dirty="0" smtClean="0">
                <a:latin typeface="メイリオ" panose="020B0604030504040204" pitchFamily="50" charset="-128"/>
                <a:ea typeface="メイリオ" panose="020B0604030504040204" pitchFamily="50" charset="-128"/>
              </a:rPr>
              <a:t>4.5V)</a:t>
            </a:r>
            <a:r>
              <a:rPr lang="ja-JP" altLang="en-US" sz="1600" dirty="0" smtClean="0">
                <a:latin typeface="メイリオ" panose="020B0604030504040204" pitchFamily="50" charset="-128"/>
                <a:ea typeface="メイリオ" panose="020B0604030504040204" pitchFamily="50" charset="-128"/>
              </a:rPr>
              <a:t>を分圧しています</a:t>
            </a:r>
            <a:r>
              <a:rPr lang="ja-JP" altLang="ja-JP" sz="1600" dirty="0" smtClean="0">
                <a:latin typeface="メイリオ" panose="020B0604030504040204" pitchFamily="50" charset="-128"/>
                <a:ea typeface="メイリオ" panose="020B0604030504040204" pitchFamily="50" charset="-128"/>
              </a:rPr>
              <a:t>。</a:t>
            </a:r>
            <a:r>
              <a:rPr lang="ja-JP" altLang="en-US" sz="1600" dirty="0" smtClean="0">
                <a:latin typeface="メイリオ" panose="020B0604030504040204" pitchFamily="50" charset="-128"/>
                <a:ea typeface="メイリオ" panose="020B0604030504040204" pitchFamily="50" charset="-128"/>
              </a:rPr>
              <a:t>分圧された電圧の計算式は上記の通りです。この計算式の中の</a:t>
            </a:r>
            <a:r>
              <a:rPr lang="en-US" altLang="ja-JP" sz="1600" dirty="0" smtClean="0">
                <a:latin typeface="メイリオ" panose="020B0604030504040204" pitchFamily="50" charset="-128"/>
                <a:ea typeface="メイリオ" panose="020B0604030504040204" pitchFamily="50" charset="-128"/>
              </a:rPr>
              <a:t>LDR</a:t>
            </a:r>
            <a:r>
              <a:rPr lang="ja-JP" altLang="en-US" sz="1600" dirty="0" smtClean="0">
                <a:latin typeface="メイリオ" panose="020B0604030504040204" pitchFamily="50" charset="-128"/>
                <a:ea typeface="メイリオ" panose="020B0604030504040204" pitchFamily="50" charset="-128"/>
              </a:rPr>
              <a:t>の抵抗値が明るさによって変化するので、分圧された電圧も光の強さに応じて変化することになります。前述の通り、</a:t>
            </a:r>
            <a:r>
              <a:rPr lang="en-US" altLang="ja-JP" sz="1600" dirty="0" smtClean="0">
                <a:latin typeface="メイリオ" panose="020B0604030504040204" pitchFamily="50" charset="-128"/>
                <a:ea typeface="メイリオ" panose="020B0604030504040204" pitchFamily="50" charset="-128"/>
              </a:rPr>
              <a:t>LDR</a:t>
            </a:r>
            <a:r>
              <a:rPr lang="ja-JP" altLang="en-US" sz="1600" dirty="0" smtClean="0">
                <a:latin typeface="メイリオ" panose="020B0604030504040204" pitchFamily="50" charset="-128"/>
                <a:ea typeface="メイリオ" panose="020B0604030504040204" pitchFamily="50" charset="-128"/>
              </a:rPr>
              <a:t>の抵抗値は明るい時は小さく、暗い時は大きくなるので、明るい時は分圧された電圧が高く、暗い時は電圧が低くなります。このようにして、明るさの変化を電圧の変化に変換するしくみになっています。</a:t>
            </a: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2" name="テキスト ボックス 995"/>
          <p:cNvSpPr txBox="1"/>
          <p:nvPr/>
        </p:nvSpPr>
        <p:spPr>
          <a:xfrm>
            <a:off x="4864668" y="1583495"/>
            <a:ext cx="739218" cy="30162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US" alt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LDR</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3" name="テキスト ボックス 996"/>
          <p:cNvSpPr txBox="1"/>
          <p:nvPr/>
        </p:nvSpPr>
        <p:spPr>
          <a:xfrm>
            <a:off x="4864668" y="3948853"/>
            <a:ext cx="834699" cy="566062"/>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altLang="en-US"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抵抗</a:t>
            </a:r>
            <a:endParaRPr lang="en-US" alt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endParaRPr>
          </a:p>
          <a:p>
            <a:pPr algn="ctr">
              <a:spcAft>
                <a:spcPts val="0"/>
              </a:spcAft>
            </a:pPr>
            <a:r>
              <a:rPr lang="en-US" altLang="ja-JP" sz="1600" kern="100" dirty="0" smtClean="0">
                <a:latin typeface="メイリオ" panose="020B0604030504040204" pitchFamily="50" charset="-128"/>
                <a:ea typeface="メイリオ" panose="020B0604030504040204" pitchFamily="50" charset="-128"/>
                <a:cs typeface="Times New Roman" panose="02020603050405020304" pitchFamily="18" charset="0"/>
              </a:rPr>
              <a:t>47kΩ</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cxnSp>
        <p:nvCxnSpPr>
          <p:cNvPr id="31" name="直線矢印コネクタ 30"/>
          <p:cNvCxnSpPr/>
          <p:nvPr/>
        </p:nvCxnSpPr>
        <p:spPr>
          <a:xfrm>
            <a:off x="5603886" y="1885120"/>
            <a:ext cx="224202" cy="12164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2" name="直線矢印コネクタ 31"/>
          <p:cNvCxnSpPr/>
          <p:nvPr/>
        </p:nvCxnSpPr>
        <p:spPr>
          <a:xfrm flipV="1">
            <a:off x="5699367" y="3752049"/>
            <a:ext cx="116670" cy="1968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直線コネクタ 15"/>
          <p:cNvCxnSpPr/>
          <p:nvPr/>
        </p:nvCxnSpPr>
        <p:spPr>
          <a:xfrm>
            <a:off x="6565758" y="1627962"/>
            <a:ext cx="95794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a:off x="6565758" y="4617528"/>
            <a:ext cx="95794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6565758" y="2800687"/>
            <a:ext cx="478971"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3" name="直線矢印コネクタ 62"/>
          <p:cNvCxnSpPr/>
          <p:nvPr/>
        </p:nvCxnSpPr>
        <p:spPr>
          <a:xfrm flipV="1">
            <a:off x="6805243" y="2812267"/>
            <a:ext cx="0" cy="1805261"/>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5" name="正方形/長方形 64"/>
          <p:cNvSpPr/>
          <p:nvPr/>
        </p:nvSpPr>
        <p:spPr>
          <a:xfrm>
            <a:off x="7741582" y="2965851"/>
            <a:ext cx="3627054" cy="1325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dirty="0">
              <a:latin typeface="メイリオ" panose="020B0604030504040204" pitchFamily="50" charset="-128"/>
              <a:ea typeface="メイリオ" panose="020B0604030504040204" pitchFamily="50" charset="-128"/>
            </a:endParaRPr>
          </a:p>
        </p:txBody>
      </p:sp>
      <p:sp>
        <p:nvSpPr>
          <p:cNvPr id="66" name="テキスト ボックス 65"/>
          <p:cNvSpPr txBox="1"/>
          <p:nvPr/>
        </p:nvSpPr>
        <p:spPr>
          <a:xfrm>
            <a:off x="8899447" y="3383612"/>
            <a:ext cx="2393604" cy="923330"/>
          </a:xfrm>
          <a:prstGeom prst="rect">
            <a:avLst/>
          </a:prstGeom>
        </p:spPr>
        <p:txBody>
          <a:bodyPr wrap="none" rtlCol="0">
            <a:spAutoFit/>
          </a:bodyPr>
          <a:lstStyle/>
          <a:p>
            <a:pPr marL="0" indent="0" algn="ctr">
              <a:lnSpc>
                <a:spcPct val="150000"/>
              </a:lnSpc>
              <a:buFont typeface="Arial" panose="020B0604020202020204" pitchFamily="34" charset="0"/>
              <a:buNone/>
            </a:pPr>
            <a:r>
              <a:rPr kumimoji="1" lang="en-US" altLang="ja-JP"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47kΩ</a:t>
            </a:r>
          </a:p>
          <a:p>
            <a:pPr marL="0" indent="0" algn="ctr">
              <a:lnSpc>
                <a:spcPct val="150000"/>
              </a:lnSpc>
              <a:buFont typeface="Arial" panose="020B0604020202020204" pitchFamily="34" charset="0"/>
              <a:buNone/>
            </a:pPr>
            <a:r>
              <a:rPr lang="en-US" altLang="ja-JP"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LDR</a:t>
            </a:r>
            <a:r>
              <a:rPr lang="ja-JP" altLang="en-US"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の抵抗値＋</a:t>
            </a:r>
            <a:r>
              <a:rPr lang="en-US" altLang="ja-JP"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47kΩ</a:t>
            </a:r>
            <a:endParaRPr kumimoji="1" lang="ja-JP" altLang="en-US"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8" name="直線コネクタ 67"/>
          <p:cNvCxnSpPr/>
          <p:nvPr/>
        </p:nvCxnSpPr>
        <p:spPr>
          <a:xfrm>
            <a:off x="8985654" y="3850451"/>
            <a:ext cx="22167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正方形/長方形 69"/>
          <p:cNvSpPr/>
          <p:nvPr/>
        </p:nvSpPr>
        <p:spPr>
          <a:xfrm>
            <a:off x="7356756" y="3479342"/>
            <a:ext cx="74159" cy="294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24" name="直線矢印コネクタ 23"/>
          <p:cNvCxnSpPr/>
          <p:nvPr/>
        </p:nvCxnSpPr>
        <p:spPr>
          <a:xfrm flipV="1">
            <a:off x="7393155" y="1636610"/>
            <a:ext cx="0" cy="298091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4" name="テキスト ボックス 63"/>
          <p:cNvSpPr txBox="1"/>
          <p:nvPr/>
        </p:nvSpPr>
        <p:spPr>
          <a:xfrm>
            <a:off x="6898587" y="1954310"/>
            <a:ext cx="1107996" cy="369332"/>
          </a:xfrm>
          <a:prstGeom prst="rect">
            <a:avLst/>
          </a:prstGeom>
          <a:solidFill>
            <a:schemeClr val="bg1"/>
          </a:solidFill>
        </p:spPr>
        <p:txBody>
          <a:bodyPr wrap="none" rtlCol="0">
            <a:spAutoFit/>
          </a:bodyPr>
          <a:lstStyle/>
          <a:p>
            <a:pPr marL="0" indent="0">
              <a:buFont typeface="Arial" panose="020B0604020202020204" pitchFamily="34" charset="0"/>
              <a:buNone/>
            </a:pPr>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電源電圧</a:t>
            </a:r>
          </a:p>
        </p:txBody>
      </p:sp>
      <p:sp>
        <p:nvSpPr>
          <p:cNvPr id="73" name="テキスト ボックス 72"/>
          <p:cNvSpPr txBox="1"/>
          <p:nvPr/>
        </p:nvSpPr>
        <p:spPr>
          <a:xfrm>
            <a:off x="7721225" y="2900607"/>
            <a:ext cx="1800493" cy="507831"/>
          </a:xfrm>
          <a:prstGeom prst="rect">
            <a:avLst/>
          </a:prstGeom>
        </p:spPr>
        <p:txBody>
          <a:bodyPr wrap="none" rtlCol="0">
            <a:spAutoFit/>
          </a:bodyPr>
          <a:lstStyle/>
          <a:p>
            <a:pPr marL="0" indent="0" algn="ctr">
              <a:lnSpc>
                <a:spcPct val="150000"/>
              </a:lnSpc>
              <a:buFont typeface="Arial" panose="020B0604020202020204" pitchFamily="34" charset="0"/>
              <a:buNone/>
            </a:pPr>
            <a:r>
              <a:rPr kumimoji="1" lang="ja-JP" altLang="en-US"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分圧された電圧</a:t>
            </a:r>
          </a:p>
        </p:txBody>
      </p:sp>
      <p:sp>
        <p:nvSpPr>
          <p:cNvPr id="74" name="テキスト ボックス 73"/>
          <p:cNvSpPr txBox="1"/>
          <p:nvPr/>
        </p:nvSpPr>
        <p:spPr>
          <a:xfrm>
            <a:off x="7717558" y="3571549"/>
            <a:ext cx="1293944" cy="507831"/>
          </a:xfrm>
          <a:prstGeom prst="rect">
            <a:avLst/>
          </a:prstGeom>
        </p:spPr>
        <p:txBody>
          <a:bodyPr wrap="none" rtlCol="0">
            <a:spAutoFit/>
          </a:bodyPr>
          <a:lstStyle/>
          <a:p>
            <a:pPr algn="ctr">
              <a:lnSpc>
                <a:spcPct val="150000"/>
              </a:lnSpc>
            </a:pPr>
            <a:r>
              <a:rPr lang="ja-JP" altLang="en-US"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電源電圧</a:t>
            </a:r>
            <a:r>
              <a:rPr lang="en-US" altLang="ja-JP"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a:t>
            </a:r>
          </a:p>
        </p:txBody>
      </p:sp>
      <p:grpSp>
        <p:nvGrpSpPr>
          <p:cNvPr id="75" name="グループ化 74"/>
          <p:cNvGrpSpPr/>
          <p:nvPr/>
        </p:nvGrpSpPr>
        <p:grpSpPr>
          <a:xfrm>
            <a:off x="-31470" y="365125"/>
            <a:ext cx="523220" cy="5189823"/>
            <a:chOff x="-31470" y="365125"/>
            <a:chExt cx="523220" cy="5189823"/>
          </a:xfrm>
        </p:grpSpPr>
        <p:sp>
          <p:nvSpPr>
            <p:cNvPr id="76" name="片側の 2 つの角を丸めた四角形 7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片側の 2 つの角を丸めた四角形 77"/>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82" name="片側の 2 つの角を丸めた四角形 81"/>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片側の 2 つの角を丸めた四角形 83"/>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片側の 2 つの角を丸めた四角形 84"/>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1176865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64492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メイリオ" panose="020B0604030504040204" pitchFamily="50" charset="-128"/>
                <a:ea typeface="メイリオ" panose="020B0604030504040204" pitchFamily="50" charset="-128"/>
                <a:cs typeface="Meiryo UI" panose="020B0604030504040204" pitchFamily="50" charset="-128"/>
              </a:rPr>
              <a:t>解説</a:t>
            </a:r>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　トランジスタ回路</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37" name="コンテンツ プレースホルダー 2"/>
          <p:cNvSpPr txBox="1">
            <a:spLocks/>
          </p:cNvSpPr>
          <p:nvPr/>
        </p:nvSpPr>
        <p:spPr>
          <a:xfrm>
            <a:off x="651164" y="5082734"/>
            <a:ext cx="5576470" cy="98488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トランジスターは増幅の働きをします。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光センサーの信号（分圧された電圧）は小さな信号なので、トランジスターで大きな信号に変換されます。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小さな</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信号</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を大きくすることを増幅といいます。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7" name="グループ化 6"/>
          <p:cNvGrpSpPr/>
          <p:nvPr/>
        </p:nvGrpSpPr>
        <p:grpSpPr>
          <a:xfrm>
            <a:off x="2000730" y="1853495"/>
            <a:ext cx="3292754" cy="3008318"/>
            <a:chOff x="1717443" y="2195197"/>
            <a:chExt cx="3493502" cy="3191725"/>
          </a:xfrm>
        </p:grpSpPr>
        <p:pic>
          <p:nvPicPr>
            <p:cNvPr id="5" name="図 4"/>
            <p:cNvPicPr>
              <a:picLocks noChangeAspect="1"/>
            </p:cNvPicPr>
            <p:nvPr/>
          </p:nvPicPr>
          <p:blipFill rotWithShape="1">
            <a:blip r:embed="rId2" cstate="screen">
              <a:extLst>
                <a:ext uri="{28A0092B-C50C-407E-A947-70E740481C1C}">
                  <a14:useLocalDpi xmlns:a14="http://schemas.microsoft.com/office/drawing/2010/main"/>
                </a:ext>
              </a:extLst>
            </a:blip>
            <a:srcRect b="-4"/>
            <a:stretch/>
          </p:blipFill>
          <p:spPr>
            <a:xfrm>
              <a:off x="1869748" y="2195197"/>
              <a:ext cx="2927897" cy="3191725"/>
            </a:xfrm>
            <a:prstGeom prst="rect">
              <a:avLst/>
            </a:prstGeom>
          </p:spPr>
        </p:pic>
        <p:sp>
          <p:nvSpPr>
            <p:cNvPr id="6" name="正方形/長方形 5"/>
            <p:cNvSpPr/>
            <p:nvPr/>
          </p:nvSpPr>
          <p:spPr>
            <a:xfrm>
              <a:off x="4546600" y="3157786"/>
              <a:ext cx="664345" cy="1998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38" name="正方形/長方形 237"/>
            <p:cNvSpPr/>
            <p:nvPr/>
          </p:nvSpPr>
          <p:spPr>
            <a:xfrm>
              <a:off x="1717443" y="4073765"/>
              <a:ext cx="664345" cy="1313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sp>
        <p:nvSpPr>
          <p:cNvPr id="239" name="コンテンツ プレースホルダー 2"/>
          <p:cNvSpPr txBox="1">
            <a:spLocks/>
          </p:cNvSpPr>
          <p:nvPr/>
        </p:nvSpPr>
        <p:spPr>
          <a:xfrm>
            <a:off x="1018585" y="1496917"/>
            <a:ext cx="3251225"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センサー基板のトランジスタ</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0" name="コンテンツ プレースホルダー 2"/>
          <p:cNvSpPr txBox="1">
            <a:spLocks/>
          </p:cNvSpPr>
          <p:nvPr/>
        </p:nvSpPr>
        <p:spPr>
          <a:xfrm>
            <a:off x="6409761" y="5082734"/>
            <a:ext cx="5491294" cy="142808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トランジスターは電子的に</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ON/OFF</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する「電子スイッチ」の働きをしま</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す</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センサー</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基板</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が</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反応</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すると</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ON</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になり、</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に信号が伝えられます。</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Q1</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が</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ON</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になると</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C9</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に電気が蓄えられ、その電気は</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R9</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を通して放電されます。その放電される時間を利用し、アラームが鳴る時間を作り出しています。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5" name="コンテンツ プレースホルダー 2"/>
          <p:cNvSpPr txBox="1">
            <a:spLocks/>
          </p:cNvSpPr>
          <p:nvPr/>
        </p:nvSpPr>
        <p:spPr>
          <a:xfrm>
            <a:off x="6682785" y="1496917"/>
            <a:ext cx="342805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アラーム基板のトランジスタ</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12" name="グループ化 11"/>
          <p:cNvGrpSpPr/>
          <p:nvPr/>
        </p:nvGrpSpPr>
        <p:grpSpPr>
          <a:xfrm>
            <a:off x="7178879" y="1880911"/>
            <a:ext cx="2968511" cy="3008590"/>
            <a:chOff x="6908800" y="2308246"/>
            <a:chExt cx="3202039" cy="3245271"/>
          </a:xfrm>
        </p:grpSpPr>
        <p:pic>
          <p:nvPicPr>
            <p:cNvPr id="8" name="図 7"/>
            <p:cNvPicPr>
              <a:picLocks noChangeAspect="1"/>
            </p:cNvPicPr>
            <p:nvPr/>
          </p:nvPicPr>
          <p:blipFill rotWithShape="1">
            <a:blip r:embed="rId3" cstate="screen">
              <a:extLst>
                <a:ext uri="{28A0092B-C50C-407E-A947-70E740481C1C}">
                  <a14:useLocalDpi xmlns:a14="http://schemas.microsoft.com/office/drawing/2010/main"/>
                </a:ext>
              </a:extLst>
            </a:blip>
            <a:srcRect t="1" b="1901"/>
            <a:stretch/>
          </p:blipFill>
          <p:spPr>
            <a:xfrm>
              <a:off x="7045906" y="2308246"/>
              <a:ext cx="2927827" cy="3245271"/>
            </a:xfrm>
            <a:prstGeom prst="rect">
              <a:avLst/>
            </a:prstGeom>
          </p:spPr>
        </p:pic>
        <p:sp>
          <p:nvSpPr>
            <p:cNvPr id="11" name="正方形/長方形 10"/>
            <p:cNvSpPr/>
            <p:nvPr/>
          </p:nvSpPr>
          <p:spPr>
            <a:xfrm>
              <a:off x="6908800" y="2308246"/>
              <a:ext cx="914400" cy="651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46" name="正方形/長方形 245"/>
            <p:cNvSpPr/>
            <p:nvPr/>
          </p:nvSpPr>
          <p:spPr>
            <a:xfrm>
              <a:off x="9768886" y="4223075"/>
              <a:ext cx="341953" cy="1270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cxnSp>
        <p:nvCxnSpPr>
          <p:cNvPr id="17" name="直線コネクタ 16"/>
          <p:cNvCxnSpPr/>
          <p:nvPr/>
        </p:nvCxnSpPr>
        <p:spPr>
          <a:xfrm>
            <a:off x="6299200" y="1397000"/>
            <a:ext cx="0" cy="519430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47" name="グループ化 246"/>
          <p:cNvGrpSpPr/>
          <p:nvPr/>
        </p:nvGrpSpPr>
        <p:grpSpPr>
          <a:xfrm>
            <a:off x="-31470" y="365125"/>
            <a:ext cx="523220" cy="5189823"/>
            <a:chOff x="-31470" y="365125"/>
            <a:chExt cx="523220" cy="5189823"/>
          </a:xfrm>
        </p:grpSpPr>
        <p:sp>
          <p:nvSpPr>
            <p:cNvPr id="248" name="片側の 2 つの角を丸めた四角形 24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9" name="テキスト ボックス 24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0" name="片側の 2 つの角を丸めた四角形 24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1" name="テキスト ボックス 25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2" name="片側の 2 つの角を丸めた四角形 25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3" name="テキスト ボックス 25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254" name="片側の 2 つの角を丸めた四角形 253"/>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5" name="テキスト ボックス 254"/>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6" name="片側の 2 つの角を丸めた四角形 25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7" name="片側の 2 つの角を丸めた四角形 256"/>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8" name="テキスト ボックス 25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9" name="テキスト ボックス 25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 name="右矢印 2"/>
          <p:cNvSpPr/>
          <p:nvPr/>
        </p:nvSpPr>
        <p:spPr>
          <a:xfrm>
            <a:off x="6696301" y="2581749"/>
            <a:ext cx="496094" cy="33114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右矢印 30"/>
          <p:cNvSpPr/>
          <p:nvPr/>
        </p:nvSpPr>
        <p:spPr>
          <a:xfrm>
            <a:off x="10133875" y="3248662"/>
            <a:ext cx="496094" cy="33114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10629969" y="3276121"/>
            <a:ext cx="611065" cy="338554"/>
          </a:xfrm>
          <a:prstGeom prst="rect">
            <a:avLst/>
          </a:prstGeom>
        </p:spPr>
        <p:txBody>
          <a:bodyPr wrap="none" rtlCol="0">
            <a:spAutoFit/>
          </a:bodyPr>
          <a:lstStyle/>
          <a:p>
            <a:pPr marL="0" indent="0">
              <a:buFont typeface="Arial" panose="020B0604020202020204" pitchFamily="34" charset="0"/>
              <a:buNone/>
            </a:pPr>
            <a:r>
              <a:rPr kumimoji="1"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へ</a:t>
            </a:r>
          </a:p>
        </p:txBody>
      </p:sp>
      <p:sp>
        <p:nvSpPr>
          <p:cNvPr id="33" name="テキスト ボックス 32"/>
          <p:cNvSpPr txBox="1"/>
          <p:nvPr/>
        </p:nvSpPr>
        <p:spPr>
          <a:xfrm>
            <a:off x="6409761" y="2046309"/>
            <a:ext cx="1021683" cy="584775"/>
          </a:xfrm>
          <a:prstGeom prst="rect">
            <a:avLst/>
          </a:prstGeom>
        </p:spPr>
        <p:txBody>
          <a:bodyPr wrap="square" rtlCol="0">
            <a:spAutoFit/>
          </a:bodyPr>
          <a:lstStyle/>
          <a:p>
            <a:pPr marL="0" indent="0">
              <a:buFont typeface="Arial" panose="020B0604020202020204" pitchFamily="34" charset="0"/>
              <a:buNone/>
            </a:pP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センサー基板から</a:t>
            </a:r>
          </a:p>
        </p:txBody>
      </p:sp>
    </p:spTree>
    <p:extLst>
      <p:ext uri="{BB962C8B-B14F-4D97-AF65-F5344CB8AC3E}">
        <p14:creationId xmlns:p14="http://schemas.microsoft.com/office/powerpoint/2010/main" val="8075664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584458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メイリオ" panose="020B0604030504040204" pitchFamily="50" charset="-128"/>
                <a:ea typeface="メイリオ" panose="020B0604030504040204" pitchFamily="50" charset="-128"/>
                <a:cs typeface="Meiryo UI" panose="020B0604030504040204" pitchFamily="50" charset="-128"/>
              </a:rPr>
              <a:t>解説</a:t>
            </a:r>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　</a:t>
            </a:r>
            <a:r>
              <a:rPr lang="en-US" altLang="ja-JP"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回路</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37" name="コンテンツ プレースホルダー 2"/>
          <p:cNvSpPr txBox="1">
            <a:spLocks/>
          </p:cNvSpPr>
          <p:nvPr/>
        </p:nvSpPr>
        <p:spPr>
          <a:xfrm>
            <a:off x="8805059" y="1641290"/>
            <a:ext cx="2943595" cy="230832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トランジスタ回路からの信号を、デジタル信号に変換します。デジタル信号に変換するとは、連続的に変化する信号を電圧が「ある」状態と「ない」状態の</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2</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つの状態に変換することです。デジタル信号にすることで、電気的なノイズの影響を受けにくくなります。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39" name="コンテンツ プレースホルダー 2"/>
          <p:cNvSpPr txBox="1">
            <a:spLocks/>
          </p:cNvSpPr>
          <p:nvPr/>
        </p:nvSpPr>
        <p:spPr>
          <a:xfrm>
            <a:off x="5720443" y="1542077"/>
            <a:ext cx="298450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センサー基板の</a:t>
            </a:r>
            <a:r>
              <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回路</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0" name="コンテンツ プレースホルダー 2"/>
          <p:cNvSpPr txBox="1">
            <a:spLocks/>
          </p:cNvSpPr>
          <p:nvPr/>
        </p:nvSpPr>
        <p:spPr>
          <a:xfrm>
            <a:off x="8704943" y="4231316"/>
            <a:ext cx="3117981" cy="230832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アラーム音を作り出す回路です。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アラーム音は電圧の「あり」、「なし」を素早く切り替えることで、ブザーを鳴らします。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この回路を「発振回路」といいます。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この発振回路を</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3</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段構成にすることで「</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ピピピピ・</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ピピピピ・・・」という音にしています。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5" name="コンテンツ プレースホルダー 2"/>
          <p:cNvSpPr txBox="1">
            <a:spLocks/>
          </p:cNvSpPr>
          <p:nvPr/>
        </p:nvSpPr>
        <p:spPr>
          <a:xfrm>
            <a:off x="5720442" y="4172117"/>
            <a:ext cx="298450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アラーム基板の</a:t>
            </a:r>
            <a:r>
              <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回路</a:t>
            </a:r>
            <a:endPar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7" name="直線コネクタ 16"/>
          <p:cNvCxnSpPr/>
          <p:nvPr/>
        </p:nvCxnSpPr>
        <p:spPr>
          <a:xfrm>
            <a:off x="5620327" y="1397000"/>
            <a:ext cx="0" cy="519430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3" name="図 2"/>
          <p:cNvPicPr>
            <a:picLocks noChangeAspect="1"/>
          </p:cNvPicPr>
          <p:nvPr/>
        </p:nvPicPr>
        <p:blipFill rotWithShape="1">
          <a:blip r:embed="rId2" cstate="screen">
            <a:extLst>
              <a:ext uri="{28A0092B-C50C-407E-A947-70E740481C1C}">
                <a14:useLocalDpi xmlns:a14="http://schemas.microsoft.com/office/drawing/2010/main"/>
              </a:ext>
            </a:extLst>
          </a:blip>
          <a:srcRect r="545"/>
          <a:stretch/>
        </p:blipFill>
        <p:spPr>
          <a:xfrm>
            <a:off x="5720442" y="2165411"/>
            <a:ext cx="2850755" cy="1725004"/>
          </a:xfrm>
          <a:prstGeom prst="rect">
            <a:avLst/>
          </a:prstGeom>
        </p:spPr>
      </p:pic>
      <p:pic>
        <p:nvPicPr>
          <p:cNvPr id="13" name="図 12"/>
          <p:cNvPicPr>
            <a:picLocks noChangeAspect="1"/>
          </p:cNvPicPr>
          <p:nvPr/>
        </p:nvPicPr>
        <p:blipFill>
          <a:blip r:embed="rId3"/>
          <a:stretch>
            <a:fillRect/>
          </a:stretch>
        </p:blipFill>
        <p:spPr>
          <a:xfrm>
            <a:off x="6109500" y="4811439"/>
            <a:ext cx="2206383" cy="1364590"/>
          </a:xfrm>
          <a:prstGeom prst="rect">
            <a:avLst/>
          </a:prstGeom>
        </p:spPr>
      </p:pic>
      <p:cxnSp>
        <p:nvCxnSpPr>
          <p:cNvPr id="15" name="直線コネクタ 14"/>
          <p:cNvCxnSpPr/>
          <p:nvPr/>
        </p:nvCxnSpPr>
        <p:spPr>
          <a:xfrm>
            <a:off x="5777345" y="4000030"/>
            <a:ext cx="568349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7" name="コンテンツ プレースホルダー 2"/>
          <p:cNvSpPr txBox="1">
            <a:spLocks/>
          </p:cNvSpPr>
          <p:nvPr/>
        </p:nvSpPr>
        <p:spPr>
          <a:xfrm>
            <a:off x="894188" y="1542077"/>
            <a:ext cx="2984501" cy="3485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ママがきたセンサーの</a:t>
            </a:r>
            <a:r>
              <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rPr>
              <a:t>IC</a:t>
            </a:r>
          </a:p>
        </p:txBody>
      </p:sp>
      <p:sp>
        <p:nvSpPr>
          <p:cNvPr id="38" name="コンテンツ プレースホルダー 2"/>
          <p:cNvSpPr txBox="1">
            <a:spLocks/>
          </p:cNvSpPr>
          <p:nvPr/>
        </p:nvSpPr>
        <p:spPr>
          <a:xfrm>
            <a:off x="783827" y="4705670"/>
            <a:ext cx="4537542" cy="184871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800"/>
              </a:spcBef>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ママがきたセンサーに使用している</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は「</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NAND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（ナンド）ゲート</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」という種類です。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800"/>
              </a:spcBef>
              <a:buFont typeface="Arial" panose="020B0604020202020204" pitchFamily="34" charse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IC1</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つの中に、</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NAND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ゲートが</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4</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つ入っています。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800"/>
              </a:spcBef>
              <a:buFont typeface="Arial" panose="020B0604020202020204" pitchFamily="34" charse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は左下から順に、反時計回りに足に番号が付けられています。</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を使用するときには</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Vcc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に電源の＋、</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GND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に電源のーをつないで使用します。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122" name="Picture 2" descr="ã74HC00ãã®ç»åæ¤ç´¢çµæ"/>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8199" y="2061075"/>
            <a:ext cx="4362450" cy="2628900"/>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グループ化 39"/>
          <p:cNvGrpSpPr/>
          <p:nvPr/>
        </p:nvGrpSpPr>
        <p:grpSpPr>
          <a:xfrm>
            <a:off x="-31470" y="365125"/>
            <a:ext cx="523220" cy="5189823"/>
            <a:chOff x="-31470" y="365125"/>
            <a:chExt cx="523220" cy="5189823"/>
          </a:xfrm>
        </p:grpSpPr>
        <p:sp>
          <p:nvSpPr>
            <p:cNvPr id="41" name="片側の 2 つの角を丸めた四角形 40"/>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47" name="片側の 2 つの角を丸めた四角形 46"/>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2265784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56080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解説　ブザー</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3" name="テキスト ボックス 2"/>
          <p:cNvSpPr txBox="1"/>
          <p:nvPr/>
        </p:nvSpPr>
        <p:spPr>
          <a:xfrm>
            <a:off x="853619" y="1519262"/>
            <a:ext cx="3544073" cy="4770537"/>
          </a:xfrm>
          <a:prstGeom prst="rect">
            <a:avLst/>
          </a:prstGeom>
        </p:spPr>
        <p:txBody>
          <a:bodyPr wrap="square" rtlCol="0">
            <a:spAutoFit/>
          </a:bodyPr>
          <a:lstStyle/>
          <a:p>
            <a:r>
              <a:rPr lang="ja-JP" altLang="ja-JP" sz="1600" b="1" dirty="0" smtClean="0">
                <a:latin typeface="メイリオ" panose="020B0604030504040204" pitchFamily="50" charset="-128"/>
                <a:ea typeface="メイリオ" panose="020B0604030504040204" pitchFamily="50" charset="-128"/>
              </a:rPr>
              <a:t>・ブザー</a:t>
            </a:r>
            <a:r>
              <a:rPr lang="ja-JP" altLang="ja-JP" sz="1600" b="1" dirty="0">
                <a:latin typeface="メイリオ" panose="020B0604030504040204" pitchFamily="50" charset="-128"/>
                <a:ea typeface="メイリオ" panose="020B0604030504040204" pitchFamily="50" charset="-128"/>
              </a:rPr>
              <a:t>の</a:t>
            </a:r>
            <a:r>
              <a:rPr lang="ja-JP" altLang="ja-JP" sz="1600" b="1" dirty="0" smtClean="0">
                <a:latin typeface="メイリオ" panose="020B0604030504040204" pitchFamily="50" charset="-128"/>
                <a:ea typeface="メイリオ" panose="020B0604030504040204" pitchFamily="50" charset="-128"/>
              </a:rPr>
              <a:t>しくみ</a:t>
            </a:r>
            <a:endParaRPr lang="en-US" altLang="ja-JP" sz="1600" b="1" dirty="0" smtClean="0">
              <a:latin typeface="メイリオ" panose="020B0604030504040204" pitchFamily="50" charset="-128"/>
              <a:ea typeface="メイリオ" panose="020B0604030504040204" pitchFamily="50" charset="-128"/>
            </a:endParaRPr>
          </a:p>
          <a:p>
            <a:endParaRPr lang="ja-JP" altLang="ja-JP" sz="1600" dirty="0">
              <a:latin typeface="メイリオ" panose="020B0604030504040204" pitchFamily="50" charset="-128"/>
              <a:ea typeface="メイリオ" panose="020B0604030504040204" pitchFamily="50" charset="-128"/>
            </a:endParaRPr>
          </a:p>
          <a:p>
            <a:r>
              <a:rPr lang="ja-JP" altLang="ja-JP" sz="1600" dirty="0">
                <a:solidFill>
                  <a:srgbClr val="FF0000"/>
                </a:solidFill>
                <a:latin typeface="メイリオ" panose="020B0604030504040204" pitchFamily="50" charset="-128"/>
                <a:ea typeface="メイリオ" panose="020B0604030504040204" pitchFamily="50" charset="-128"/>
              </a:rPr>
              <a:t>圧電素子</a:t>
            </a:r>
            <a:r>
              <a:rPr lang="ja-JP" altLang="ja-JP" sz="1600" dirty="0">
                <a:latin typeface="メイリオ" panose="020B0604030504040204" pitchFamily="50" charset="-128"/>
                <a:ea typeface="メイリオ" panose="020B0604030504040204" pitchFamily="50" charset="-128"/>
              </a:rPr>
              <a:t>という、電圧を加えると変形する素子を金属板に</a:t>
            </a:r>
            <a:r>
              <a:rPr lang="ja-JP" altLang="ja-JP" sz="1600" dirty="0" smtClean="0">
                <a:latin typeface="メイリオ" panose="020B0604030504040204" pitchFamily="50" charset="-128"/>
                <a:ea typeface="メイリオ" panose="020B0604030504040204" pitchFamily="50" charset="-128"/>
              </a:rPr>
              <a:t>貼り</a:t>
            </a:r>
            <a:r>
              <a:rPr lang="ja-JP" altLang="en-US" sz="1600" dirty="0" smtClean="0">
                <a:latin typeface="メイリオ" panose="020B0604030504040204" pitchFamily="50" charset="-128"/>
                <a:ea typeface="メイリオ" panose="020B0604030504040204" pitchFamily="50" charset="-128"/>
              </a:rPr>
              <a:t>つ</a:t>
            </a:r>
            <a:r>
              <a:rPr lang="ja-JP" altLang="ja-JP" sz="1600" dirty="0" smtClean="0">
                <a:latin typeface="メイリオ" panose="020B0604030504040204" pitchFamily="50" charset="-128"/>
                <a:ea typeface="メイリオ" panose="020B0604030504040204" pitchFamily="50" charset="-128"/>
              </a:rPr>
              <a:t>けた</a:t>
            </a:r>
            <a:r>
              <a:rPr lang="ja-JP" altLang="ja-JP" sz="1600" dirty="0">
                <a:latin typeface="メイリオ" panose="020B0604030504040204" pitchFamily="50" charset="-128"/>
                <a:ea typeface="メイリオ" panose="020B0604030504040204" pitchFamily="50" charset="-128"/>
              </a:rPr>
              <a:t>構造になって</a:t>
            </a:r>
            <a:r>
              <a:rPr lang="ja-JP" altLang="ja-JP" sz="1600" dirty="0" smtClean="0">
                <a:latin typeface="メイリオ" panose="020B0604030504040204" pitchFamily="50" charset="-128"/>
                <a:ea typeface="メイリオ" panose="020B0604030504040204" pitchFamily="50" charset="-128"/>
              </a:rPr>
              <a:t>い</a:t>
            </a:r>
            <a:r>
              <a:rPr lang="ja-JP" altLang="en-US" sz="1600" dirty="0" smtClean="0">
                <a:latin typeface="メイリオ" panose="020B0604030504040204" pitchFamily="50" charset="-128"/>
                <a:ea typeface="メイリオ" panose="020B0604030504040204" pitchFamily="50" charset="-128"/>
              </a:rPr>
              <a:t>ます</a:t>
            </a:r>
            <a:r>
              <a:rPr lang="ja-JP" altLang="ja-JP" sz="1600" dirty="0" smtClean="0">
                <a:latin typeface="メイリオ" panose="020B0604030504040204" pitchFamily="50" charset="-128"/>
                <a:ea typeface="メイリオ" panose="020B0604030504040204" pitchFamily="50" charset="-128"/>
              </a:rPr>
              <a:t>。</a:t>
            </a:r>
            <a:endParaRPr lang="ja-JP" altLang="ja-JP" sz="1600" dirty="0">
              <a:latin typeface="メイリオ" panose="020B0604030504040204" pitchFamily="50" charset="-128"/>
              <a:ea typeface="メイリオ" panose="020B0604030504040204" pitchFamily="50" charset="-128"/>
            </a:endParaRPr>
          </a:p>
          <a:p>
            <a:r>
              <a:rPr lang="ja-JP" altLang="ja-JP" sz="1600" dirty="0">
                <a:latin typeface="メイリオ" panose="020B0604030504040204" pitchFamily="50" charset="-128"/>
                <a:ea typeface="メイリオ" panose="020B0604030504040204" pitchFamily="50" charset="-128"/>
              </a:rPr>
              <a:t>圧電素子が変形することで金属板も一緒に変形し、その変形により空気を振動させて音を</a:t>
            </a:r>
            <a:r>
              <a:rPr lang="ja-JP" altLang="ja-JP" sz="1600" dirty="0" smtClean="0">
                <a:latin typeface="メイリオ" panose="020B0604030504040204" pitchFamily="50" charset="-128"/>
                <a:ea typeface="メイリオ" panose="020B0604030504040204" pitchFamily="50" charset="-128"/>
              </a:rPr>
              <a:t>鳴ら</a:t>
            </a:r>
            <a:r>
              <a:rPr lang="ja-JP" altLang="en-US" sz="1600" dirty="0" smtClean="0">
                <a:latin typeface="メイリオ" panose="020B0604030504040204" pitchFamily="50" charset="-128"/>
                <a:ea typeface="メイリオ" panose="020B0604030504040204" pitchFamily="50" charset="-128"/>
              </a:rPr>
              <a:t>しま</a:t>
            </a:r>
            <a:r>
              <a:rPr lang="ja-JP" altLang="ja-JP" sz="1600" dirty="0" smtClean="0">
                <a:latin typeface="メイリオ" panose="020B0604030504040204" pitchFamily="50" charset="-128"/>
                <a:ea typeface="メイリオ" panose="020B0604030504040204" pitchFamily="50" charset="-128"/>
              </a:rPr>
              <a:t>す。</a:t>
            </a:r>
            <a:endParaRPr lang="en-US" altLang="ja-JP" sz="1600" dirty="0" smtClean="0">
              <a:latin typeface="メイリオ" panose="020B0604030504040204" pitchFamily="50" charset="-128"/>
              <a:ea typeface="メイリオ" panose="020B0604030504040204" pitchFamily="50" charset="-128"/>
            </a:endParaRPr>
          </a:p>
          <a:p>
            <a:endParaRPr lang="ja-JP" altLang="ja-JP" sz="1600" dirty="0">
              <a:latin typeface="メイリオ" panose="020B0604030504040204" pitchFamily="50" charset="-128"/>
              <a:ea typeface="メイリオ" panose="020B0604030504040204" pitchFamily="50" charset="-128"/>
            </a:endParaRPr>
          </a:p>
          <a:p>
            <a:r>
              <a:rPr lang="ja-JP" altLang="ja-JP" sz="1600" dirty="0">
                <a:latin typeface="メイリオ" panose="020B0604030504040204" pitchFamily="50" charset="-128"/>
                <a:ea typeface="メイリオ" panose="020B0604030504040204" pitchFamily="50" charset="-128"/>
              </a:rPr>
              <a:t>人間が聞くことができる音の周波数は</a:t>
            </a:r>
            <a:r>
              <a:rPr lang="en-US" altLang="ja-JP" sz="1600" dirty="0">
                <a:latin typeface="メイリオ" panose="020B0604030504040204" pitchFamily="50" charset="-128"/>
                <a:ea typeface="メイリオ" panose="020B0604030504040204" pitchFamily="50" charset="-128"/>
              </a:rPr>
              <a:t>20Hz</a:t>
            </a:r>
            <a:r>
              <a:rPr lang="ja-JP" altLang="ja-JP" sz="1600" dirty="0">
                <a:latin typeface="メイリオ" panose="020B0604030504040204" pitchFamily="50" charset="-128"/>
                <a:ea typeface="メイリオ" panose="020B0604030504040204" pitchFamily="50" charset="-128"/>
              </a:rPr>
              <a:t>～</a:t>
            </a:r>
            <a:r>
              <a:rPr lang="en-US" altLang="ja-JP" sz="1600" dirty="0">
                <a:latin typeface="メイリオ" panose="020B0604030504040204" pitchFamily="50" charset="-128"/>
                <a:ea typeface="メイリオ" panose="020B0604030504040204" pitchFamily="50" charset="-128"/>
              </a:rPr>
              <a:t>20kHz</a:t>
            </a:r>
            <a:r>
              <a:rPr lang="ja-JP" altLang="ja-JP" sz="1600" dirty="0">
                <a:latin typeface="メイリオ" panose="020B0604030504040204" pitchFamily="50" charset="-128"/>
                <a:ea typeface="メイリオ" panose="020B0604030504040204" pitchFamily="50" charset="-128"/>
              </a:rPr>
              <a:t>と言われて</a:t>
            </a:r>
            <a:r>
              <a:rPr lang="ja-JP" altLang="ja-JP" sz="1600" dirty="0" smtClean="0">
                <a:latin typeface="メイリオ" panose="020B0604030504040204" pitchFamily="50" charset="-128"/>
                <a:ea typeface="メイリオ" panose="020B0604030504040204" pitchFamily="50" charset="-128"/>
              </a:rPr>
              <a:t>い</a:t>
            </a:r>
            <a:r>
              <a:rPr lang="ja-JP" altLang="en-US" sz="1600" dirty="0" smtClean="0">
                <a:latin typeface="メイリオ" panose="020B0604030504040204" pitchFamily="50" charset="-128"/>
                <a:ea typeface="メイリオ" panose="020B0604030504040204" pitchFamily="50" charset="-128"/>
              </a:rPr>
              <a:t>る</a:t>
            </a:r>
            <a:r>
              <a:rPr lang="ja-JP" altLang="ja-JP" sz="1600" dirty="0" smtClean="0">
                <a:latin typeface="メイリオ" panose="020B0604030504040204" pitchFamily="50" charset="-128"/>
                <a:ea typeface="メイリオ" panose="020B0604030504040204" pitchFamily="50" charset="-128"/>
              </a:rPr>
              <a:t>ので</a:t>
            </a:r>
            <a:r>
              <a:rPr lang="ja-JP" altLang="ja-JP" sz="1600" dirty="0">
                <a:latin typeface="メイリオ" panose="020B0604030504040204" pitchFamily="50" charset="-128"/>
                <a:ea typeface="メイリオ" panose="020B0604030504040204" pitchFamily="50" charset="-128"/>
              </a:rPr>
              <a:t>、金属板をその範囲で振動させなければ</a:t>
            </a:r>
            <a:r>
              <a:rPr lang="ja-JP" altLang="ja-JP" sz="1600" dirty="0" smtClean="0">
                <a:latin typeface="メイリオ" panose="020B0604030504040204" pitchFamily="50" charset="-128"/>
                <a:ea typeface="メイリオ" panose="020B0604030504040204" pitchFamily="50" charset="-128"/>
              </a:rPr>
              <a:t>な</a:t>
            </a:r>
            <a:r>
              <a:rPr lang="ja-JP" altLang="en-US" sz="1600" dirty="0" smtClean="0">
                <a:latin typeface="メイリオ" panose="020B0604030504040204" pitchFamily="50" charset="-128"/>
                <a:ea typeface="メイリオ" panose="020B0604030504040204" pitchFamily="50" charset="-128"/>
              </a:rPr>
              <a:t>りません</a:t>
            </a:r>
            <a:r>
              <a:rPr lang="ja-JP" altLang="ja-JP" sz="1600" dirty="0" smtClean="0">
                <a:latin typeface="メイリオ" panose="020B0604030504040204" pitchFamily="50" charset="-128"/>
                <a:ea typeface="メイリオ" panose="020B0604030504040204" pitchFamily="50" charset="-128"/>
              </a:rPr>
              <a:t>。</a:t>
            </a:r>
            <a:r>
              <a:rPr lang="ja-JP" altLang="ja-JP" sz="1600" dirty="0">
                <a:latin typeface="メイリオ" panose="020B0604030504040204" pitchFamily="50" charset="-128"/>
                <a:ea typeface="メイリオ" panose="020B0604030504040204" pitchFamily="50" charset="-128"/>
              </a:rPr>
              <a:t>そのため、圧電素子をつかったブザーには発振回路が必要と</a:t>
            </a:r>
            <a:r>
              <a:rPr lang="ja-JP" altLang="ja-JP" sz="1600" dirty="0" smtClean="0">
                <a:latin typeface="メイリオ" panose="020B0604030504040204" pitchFamily="50" charset="-128"/>
                <a:ea typeface="メイリオ" panose="020B0604030504040204" pitchFamily="50" charset="-128"/>
              </a:rPr>
              <a:t>な</a:t>
            </a:r>
            <a:r>
              <a:rPr lang="ja-JP" altLang="en-US" sz="1600" dirty="0" smtClean="0">
                <a:latin typeface="メイリオ" panose="020B0604030504040204" pitchFamily="50" charset="-128"/>
                <a:ea typeface="メイリオ" panose="020B0604030504040204" pitchFamily="50" charset="-128"/>
              </a:rPr>
              <a:t>ります</a:t>
            </a:r>
            <a:r>
              <a:rPr lang="ja-JP" altLang="ja-JP" sz="1600" dirty="0" smtClean="0">
                <a:latin typeface="メイリオ" panose="020B0604030504040204" pitchFamily="50" charset="-128"/>
                <a:ea typeface="メイリオ" panose="020B0604030504040204" pitchFamily="50" charset="-128"/>
              </a:rPr>
              <a:t>。</a:t>
            </a:r>
            <a:endParaRPr lang="en-US" altLang="ja-JP" sz="1600" dirty="0" smtClean="0">
              <a:latin typeface="メイリオ" panose="020B0604030504040204" pitchFamily="50" charset="-128"/>
              <a:ea typeface="メイリオ" panose="020B0604030504040204" pitchFamily="50" charset="-128"/>
            </a:endParaRPr>
          </a:p>
          <a:p>
            <a:endParaRPr lang="en-US" altLang="ja-JP" sz="1600" dirty="0">
              <a:latin typeface="メイリオ" panose="020B0604030504040204" pitchFamily="50" charset="-128"/>
              <a:ea typeface="メイリオ" panose="020B0604030504040204" pitchFamily="50" charset="-128"/>
            </a:endParaRPr>
          </a:p>
          <a:p>
            <a:r>
              <a:rPr lang="ja-JP" altLang="en-US" sz="1600" dirty="0" smtClean="0">
                <a:latin typeface="メイリオ" panose="020B0604030504040204" pitchFamily="50" charset="-128"/>
                <a:ea typeface="メイリオ" panose="020B0604030504040204" pitchFamily="50" charset="-128"/>
              </a:rPr>
              <a:t>本機では、前述の</a:t>
            </a:r>
            <a:r>
              <a:rPr lang="en-US" altLang="ja-JP" sz="1600" dirty="0" smtClean="0">
                <a:latin typeface="メイリオ" panose="020B0604030504040204" pitchFamily="50" charset="-128"/>
                <a:ea typeface="メイリオ" panose="020B0604030504040204" pitchFamily="50" charset="-128"/>
              </a:rPr>
              <a:t>NAND</a:t>
            </a:r>
            <a:r>
              <a:rPr lang="ja-JP" altLang="en-US" sz="1600" dirty="0" smtClean="0">
                <a:latin typeface="メイリオ" panose="020B0604030504040204" pitchFamily="50" charset="-128"/>
                <a:ea typeface="メイリオ" panose="020B0604030504040204" pitchFamily="50" charset="-128"/>
              </a:rPr>
              <a:t>ゲート</a:t>
            </a:r>
            <a:r>
              <a:rPr lang="en-US" altLang="ja-JP" sz="1600" dirty="0" smtClean="0">
                <a:latin typeface="メイリオ" panose="020B0604030504040204" pitchFamily="50" charset="-128"/>
                <a:ea typeface="メイリオ" panose="020B0604030504040204" pitchFamily="50" charset="-128"/>
              </a:rPr>
              <a:t>IC</a:t>
            </a:r>
            <a:r>
              <a:rPr lang="ja-JP" altLang="en-US" sz="1600" dirty="0" smtClean="0">
                <a:latin typeface="メイリオ" panose="020B0604030504040204" pitchFamily="50" charset="-128"/>
                <a:ea typeface="メイリオ" panose="020B0604030504040204" pitchFamily="50" charset="-128"/>
              </a:rPr>
              <a:t>で構成された発振回路でアラーム音の信号を作っています。</a:t>
            </a: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テキスト ボックス 3"/>
          <p:cNvSpPr txBox="1"/>
          <p:nvPr/>
        </p:nvSpPr>
        <p:spPr>
          <a:xfrm>
            <a:off x="5809063" y="4889865"/>
            <a:ext cx="4579984" cy="1569660"/>
          </a:xfrm>
          <a:prstGeom prst="rect">
            <a:avLst/>
          </a:prstGeom>
        </p:spPr>
        <p:txBody>
          <a:bodyPr wrap="square" rtlCol="0">
            <a:spAutoFit/>
          </a:bodyPr>
          <a:lstStyle/>
          <a:p>
            <a:r>
              <a:rPr lang="ja-JP" altLang="ja-JP" sz="1600" b="1" dirty="0">
                <a:latin typeface="メイリオ" panose="020B0604030504040204" pitchFamily="50" charset="-128"/>
                <a:ea typeface="メイリオ" panose="020B0604030504040204" pitchFamily="50" charset="-128"/>
              </a:rPr>
              <a:t>・特徴</a:t>
            </a:r>
            <a:endParaRPr lang="ja-JP" altLang="ja-JP" sz="1600" dirty="0">
              <a:latin typeface="メイリオ" panose="020B0604030504040204" pitchFamily="50" charset="-128"/>
              <a:ea typeface="メイリオ" panose="020B0604030504040204" pitchFamily="50" charset="-128"/>
            </a:endParaRPr>
          </a:p>
          <a:p>
            <a:r>
              <a:rPr lang="ja-JP" altLang="ja-JP" sz="1600" dirty="0" smtClean="0">
                <a:latin typeface="メイリオ" panose="020B0604030504040204" pitchFamily="50" charset="-128"/>
                <a:ea typeface="メイリオ" panose="020B0604030504040204" pitchFamily="50" charset="-128"/>
              </a:rPr>
              <a:t>圧電</a:t>
            </a:r>
            <a:r>
              <a:rPr lang="ja-JP" altLang="en-US" sz="1600" dirty="0" smtClean="0">
                <a:latin typeface="メイリオ" panose="020B0604030504040204" pitchFamily="50" charset="-128"/>
                <a:ea typeface="メイリオ" panose="020B0604030504040204" pitchFamily="50" charset="-128"/>
              </a:rPr>
              <a:t>素子を使った</a:t>
            </a:r>
            <a:r>
              <a:rPr lang="ja-JP" altLang="ja-JP" sz="1600" dirty="0" smtClean="0">
                <a:latin typeface="メイリオ" panose="020B0604030504040204" pitchFamily="50" charset="-128"/>
                <a:ea typeface="メイリオ" panose="020B0604030504040204" pitchFamily="50" charset="-128"/>
              </a:rPr>
              <a:t>ブザー</a:t>
            </a:r>
            <a:r>
              <a:rPr lang="ja-JP" altLang="ja-JP" sz="1600" dirty="0">
                <a:latin typeface="メイリオ" panose="020B0604030504040204" pitchFamily="50" charset="-128"/>
                <a:ea typeface="メイリオ" panose="020B0604030504040204" pitchFamily="50" charset="-128"/>
              </a:rPr>
              <a:t>はそのしくみから、人間の声や音楽などを再生するのには向いて</a:t>
            </a:r>
            <a:r>
              <a:rPr lang="ja-JP" altLang="ja-JP" sz="1600" dirty="0" smtClean="0">
                <a:latin typeface="メイリオ" panose="020B0604030504040204" pitchFamily="50" charset="-128"/>
                <a:ea typeface="メイリオ" panose="020B0604030504040204" pitchFamily="50" charset="-128"/>
              </a:rPr>
              <a:t>い</a:t>
            </a:r>
            <a:r>
              <a:rPr lang="ja-JP" altLang="en-US" sz="1600" dirty="0" smtClean="0">
                <a:latin typeface="メイリオ" panose="020B0604030504040204" pitchFamily="50" charset="-128"/>
                <a:ea typeface="メイリオ" panose="020B0604030504040204" pitchFamily="50" charset="-128"/>
              </a:rPr>
              <a:t>ません</a:t>
            </a:r>
            <a:r>
              <a:rPr lang="ja-JP" altLang="ja-JP" sz="1600" dirty="0" smtClean="0">
                <a:latin typeface="メイリオ" panose="020B0604030504040204" pitchFamily="50" charset="-128"/>
                <a:ea typeface="メイリオ" panose="020B0604030504040204" pitchFamily="50" charset="-128"/>
              </a:rPr>
              <a:t>。</a:t>
            </a:r>
            <a:r>
              <a:rPr lang="ja-JP" altLang="ja-JP" sz="1600" dirty="0">
                <a:latin typeface="メイリオ" panose="020B0604030504040204" pitchFamily="50" charset="-128"/>
                <a:ea typeface="メイリオ" panose="020B0604030504040204" pitchFamily="50" charset="-128"/>
              </a:rPr>
              <a:t>そのかわりに小型であることを生かして、電子機器の動作確認音や操作音の発生に多く</a:t>
            </a:r>
            <a:r>
              <a:rPr lang="ja-JP" altLang="ja-JP" sz="1600" dirty="0" smtClean="0">
                <a:latin typeface="メイリオ" panose="020B0604030504040204" pitchFamily="50" charset="-128"/>
                <a:ea typeface="メイリオ" panose="020B0604030504040204" pitchFamily="50" charset="-128"/>
              </a:rPr>
              <a:t>使われ</a:t>
            </a:r>
            <a:r>
              <a:rPr lang="ja-JP" altLang="en-US" sz="1600" dirty="0" smtClean="0">
                <a:latin typeface="メイリオ" panose="020B0604030504040204" pitchFamily="50" charset="-128"/>
                <a:ea typeface="メイリオ" panose="020B0604030504040204" pitchFamily="50" charset="-128"/>
              </a:rPr>
              <a:t>ています</a:t>
            </a:r>
            <a:r>
              <a:rPr lang="ja-JP" altLang="ja-JP" sz="1600" dirty="0" smtClean="0">
                <a:latin typeface="メイリオ" panose="020B0604030504040204" pitchFamily="50" charset="-128"/>
                <a:ea typeface="メイリオ" panose="020B0604030504040204" pitchFamily="50" charset="-128"/>
              </a:rPr>
              <a:t>。</a:t>
            </a:r>
            <a:endParaRPr lang="ja-JP" altLang="ja-JP" sz="1600" dirty="0">
              <a:latin typeface="メイリオ" panose="020B0604030504040204" pitchFamily="50" charset="-128"/>
              <a:ea typeface="メイリオ" panose="020B0604030504040204" pitchFamily="50" charset="-128"/>
            </a:endParaRPr>
          </a:p>
        </p:txBody>
      </p:sp>
      <p:sp>
        <p:nvSpPr>
          <p:cNvPr id="30" name="テキスト ボックス 1104"/>
          <p:cNvSpPr txBox="1"/>
          <p:nvPr/>
        </p:nvSpPr>
        <p:spPr>
          <a:xfrm>
            <a:off x="9897983" y="1568503"/>
            <a:ext cx="1331230" cy="56617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rPr>
              <a:t>電圧を加えると素子が変形する。</a:t>
            </a:r>
          </a:p>
        </p:txBody>
      </p:sp>
      <p:grpSp>
        <p:nvGrpSpPr>
          <p:cNvPr id="20" name="グループ化 19"/>
          <p:cNvGrpSpPr/>
          <p:nvPr/>
        </p:nvGrpSpPr>
        <p:grpSpPr>
          <a:xfrm>
            <a:off x="5732043" y="1503260"/>
            <a:ext cx="1168932" cy="2604799"/>
            <a:chOff x="0" y="0"/>
            <a:chExt cx="1855016" cy="4130985"/>
          </a:xfrm>
        </p:grpSpPr>
        <p:pic>
          <p:nvPicPr>
            <p:cNvPr id="38" name="図 3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442745" cy="4130985"/>
            </a:xfrm>
            <a:prstGeom prst="rect">
              <a:avLst/>
            </a:prstGeom>
          </p:spPr>
        </p:pic>
        <p:cxnSp>
          <p:nvCxnSpPr>
            <p:cNvPr id="39" name="直線コネクタ 38"/>
            <p:cNvCxnSpPr/>
            <p:nvPr/>
          </p:nvCxnSpPr>
          <p:spPr>
            <a:xfrm>
              <a:off x="839951" y="3481034"/>
              <a:ext cx="86497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992351" y="2373134"/>
              <a:ext cx="72262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1714973" y="2303112"/>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メイリオ" panose="020B0604030504040204" pitchFamily="50" charset="-128"/>
                <a:ea typeface="メイリオ" panose="020B0604030504040204" pitchFamily="50" charset="-128"/>
              </a:endParaRPr>
            </a:p>
          </p:txBody>
        </p:sp>
        <p:sp>
          <p:nvSpPr>
            <p:cNvPr id="42" name="円/楕円 41"/>
            <p:cNvSpPr/>
            <p:nvPr/>
          </p:nvSpPr>
          <p:spPr>
            <a:xfrm>
              <a:off x="1714973" y="3411012"/>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メイリオ" panose="020B0604030504040204" pitchFamily="50" charset="-128"/>
                <a:ea typeface="メイリオ" panose="020B0604030504040204" pitchFamily="50" charset="-128"/>
              </a:endParaRPr>
            </a:p>
          </p:txBody>
        </p:sp>
      </p:grpSp>
      <p:grpSp>
        <p:nvGrpSpPr>
          <p:cNvPr id="21" name="グループ化 20"/>
          <p:cNvGrpSpPr/>
          <p:nvPr/>
        </p:nvGrpSpPr>
        <p:grpSpPr>
          <a:xfrm>
            <a:off x="8867536" y="1449420"/>
            <a:ext cx="1263649" cy="2524072"/>
            <a:chOff x="0" y="0"/>
            <a:chExt cx="2005689" cy="4005262"/>
          </a:xfrm>
        </p:grpSpPr>
        <p:pic>
          <p:nvPicPr>
            <p:cNvPr id="33" name="図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98836" cy="4005262"/>
            </a:xfrm>
            <a:prstGeom prst="rect">
              <a:avLst/>
            </a:prstGeom>
          </p:spPr>
        </p:pic>
        <p:cxnSp>
          <p:nvCxnSpPr>
            <p:cNvPr id="34" name="直線コネクタ 33"/>
            <p:cNvCxnSpPr/>
            <p:nvPr/>
          </p:nvCxnSpPr>
          <p:spPr>
            <a:xfrm>
              <a:off x="689032" y="3506998"/>
              <a:ext cx="116656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1143024" y="2399098"/>
              <a:ext cx="72262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円/楕円 35"/>
            <p:cNvSpPr/>
            <p:nvPr/>
          </p:nvSpPr>
          <p:spPr>
            <a:xfrm>
              <a:off x="1865646" y="2329076"/>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メイリオ" panose="020B0604030504040204" pitchFamily="50" charset="-128"/>
                <a:ea typeface="メイリオ" panose="020B0604030504040204" pitchFamily="50" charset="-128"/>
              </a:endParaRPr>
            </a:p>
          </p:txBody>
        </p:sp>
        <p:sp>
          <p:nvSpPr>
            <p:cNvPr id="37" name="円/楕円 36"/>
            <p:cNvSpPr/>
            <p:nvPr/>
          </p:nvSpPr>
          <p:spPr>
            <a:xfrm>
              <a:off x="1865646" y="3436976"/>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メイリオ" panose="020B0604030504040204" pitchFamily="50" charset="-128"/>
                <a:ea typeface="メイリオ" panose="020B0604030504040204" pitchFamily="50" charset="-128"/>
              </a:endParaRPr>
            </a:p>
          </p:txBody>
        </p:sp>
      </p:grpSp>
      <p:sp>
        <p:nvSpPr>
          <p:cNvPr id="22" name="テキスト ボックス 995"/>
          <p:cNvSpPr txBox="1"/>
          <p:nvPr/>
        </p:nvSpPr>
        <p:spPr>
          <a:xfrm>
            <a:off x="6433244" y="1522538"/>
            <a:ext cx="1089524" cy="30162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rPr>
              <a:t>圧電素子</a:t>
            </a:r>
          </a:p>
        </p:txBody>
      </p:sp>
      <p:sp>
        <p:nvSpPr>
          <p:cNvPr id="23" name="テキスト ボックス 996"/>
          <p:cNvSpPr txBox="1"/>
          <p:nvPr/>
        </p:nvSpPr>
        <p:spPr>
          <a:xfrm>
            <a:off x="4886764" y="4045646"/>
            <a:ext cx="1647101" cy="566062"/>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rPr>
              <a:t>金属板</a:t>
            </a:r>
          </a:p>
          <a:p>
            <a:pPr algn="ctr">
              <a:spcAft>
                <a:spcPts val="0"/>
              </a:spcAft>
            </a:pPr>
            <a:r>
              <a:rPr lang="en-US" sz="1600"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rPr>
              <a:t>振動板兼電極</a:t>
            </a:r>
            <a:r>
              <a:rPr lang="en-US" sz="1600" kern="100" dirty="0">
                <a:effectLst/>
                <a:latin typeface="メイリオ" panose="020B0604030504040204" pitchFamily="50" charset="-128"/>
                <a:ea typeface="メイリオ" panose="020B0604030504040204" pitchFamily="50" charset="-128"/>
                <a:cs typeface="Times New Roman" panose="02020603050405020304" pitchFamily="18" charset="0"/>
              </a:rPr>
              <a:t>)</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5" name="テキスト ボックス 1005"/>
          <p:cNvSpPr txBox="1"/>
          <p:nvPr/>
        </p:nvSpPr>
        <p:spPr>
          <a:xfrm>
            <a:off x="6917227" y="2889886"/>
            <a:ext cx="793115" cy="890492"/>
          </a:xfrm>
          <a:prstGeom prst="rect">
            <a:avLst/>
          </a:prstGeom>
          <a:solidFill>
            <a:schemeClr val="bg1"/>
          </a:solidFill>
          <a:ln w="127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発振</a:t>
            </a:r>
            <a:r>
              <a:rPr lang="en-US" alt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
            </a:r>
            <a:br>
              <a:rPr lang="en-US" alt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br>
            <a:r>
              <a:rPr 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回路</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6" name="テキスト ボックス 1015"/>
          <p:cNvSpPr txBox="1"/>
          <p:nvPr/>
        </p:nvSpPr>
        <p:spPr>
          <a:xfrm>
            <a:off x="6473207" y="3375521"/>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メイリオ" panose="020B0604030504040204" pitchFamily="50" charset="-128"/>
                <a:ea typeface="メイリオ" panose="020B0604030504040204" pitchFamily="50" charset="-128"/>
                <a:cs typeface="Times New Roman" panose="02020603050405020304" pitchFamily="18" charset="0"/>
              </a:rPr>
              <a:t>―</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7" name="テキスト ボックス 1016"/>
          <p:cNvSpPr txBox="1"/>
          <p:nvPr/>
        </p:nvSpPr>
        <p:spPr>
          <a:xfrm>
            <a:off x="9688007" y="2635789"/>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rPr>
              <a:t>＋</a:t>
            </a:r>
          </a:p>
        </p:txBody>
      </p:sp>
      <p:sp>
        <p:nvSpPr>
          <p:cNvPr id="28" name="テキスト ボックス 1017"/>
          <p:cNvSpPr txBox="1"/>
          <p:nvPr/>
        </p:nvSpPr>
        <p:spPr>
          <a:xfrm>
            <a:off x="9723676" y="3342194"/>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メイリオ" panose="020B0604030504040204" pitchFamily="50" charset="-128"/>
                <a:ea typeface="メイリオ" panose="020B0604030504040204" pitchFamily="50" charset="-128"/>
                <a:cs typeface="Times New Roman" panose="02020603050405020304" pitchFamily="18" charset="0"/>
              </a:rPr>
              <a:t>－</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9" name="テキスト ボックス 96"/>
          <p:cNvSpPr txBox="1"/>
          <p:nvPr/>
        </p:nvSpPr>
        <p:spPr>
          <a:xfrm>
            <a:off x="6466877" y="2654846"/>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メイリオ" panose="020B0604030504040204" pitchFamily="50" charset="-128"/>
                <a:ea typeface="メイリオ" panose="020B0604030504040204" pitchFamily="50" charset="-128"/>
                <a:cs typeface="Times New Roman" panose="02020603050405020304" pitchFamily="18" charset="0"/>
              </a:rPr>
              <a:t>―</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cxnSp>
        <p:nvCxnSpPr>
          <p:cNvPr id="31" name="直線矢印コネクタ 30"/>
          <p:cNvCxnSpPr>
            <a:stCxn id="22" idx="2"/>
          </p:cNvCxnSpPr>
          <p:nvPr/>
        </p:nvCxnSpPr>
        <p:spPr>
          <a:xfrm flipH="1">
            <a:off x="6261335" y="1824163"/>
            <a:ext cx="716671" cy="6954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2" name="直線矢印コネクタ 31"/>
          <p:cNvCxnSpPr>
            <a:stCxn id="23" idx="0"/>
          </p:cNvCxnSpPr>
          <p:nvPr/>
        </p:nvCxnSpPr>
        <p:spPr>
          <a:xfrm flipV="1">
            <a:off x="5710315" y="3559090"/>
            <a:ext cx="361633" cy="4865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57" name="テキスト ボックス 1005"/>
          <p:cNvSpPr txBox="1"/>
          <p:nvPr/>
        </p:nvSpPr>
        <p:spPr>
          <a:xfrm>
            <a:off x="10137516" y="2881782"/>
            <a:ext cx="793115" cy="890492"/>
          </a:xfrm>
          <a:prstGeom prst="rect">
            <a:avLst/>
          </a:prstGeom>
          <a:solidFill>
            <a:schemeClr val="bg1"/>
          </a:solidFill>
          <a:ln w="127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発振</a:t>
            </a:r>
            <a:r>
              <a:rPr lang="en-US" alt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
            </a:r>
            <a:br>
              <a:rPr lang="en-US" alt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br>
            <a:r>
              <a:rPr lang="ja-JP" sz="16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回路</a:t>
            </a:r>
            <a:endParaRPr lang="ja-JP" sz="16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10" name="左右矢印 9"/>
          <p:cNvSpPr/>
          <p:nvPr/>
        </p:nvSpPr>
        <p:spPr>
          <a:xfrm>
            <a:off x="7806120" y="2101408"/>
            <a:ext cx="757723" cy="521139"/>
          </a:xfrm>
          <a:prstGeom prst="leftRightArrow">
            <a:avLst>
              <a:gd name="adj1" fmla="val 32464"/>
              <a:gd name="adj2" fmla="val 353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3" name="テキスト ボックス 1104"/>
          <p:cNvSpPr txBox="1"/>
          <p:nvPr/>
        </p:nvSpPr>
        <p:spPr>
          <a:xfrm>
            <a:off x="7817070" y="2654846"/>
            <a:ext cx="1044136" cy="5208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altLang="en-US" sz="12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変形を繰り返して空気を振動させる。</a:t>
            </a:r>
            <a:endParaRPr lang="ja-JP" sz="12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grpSp>
        <p:nvGrpSpPr>
          <p:cNvPr id="58" name="グループ化 57"/>
          <p:cNvGrpSpPr/>
          <p:nvPr/>
        </p:nvGrpSpPr>
        <p:grpSpPr>
          <a:xfrm>
            <a:off x="-31470" y="365125"/>
            <a:ext cx="523220" cy="5189823"/>
            <a:chOff x="-31470" y="365125"/>
            <a:chExt cx="523220" cy="5189823"/>
          </a:xfrm>
        </p:grpSpPr>
        <p:sp>
          <p:nvSpPr>
            <p:cNvPr id="59" name="片側の 2 つの角を丸めた四角形 58"/>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片側の 2 つの角を丸めた四角形 62"/>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65" name="片側の 2 つの角を丸めた四角形 64"/>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片側の 2 つの角を丸めた四角形 66"/>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片側の 2 つの角を丸めた四角形 67"/>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867772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13330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メイリオ" panose="020B0604030504040204" pitchFamily="50" charset="-128"/>
                <a:ea typeface="メイリオ" panose="020B0604030504040204" pitchFamily="50" charset="-128"/>
                <a:cs typeface="Meiryo UI" panose="020B0604030504040204" pitchFamily="50" charset="-128"/>
              </a:rPr>
              <a:t>解説</a:t>
            </a:r>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　</a:t>
            </a:r>
            <a:r>
              <a:rPr lang="en-US" altLang="ja-JP" dirty="0" smtClean="0">
                <a:latin typeface="メイリオ" panose="020B0604030504040204" pitchFamily="50" charset="-128"/>
                <a:ea typeface="メイリオ" panose="020B0604030504040204" pitchFamily="50" charset="-128"/>
                <a:cs typeface="Meiryo UI" panose="020B0604030504040204" pitchFamily="50" charset="-128"/>
              </a:rPr>
              <a:t>LED</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38199" y="1531533"/>
            <a:ext cx="4407264"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cs typeface="Meiryo UI" panose="020B0604030504040204" pitchFamily="50" charset="-128"/>
              </a:rPr>
              <a:t>発光ダイオード</a:t>
            </a:r>
            <a:r>
              <a:rPr lang="en-US" altLang="ja-JP" sz="2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2400" dirty="0" smtClean="0">
                <a:latin typeface="メイリオ" panose="020B0604030504040204" pitchFamily="50" charset="-128"/>
                <a:ea typeface="メイリオ" panose="020B0604030504040204" pitchFamily="50" charset="-128"/>
                <a:cs typeface="Meiryo UI" panose="020B0604030504040204" pitchFamily="50" charset="-128"/>
              </a:rPr>
              <a:t>を知ろう</a:t>
            </a:r>
            <a:endParaRPr lang="en-US" altLang="ja-JP" sz="2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857583" y="2532548"/>
            <a:ext cx="858792" cy="2330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チップ</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0" name="正方形/長方形 19"/>
          <p:cNvSpPr/>
          <p:nvPr/>
        </p:nvSpPr>
        <p:spPr>
          <a:xfrm>
            <a:off x="838199" y="1408875"/>
            <a:ext cx="4943475" cy="4649026"/>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 name="小波 2"/>
          <p:cNvSpPr/>
          <p:nvPr/>
        </p:nvSpPr>
        <p:spPr>
          <a:xfrm>
            <a:off x="6582389" y="1384872"/>
            <a:ext cx="771231" cy="312941"/>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発展</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28" name="グループ化 27"/>
          <p:cNvGrpSpPr/>
          <p:nvPr/>
        </p:nvGrpSpPr>
        <p:grpSpPr>
          <a:xfrm>
            <a:off x="3722308" y="4078516"/>
            <a:ext cx="1897442" cy="1398160"/>
            <a:chOff x="0" y="0"/>
            <a:chExt cx="1402485" cy="1033751"/>
          </a:xfrm>
        </p:grpSpPr>
        <p:grpSp>
          <p:nvGrpSpPr>
            <p:cNvPr id="29" name="グループ化 28"/>
            <p:cNvGrpSpPr/>
            <p:nvPr/>
          </p:nvGrpSpPr>
          <p:grpSpPr>
            <a:xfrm>
              <a:off x="0" y="0"/>
              <a:ext cx="1402485" cy="1033751"/>
              <a:chOff x="0" y="0"/>
              <a:chExt cx="2200595" cy="1621886"/>
            </a:xfrm>
          </p:grpSpPr>
          <p:sp>
            <p:nvSpPr>
              <p:cNvPr id="34" name="正方形/長方形 33"/>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35" name="正方形/長方形 34"/>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36" name="正方形/長方形 35"/>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cxnSp>
            <p:nvCxnSpPr>
              <p:cNvPr id="37" name="直線コネクタ 36"/>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39" name="正方形/長方形 38"/>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40" name="稲妻 39"/>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41" name="稲妻 40"/>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grpSp>
        <p:sp>
          <p:nvSpPr>
            <p:cNvPr id="30" name="テキスト ボックス 180"/>
            <p:cNvSpPr txBox="1"/>
            <p:nvPr/>
          </p:nvSpPr>
          <p:spPr>
            <a:xfrm>
              <a:off x="673239" y="478696"/>
              <a:ext cx="695325" cy="3200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N</a:t>
              </a:r>
              <a:r>
                <a:rPr lang="ja-JP" sz="800" kern="100" dirty="0">
                  <a:effectLst/>
                  <a:latin typeface="メイリオ" panose="020B0604030504040204" pitchFamily="50" charset="-128"/>
                  <a:ea typeface="メイリオ" panose="020B0604030504040204" pitchFamily="50" charset="-128"/>
                  <a:cs typeface="Times New Roman" panose="02020603050405020304" pitchFamily="18" charset="0"/>
                </a:rPr>
                <a:t>型半導体</a:t>
              </a:r>
              <a:endParaRPr lang="ja-JP" sz="105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31" name="テキスト ボックス 181"/>
            <p:cNvSpPr txBox="1"/>
            <p:nvPr/>
          </p:nvSpPr>
          <p:spPr>
            <a:xfrm>
              <a:off x="20096" y="478696"/>
              <a:ext cx="695740"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P</a:t>
              </a:r>
              <a:r>
                <a:rPr lang="ja-JP" sz="800" kern="100" dirty="0">
                  <a:effectLst/>
                  <a:latin typeface="メイリオ" panose="020B0604030504040204" pitchFamily="50" charset="-128"/>
                  <a:ea typeface="メイリオ" panose="020B0604030504040204" pitchFamily="50" charset="-128"/>
                  <a:cs typeface="Times New Roman" panose="02020603050405020304" pitchFamily="18" charset="0"/>
                </a:rPr>
                <a:t>型半導体</a:t>
              </a:r>
              <a:endParaRPr lang="ja-JP" sz="105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32" name="テキスト ボックス 183"/>
            <p:cNvSpPr txBox="1"/>
            <p:nvPr/>
          </p:nvSpPr>
          <p:spPr>
            <a:xfrm>
              <a:off x="150725" y="170821"/>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105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33" name="テキスト ボックス 186"/>
            <p:cNvSpPr txBox="1"/>
            <p:nvPr/>
          </p:nvSpPr>
          <p:spPr>
            <a:xfrm>
              <a:off x="793820" y="160773"/>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105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grpSp>
      <p:grpSp>
        <p:nvGrpSpPr>
          <p:cNvPr id="43" name="グループ化 42"/>
          <p:cNvGrpSpPr/>
          <p:nvPr/>
        </p:nvGrpSpPr>
        <p:grpSpPr>
          <a:xfrm>
            <a:off x="1612900" y="2508329"/>
            <a:ext cx="889445" cy="980711"/>
            <a:chOff x="0" y="0"/>
            <a:chExt cx="705936" cy="778360"/>
          </a:xfrm>
        </p:grpSpPr>
        <p:sp>
          <p:nvSpPr>
            <p:cNvPr id="44" name="フローチャート: 論理積ゲート 43"/>
            <p:cNvSpPr/>
            <p:nvPr/>
          </p:nvSpPr>
          <p:spPr>
            <a:xfrm rot="16200000">
              <a:off x="55229" y="99151"/>
              <a:ext cx="582058" cy="383755"/>
            </a:xfrm>
            <a:prstGeom prst="flowChartDelay">
              <a:avLst/>
            </a:prstGeom>
            <a:solidFill>
              <a:schemeClr val="accent1">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grpSp>
          <p:nvGrpSpPr>
            <p:cNvPr id="45" name="グループ化 44"/>
            <p:cNvGrpSpPr/>
            <p:nvPr/>
          </p:nvGrpSpPr>
          <p:grpSpPr>
            <a:xfrm>
              <a:off x="211975" y="247619"/>
              <a:ext cx="268566" cy="334439"/>
              <a:chOff x="211975" y="247619"/>
              <a:chExt cx="405602" cy="334439"/>
            </a:xfrm>
          </p:grpSpPr>
          <p:grpSp>
            <p:nvGrpSpPr>
              <p:cNvPr id="49" name="グループ化 48"/>
              <p:cNvGrpSpPr/>
              <p:nvPr/>
            </p:nvGrpSpPr>
            <p:grpSpPr>
              <a:xfrm>
                <a:off x="334096" y="325055"/>
                <a:ext cx="88135" cy="55085"/>
                <a:chOff x="334096" y="325055"/>
                <a:chExt cx="172597" cy="93460"/>
              </a:xfrm>
            </p:grpSpPr>
            <p:sp>
              <p:nvSpPr>
                <p:cNvPr id="57" name="正方形/長方形 56"/>
                <p:cNvSpPr/>
                <p:nvPr/>
              </p:nvSpPr>
              <p:spPr>
                <a:xfrm>
                  <a:off x="334096" y="370775"/>
                  <a:ext cx="172597" cy="47740"/>
                </a:xfrm>
                <a:prstGeom prst="rect">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8" name="正方形/長方形 57"/>
                <p:cNvSpPr/>
                <p:nvPr/>
              </p:nvSpPr>
              <p:spPr>
                <a:xfrm>
                  <a:off x="334097" y="325055"/>
                  <a:ext cx="110168" cy="457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grpSp>
          <p:sp>
            <p:nvSpPr>
              <p:cNvPr id="50" name="斜め縞 49"/>
              <p:cNvSpPr/>
              <p:nvPr/>
            </p:nvSpPr>
            <p:spPr>
              <a:xfrm>
                <a:off x="432312" y="326893"/>
                <a:ext cx="99152" cy="106495"/>
              </a:xfrm>
              <a:prstGeom prst="diagStripe">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1" name="正方形/長方形 50"/>
              <p:cNvSpPr/>
              <p:nvPr/>
            </p:nvSpPr>
            <p:spPr>
              <a:xfrm>
                <a:off x="311127" y="382537"/>
                <a:ext cx="121185" cy="53247"/>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2" name="正方形/長方形 51"/>
              <p:cNvSpPr/>
              <p:nvPr/>
            </p:nvSpPr>
            <p:spPr>
              <a:xfrm>
                <a:off x="213415" y="329274"/>
                <a:ext cx="45719" cy="252029"/>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3" name="正方形/長方形 52"/>
              <p:cNvSpPr/>
              <p:nvPr/>
            </p:nvSpPr>
            <p:spPr>
              <a:xfrm>
                <a:off x="571858" y="330029"/>
                <a:ext cx="45719" cy="252029"/>
              </a:xfrm>
              <a:prstGeom prst="rect">
                <a:avLst/>
              </a:prstGeom>
              <a:solidFill>
                <a:schemeClr val="bg2">
                  <a:lumMod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4" name="斜め縞 53"/>
              <p:cNvSpPr/>
              <p:nvPr/>
            </p:nvSpPr>
            <p:spPr>
              <a:xfrm flipH="1">
                <a:off x="211975" y="329919"/>
                <a:ext cx="99152" cy="106495"/>
              </a:xfrm>
              <a:prstGeom prst="diagStripe">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5" name="フリーフォーム 54"/>
              <p:cNvSpPr/>
              <p:nvPr/>
            </p:nvSpPr>
            <p:spPr>
              <a:xfrm>
                <a:off x="237652" y="250160"/>
                <a:ext cx="116682" cy="78581"/>
              </a:xfrm>
              <a:custGeom>
                <a:avLst/>
                <a:gdLst>
                  <a:gd name="connsiteX0" fmla="*/ 0 w 116682"/>
                  <a:gd name="connsiteY0" fmla="*/ 78581 h 78581"/>
                  <a:gd name="connsiteX1" fmla="*/ 38100 w 116682"/>
                  <a:gd name="connsiteY1" fmla="*/ 0 h 78581"/>
                  <a:gd name="connsiteX2" fmla="*/ 116682 w 116682"/>
                  <a:gd name="connsiteY2" fmla="*/ 78581 h 78581"/>
                </a:gdLst>
                <a:ahLst/>
                <a:cxnLst>
                  <a:cxn ang="0">
                    <a:pos x="connsiteX0" y="connsiteY0"/>
                  </a:cxn>
                  <a:cxn ang="0">
                    <a:pos x="connsiteX1" y="connsiteY1"/>
                  </a:cxn>
                  <a:cxn ang="0">
                    <a:pos x="connsiteX2" y="connsiteY2"/>
                  </a:cxn>
                </a:cxnLst>
                <a:rect l="l" t="t" r="r" b="b"/>
                <a:pathLst>
                  <a:path w="116682" h="78581">
                    <a:moveTo>
                      <a:pt x="0" y="78581"/>
                    </a:moveTo>
                    <a:cubicBezTo>
                      <a:pt x="9326" y="39290"/>
                      <a:pt x="18653" y="0"/>
                      <a:pt x="38100" y="0"/>
                    </a:cubicBezTo>
                    <a:cubicBezTo>
                      <a:pt x="57547" y="0"/>
                      <a:pt x="103585" y="55959"/>
                      <a:pt x="116682" y="78581"/>
                    </a:cubicBezTo>
                  </a:path>
                </a:pathLst>
              </a:custGeom>
              <a:no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sp>
            <p:nvSpPr>
              <p:cNvPr id="56" name="フリーフォーム 55"/>
              <p:cNvSpPr/>
              <p:nvPr/>
            </p:nvSpPr>
            <p:spPr>
              <a:xfrm>
                <a:off x="411484" y="247619"/>
                <a:ext cx="178592" cy="104935"/>
              </a:xfrm>
              <a:custGeom>
                <a:avLst/>
                <a:gdLst>
                  <a:gd name="connsiteX0" fmla="*/ 178593 w 178593"/>
                  <a:gd name="connsiteY0" fmla="*/ 85885 h 104935"/>
                  <a:gd name="connsiteX1" fmla="*/ 126206 w 178593"/>
                  <a:gd name="connsiteY1" fmla="*/ 160 h 104935"/>
                  <a:gd name="connsiteX2" fmla="*/ 0 w 178593"/>
                  <a:gd name="connsiteY2" fmla="*/ 104935 h 104935"/>
                </a:gdLst>
                <a:ahLst/>
                <a:cxnLst>
                  <a:cxn ang="0">
                    <a:pos x="connsiteX0" y="connsiteY0"/>
                  </a:cxn>
                  <a:cxn ang="0">
                    <a:pos x="connsiteX1" y="connsiteY1"/>
                  </a:cxn>
                  <a:cxn ang="0">
                    <a:pos x="connsiteX2" y="connsiteY2"/>
                  </a:cxn>
                </a:cxnLst>
                <a:rect l="l" t="t" r="r" b="b"/>
                <a:pathLst>
                  <a:path w="178593" h="104935">
                    <a:moveTo>
                      <a:pt x="178593" y="85885"/>
                    </a:moveTo>
                    <a:cubicBezTo>
                      <a:pt x="167282" y="41435"/>
                      <a:pt x="155972" y="-3015"/>
                      <a:pt x="126206" y="160"/>
                    </a:cubicBezTo>
                    <a:cubicBezTo>
                      <a:pt x="96440" y="3335"/>
                      <a:pt x="48220" y="54135"/>
                      <a:pt x="0" y="104935"/>
                    </a:cubicBezTo>
                  </a:path>
                </a:pathLst>
              </a:custGeom>
              <a:no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grpSp>
        <p:cxnSp>
          <p:nvCxnSpPr>
            <p:cNvPr id="46" name="直線コネクタ 45"/>
            <p:cNvCxnSpPr/>
            <p:nvPr/>
          </p:nvCxnSpPr>
          <p:spPr>
            <a:xfrm>
              <a:off x="228064" y="578653"/>
              <a:ext cx="0" cy="1997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463832" y="578653"/>
              <a:ext cx="0" cy="1997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正方形/長方形 47"/>
            <p:cNvSpPr/>
            <p:nvPr/>
          </p:nvSpPr>
          <p:spPr>
            <a:xfrm>
              <a:off x="0" y="676778"/>
              <a:ext cx="705936" cy="52116"/>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メイリオ" panose="020B0604030504040204" pitchFamily="50" charset="-128"/>
                <a:ea typeface="メイリオ" panose="020B0604030504040204" pitchFamily="50" charset="-128"/>
              </a:endParaRPr>
            </a:p>
          </p:txBody>
        </p:sp>
      </p:grpSp>
      <p:sp>
        <p:nvSpPr>
          <p:cNvPr id="59" name="テキスト ボックス 58"/>
          <p:cNvSpPr txBox="1"/>
          <p:nvPr/>
        </p:nvSpPr>
        <p:spPr>
          <a:xfrm>
            <a:off x="2529790" y="2406888"/>
            <a:ext cx="3089960" cy="1399813"/>
          </a:xfrm>
          <a:prstGeom prst="rect">
            <a:avLst/>
          </a:prstGeom>
        </p:spPr>
        <p:txBody>
          <a:bodyPr wrap="square" rtlCol="0">
            <a:noAutofit/>
          </a:bodyPr>
          <a:lstStyle/>
          <a:p>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特性</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の異なった</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2</a:t>
            </a:r>
            <a:r>
              <a:rPr lang="ja-JP" altLang="ja-JP" sz="1600" dirty="0" err="1">
                <a:latin typeface="メイリオ" panose="020B0604030504040204" pitchFamily="50" charset="-128"/>
                <a:ea typeface="メイリオ" panose="020B0604030504040204" pitchFamily="50" charset="-128"/>
                <a:cs typeface="Meiryo UI" panose="020B0604030504040204" pitchFamily="50" charset="-128"/>
              </a:rPr>
              <a:t>つの</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半導体（</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P</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型半導体と</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N</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型半導体）が接合された「</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PN</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接合」で構成されます。これを</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LED</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チップと</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いいます。</a:t>
            </a:r>
            <a:endParaRPr lang="ja-JP"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0" name="テキスト ボックス 59"/>
          <p:cNvSpPr txBox="1"/>
          <p:nvPr/>
        </p:nvSpPr>
        <p:spPr>
          <a:xfrm>
            <a:off x="870282" y="1951489"/>
            <a:ext cx="4505282" cy="219276"/>
          </a:xfrm>
          <a:prstGeom prst="rect">
            <a:avLst/>
          </a:prstGeom>
        </p:spPr>
        <p:txBody>
          <a:bodyPr wrap="square" rtlCol="0">
            <a:noAutofit/>
          </a:bodyPr>
          <a:lstStyle/>
          <a:p>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LED</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の内部は図のような構造になって</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い</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ます</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a:t>
            </a: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2" name="直線矢印コネクタ 61"/>
          <p:cNvCxnSpPr/>
          <p:nvPr/>
        </p:nvCxnSpPr>
        <p:spPr>
          <a:xfrm>
            <a:off x="1678542" y="2869581"/>
            <a:ext cx="377023" cy="207867"/>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0" name="コンテンツ プレースホルダー 2"/>
          <p:cNvSpPr txBox="1">
            <a:spLocks/>
          </p:cNvSpPr>
          <p:nvPr/>
        </p:nvSpPr>
        <p:spPr>
          <a:xfrm>
            <a:off x="7420440" y="1373435"/>
            <a:ext cx="1967299"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メイリオ" panose="020B0604030504040204" pitchFamily="50" charset="-128"/>
                <a:ea typeface="メイリオ" panose="020B0604030504040204" pitchFamily="50" charset="-128"/>
                <a:cs typeface="Meiryo UI" panose="020B0604030504040204" pitchFamily="50" charset="-128"/>
              </a:rPr>
              <a:t>いろんな</a:t>
            </a:r>
            <a:r>
              <a:rPr lang="en-US" altLang="ja-JP" sz="1800" dirty="0" smtClean="0">
                <a:latin typeface="メイリオ" panose="020B0604030504040204" pitchFamily="50" charset="-128"/>
                <a:ea typeface="メイリオ" panose="020B0604030504040204" pitchFamily="50" charset="-128"/>
                <a:cs typeface="Meiryo UI" panose="020B0604030504040204" pitchFamily="50" charset="-128"/>
              </a:rPr>
              <a:t>LED</a:t>
            </a:r>
          </a:p>
        </p:txBody>
      </p:sp>
      <p:sp>
        <p:nvSpPr>
          <p:cNvPr id="91" name="テキスト ボックス 90"/>
          <p:cNvSpPr txBox="1"/>
          <p:nvPr/>
        </p:nvSpPr>
        <p:spPr>
          <a:xfrm>
            <a:off x="931129" y="4042824"/>
            <a:ext cx="2801488" cy="1634483"/>
          </a:xfrm>
          <a:prstGeom prst="rect">
            <a:avLst/>
          </a:prstGeom>
        </p:spPr>
        <p:txBody>
          <a:bodyPr wrap="square" rtlCol="0">
            <a:noAutofit/>
          </a:bodyPr>
          <a:lstStyle/>
          <a:p>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チップに決まった方向から電圧を加えたときに、</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チップの中で「再結合」という現象が</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起きその</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時に生じた余分なエネルギー</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が</a:t>
            </a:r>
            <a:r>
              <a:rPr lang="ja-JP" altLang="ja-JP" sz="1600" dirty="0">
                <a:latin typeface="メイリオ" panose="020B0604030504040204" pitchFamily="50" charset="-128"/>
                <a:ea typeface="メイリオ" panose="020B0604030504040204" pitchFamily="50" charset="-128"/>
                <a:cs typeface="Meiryo UI" panose="020B0604030504040204" pitchFamily="50" charset="-128"/>
              </a:rPr>
              <a:t>光のエネルギーとなり</a:t>
            </a:r>
            <a:r>
              <a:rPr lang="ja-JP" altLang="ja-JP" sz="1600" dirty="0" smtClean="0">
                <a:latin typeface="メイリオ" panose="020B0604030504040204" pitchFamily="50" charset="-128"/>
                <a:ea typeface="メイリオ" panose="020B0604030504040204" pitchFamily="50" charset="-128"/>
                <a:cs typeface="Meiryo UI" panose="020B0604030504040204" pitchFamily="50" charset="-128"/>
              </a:rPr>
              <a:t>発光します。</a:t>
            </a: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1" name="テキスト ボックス 60"/>
          <p:cNvSpPr txBox="1"/>
          <p:nvPr/>
        </p:nvSpPr>
        <p:spPr>
          <a:xfrm>
            <a:off x="6493869" y="1722496"/>
            <a:ext cx="4788630" cy="519870"/>
          </a:xfrm>
          <a:prstGeom prst="rect">
            <a:avLst/>
          </a:prstGeom>
        </p:spPr>
        <p:txBody>
          <a:bodyPr wrap="square" rtlCol="0">
            <a:no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使用場所、目的に合わせていろいろな形、性能の</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があります</a:t>
            </a:r>
            <a:r>
              <a:rPr lang="ja-JP" altLang="ja-JP" sz="1400" dirty="0" smtClean="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身の回りの</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の特徴を調べみましょう。</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3951635955"/>
              </p:ext>
            </p:extLst>
          </p:nvPr>
        </p:nvGraphicFramePr>
        <p:xfrm>
          <a:off x="6544660" y="2266386"/>
          <a:ext cx="4788630" cy="2297850"/>
        </p:xfrm>
        <a:graphic>
          <a:graphicData uri="http://schemas.openxmlformats.org/drawingml/2006/table">
            <a:tbl>
              <a:tblPr firstRow="1" bandRow="1">
                <a:tableStyleId>{073A0DAA-6AF3-43AB-8588-CEC1D06C72B9}</a:tableStyleId>
              </a:tblPr>
              <a:tblGrid>
                <a:gridCol w="1385263"/>
                <a:gridCol w="3403367"/>
              </a:tblGrid>
              <a:tr h="287344">
                <a:tc>
                  <a:txBody>
                    <a:bodyPr/>
                    <a:lstStyle/>
                    <a:p>
                      <a:r>
                        <a:rPr kumimoji="1" lang="ja-JP" altLang="en-US" sz="1200" dirty="0" smtClean="0">
                          <a:latin typeface="メイリオ" panose="020B0604030504040204" pitchFamily="50" charset="-128"/>
                          <a:ea typeface="メイリオ" panose="020B0604030504040204" pitchFamily="50" charset="-128"/>
                        </a:rPr>
                        <a:t>形による違い</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endParaRPr kumimoji="1" lang="ja-JP" altLang="en-US" sz="1200" dirty="0">
                        <a:latin typeface="メイリオ" panose="020B0604030504040204" pitchFamily="50" charset="-128"/>
                        <a:ea typeface="メイリオ" panose="020B0604030504040204" pitchFamily="50" charset="-128"/>
                      </a:endParaRPr>
                    </a:p>
                  </a:txBody>
                  <a:tcPr/>
                </a:tc>
              </a:tr>
              <a:tr h="692735">
                <a:tc>
                  <a:txBody>
                    <a:bodyPr/>
                    <a:lstStyle/>
                    <a:p>
                      <a:r>
                        <a:rPr kumimoji="1" lang="ja-JP" altLang="en-US" sz="1200" dirty="0" smtClean="0">
                          <a:latin typeface="メイリオ" panose="020B0604030504040204" pitchFamily="50" charset="-128"/>
                          <a:ea typeface="メイリオ" panose="020B0604030504040204" pitchFamily="50" charset="-128"/>
                        </a:rPr>
                        <a:t>砲弾型</a:t>
                      </a:r>
                      <a:r>
                        <a:rPr kumimoji="1" lang="en-US" altLang="ja-JP" sz="1200" dirty="0" smtClean="0">
                          <a:latin typeface="メイリオ" panose="020B0604030504040204" pitchFamily="50" charset="-128"/>
                          <a:ea typeface="メイリオ" panose="020B0604030504040204" pitchFamily="50" charset="-128"/>
                        </a:rPr>
                        <a:t>LED</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r>
                        <a:rPr kumimoji="1" lang="ja-JP" altLang="en-US" sz="1200" dirty="0" smtClean="0">
                          <a:latin typeface="メイリオ" panose="020B0604030504040204" pitchFamily="50" charset="-128"/>
                          <a:ea typeface="メイリオ" panose="020B0604030504040204" pitchFamily="50" charset="-128"/>
                        </a:rPr>
                        <a:t>強い指向性が欲しいときに使われます。またはんだ付けがやりやすいので電子工作でよく使われます。</a:t>
                      </a:r>
                      <a:endParaRPr kumimoji="1" lang="ja-JP" altLang="en-US" sz="1200" dirty="0">
                        <a:latin typeface="メイリオ" panose="020B0604030504040204" pitchFamily="50" charset="-128"/>
                        <a:ea typeface="メイリオ" panose="020B0604030504040204" pitchFamily="50" charset="-128"/>
                      </a:endParaRPr>
                    </a:p>
                  </a:txBody>
                  <a:tcPr/>
                </a:tc>
              </a:tr>
              <a:tr h="494811">
                <a:tc>
                  <a:txBody>
                    <a:bodyPr/>
                    <a:lstStyle/>
                    <a:p>
                      <a:r>
                        <a:rPr kumimoji="1" lang="ja-JP" altLang="en-US" sz="1200" dirty="0" smtClean="0">
                          <a:latin typeface="メイリオ" panose="020B0604030504040204" pitchFamily="50" charset="-128"/>
                          <a:ea typeface="メイリオ" panose="020B0604030504040204" pitchFamily="50" charset="-128"/>
                        </a:rPr>
                        <a:t>チップ</a:t>
                      </a:r>
                      <a:r>
                        <a:rPr kumimoji="1" lang="en-US" altLang="ja-JP" sz="1200" dirty="0" smtClean="0">
                          <a:latin typeface="メイリオ" panose="020B0604030504040204" pitchFamily="50" charset="-128"/>
                          <a:ea typeface="メイリオ" panose="020B0604030504040204" pitchFamily="50" charset="-128"/>
                        </a:rPr>
                        <a:t>LED</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r>
                        <a:rPr kumimoji="1" lang="ja-JP" altLang="en-US" sz="1200" dirty="0" smtClean="0">
                          <a:latin typeface="メイリオ" panose="020B0604030504040204" pitchFamily="50" charset="-128"/>
                          <a:ea typeface="メイリオ" panose="020B0604030504040204" pitchFamily="50" charset="-128"/>
                        </a:rPr>
                        <a:t>指向性が砲弾型より広く、またとても小型なので、小型機器の中に使われます。</a:t>
                      </a:r>
                      <a:endParaRPr kumimoji="1" lang="ja-JP" altLang="en-US" sz="1200" dirty="0">
                        <a:latin typeface="メイリオ" panose="020B0604030504040204" pitchFamily="50" charset="-128"/>
                        <a:ea typeface="メイリオ" panose="020B0604030504040204" pitchFamily="50" charset="-128"/>
                      </a:endParaRPr>
                    </a:p>
                  </a:txBody>
                  <a:tcPr/>
                </a:tc>
              </a:tr>
              <a:tr h="822486">
                <a:tc>
                  <a:txBody>
                    <a:bodyPr/>
                    <a:lstStyle/>
                    <a:p>
                      <a:r>
                        <a:rPr kumimoji="1" lang="ja-JP" altLang="en-US" sz="1200" dirty="0" smtClean="0">
                          <a:latin typeface="メイリオ" panose="020B0604030504040204" pitchFamily="50" charset="-128"/>
                          <a:ea typeface="メイリオ" panose="020B0604030504040204" pitchFamily="50" charset="-128"/>
                        </a:rPr>
                        <a:t>数字表示</a:t>
                      </a:r>
                      <a:r>
                        <a:rPr kumimoji="1" lang="en-US" altLang="ja-JP" sz="1200" dirty="0" smtClean="0">
                          <a:latin typeface="メイリオ" panose="020B0604030504040204" pitchFamily="50" charset="-128"/>
                          <a:ea typeface="メイリオ" panose="020B0604030504040204" pitchFamily="50" charset="-128"/>
                        </a:rPr>
                        <a:t>LED</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r>
                        <a:rPr kumimoji="1" lang="ja-JP" altLang="en-US" sz="1200" dirty="0" smtClean="0">
                          <a:latin typeface="メイリオ" panose="020B0604030504040204" pitchFamily="50" charset="-128"/>
                          <a:ea typeface="メイリオ" panose="020B0604030504040204" pitchFamily="50" charset="-128"/>
                        </a:rPr>
                        <a:t>数字を表示するのに便利なように、あらかじめ数字の形に</a:t>
                      </a:r>
                      <a:r>
                        <a:rPr kumimoji="1" lang="en-US" altLang="ja-JP" sz="1200" dirty="0" smtClean="0">
                          <a:latin typeface="メイリオ" panose="020B0604030504040204" pitchFamily="50" charset="-128"/>
                          <a:ea typeface="メイリオ" panose="020B0604030504040204" pitchFamily="50" charset="-128"/>
                        </a:rPr>
                        <a:t>LED</a:t>
                      </a:r>
                      <a:r>
                        <a:rPr kumimoji="1" lang="ja-JP" altLang="en-US" sz="1200" dirty="0" smtClean="0">
                          <a:latin typeface="メイリオ" panose="020B0604030504040204" pitchFamily="50" charset="-128"/>
                          <a:ea typeface="メイリオ" panose="020B0604030504040204" pitchFamily="50" charset="-128"/>
                        </a:rPr>
                        <a:t>が配置されているものや、文字表示に便利なように</a:t>
                      </a:r>
                      <a:r>
                        <a:rPr kumimoji="1" lang="en-US" altLang="ja-JP" sz="1200" dirty="0" smtClean="0">
                          <a:latin typeface="メイリオ" panose="020B0604030504040204" pitchFamily="50" charset="-128"/>
                          <a:ea typeface="メイリオ" panose="020B0604030504040204" pitchFamily="50" charset="-128"/>
                        </a:rPr>
                        <a:t>LED</a:t>
                      </a:r>
                      <a:r>
                        <a:rPr kumimoji="1" lang="ja-JP" altLang="en-US" sz="1200" dirty="0" smtClean="0">
                          <a:latin typeface="メイリオ" panose="020B0604030504040204" pitchFamily="50" charset="-128"/>
                          <a:ea typeface="メイリオ" panose="020B0604030504040204" pitchFamily="50" charset="-128"/>
                        </a:rPr>
                        <a:t>を格子状に並べたものがあります。</a:t>
                      </a:r>
                      <a:endParaRPr kumimoji="1" lang="ja-JP" altLang="en-US" sz="1200" dirty="0">
                        <a:latin typeface="メイリオ" panose="020B0604030504040204" pitchFamily="50" charset="-128"/>
                        <a:ea typeface="メイリオ" panose="020B0604030504040204" pitchFamily="50" charset="-128"/>
                      </a:endParaRPr>
                    </a:p>
                  </a:txBody>
                  <a:tcPr/>
                </a:tc>
              </a:tr>
            </a:tbl>
          </a:graphicData>
        </a:graphic>
      </p:graphicFrame>
      <p:graphicFrame>
        <p:nvGraphicFramePr>
          <p:cNvPr id="63" name="表 62"/>
          <p:cNvGraphicFramePr>
            <a:graphicFrameLocks noGrp="1"/>
          </p:cNvGraphicFramePr>
          <p:nvPr>
            <p:extLst>
              <p:ext uri="{D42A27DB-BD31-4B8C-83A1-F6EECF244321}">
                <p14:modId xmlns:p14="http://schemas.microsoft.com/office/powerpoint/2010/main" val="948531632"/>
              </p:ext>
            </p:extLst>
          </p:nvPr>
        </p:nvGraphicFramePr>
        <p:xfrm>
          <a:off x="6544660" y="4740852"/>
          <a:ext cx="4782481" cy="1680702"/>
        </p:xfrm>
        <a:graphic>
          <a:graphicData uri="http://schemas.openxmlformats.org/drawingml/2006/table">
            <a:tbl>
              <a:tblPr firstRow="1" bandRow="1">
                <a:tableStyleId>{073A0DAA-6AF3-43AB-8588-CEC1D06C72B9}</a:tableStyleId>
              </a:tblPr>
              <a:tblGrid>
                <a:gridCol w="1373972"/>
                <a:gridCol w="3408509"/>
              </a:tblGrid>
              <a:tr h="297350">
                <a:tc>
                  <a:txBody>
                    <a:bodyPr/>
                    <a:lstStyle/>
                    <a:p>
                      <a:r>
                        <a:rPr kumimoji="1" lang="ja-JP" altLang="en-US" sz="1200" dirty="0" smtClean="0">
                          <a:latin typeface="メイリオ" panose="020B0604030504040204" pitchFamily="50" charset="-128"/>
                          <a:ea typeface="メイリオ" panose="020B0604030504040204" pitchFamily="50" charset="-128"/>
                        </a:rPr>
                        <a:t>性能による違い</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endParaRPr kumimoji="1" lang="ja-JP" altLang="en-US" sz="1200" dirty="0">
                        <a:latin typeface="メイリオ" panose="020B0604030504040204" pitchFamily="50" charset="-128"/>
                        <a:ea typeface="メイリオ" panose="020B0604030504040204" pitchFamily="50" charset="-128"/>
                      </a:endParaRPr>
                    </a:p>
                  </a:txBody>
                  <a:tcPr/>
                </a:tc>
              </a:tr>
              <a:tr h="468952">
                <a:tc>
                  <a:txBody>
                    <a:bodyPr/>
                    <a:lstStyle/>
                    <a:p>
                      <a:r>
                        <a:rPr kumimoji="1" lang="ja-JP" altLang="en-US" sz="1200" dirty="0" smtClean="0">
                          <a:latin typeface="メイリオ" panose="020B0604030504040204" pitchFamily="50" charset="-128"/>
                          <a:ea typeface="メイリオ" panose="020B0604030504040204" pitchFamily="50" charset="-128"/>
                        </a:rPr>
                        <a:t>フルカラー</a:t>
                      </a:r>
                      <a:r>
                        <a:rPr kumimoji="1" lang="en-US" altLang="ja-JP" sz="1200" dirty="0" smtClean="0">
                          <a:latin typeface="メイリオ" panose="020B0604030504040204" pitchFamily="50" charset="-128"/>
                          <a:ea typeface="メイリオ" panose="020B0604030504040204" pitchFamily="50" charset="-128"/>
                        </a:rPr>
                        <a:t>LED</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r>
                        <a:rPr kumimoji="1" lang="ja-JP" altLang="en-US" sz="1200" dirty="0" smtClean="0">
                          <a:latin typeface="メイリオ" panose="020B0604030504040204" pitchFamily="50" charset="-128"/>
                          <a:ea typeface="メイリオ" panose="020B0604030504040204" pitchFamily="50" charset="-128"/>
                        </a:rPr>
                        <a:t>赤、青、緑の</a:t>
                      </a:r>
                      <a:r>
                        <a:rPr kumimoji="1" lang="en-US" altLang="ja-JP" sz="1200" dirty="0" smtClean="0">
                          <a:latin typeface="メイリオ" panose="020B0604030504040204" pitchFamily="50" charset="-128"/>
                          <a:ea typeface="メイリオ" panose="020B0604030504040204" pitchFamily="50" charset="-128"/>
                        </a:rPr>
                        <a:t>LED</a:t>
                      </a:r>
                      <a:r>
                        <a:rPr kumimoji="1" lang="ja-JP" altLang="en-US" sz="1200" dirty="0" smtClean="0">
                          <a:latin typeface="メイリオ" panose="020B0604030504040204" pitchFamily="50" charset="-128"/>
                          <a:ea typeface="メイリオ" panose="020B0604030504040204" pitchFamily="50" charset="-128"/>
                        </a:rPr>
                        <a:t>チップが１つにまとめられており、自由に色を作り出せる。</a:t>
                      </a:r>
                      <a:endParaRPr kumimoji="1" lang="ja-JP" altLang="en-US" sz="1200" dirty="0">
                        <a:latin typeface="メイリオ" panose="020B0604030504040204" pitchFamily="50" charset="-128"/>
                        <a:ea typeface="メイリオ" panose="020B0604030504040204" pitchFamily="50" charset="-128"/>
                      </a:endParaRPr>
                    </a:p>
                  </a:txBody>
                  <a:tcPr/>
                </a:tc>
              </a:tr>
              <a:tr h="422622">
                <a:tc>
                  <a:txBody>
                    <a:bodyPr/>
                    <a:lstStyle/>
                    <a:p>
                      <a:r>
                        <a:rPr kumimoji="1" lang="ja-JP" altLang="en-US" sz="1200" dirty="0" smtClean="0">
                          <a:latin typeface="メイリオ" panose="020B0604030504040204" pitchFamily="50" charset="-128"/>
                          <a:ea typeface="メイリオ" panose="020B0604030504040204" pitchFamily="50" charset="-128"/>
                        </a:rPr>
                        <a:t>ハイパワー</a:t>
                      </a:r>
                      <a:r>
                        <a:rPr kumimoji="1" lang="en-US" altLang="ja-JP" sz="1200" dirty="0" smtClean="0">
                          <a:latin typeface="メイリオ" panose="020B0604030504040204" pitchFamily="50" charset="-128"/>
                          <a:ea typeface="メイリオ" panose="020B0604030504040204" pitchFamily="50" charset="-128"/>
                        </a:rPr>
                        <a:t>LED</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r>
                        <a:rPr kumimoji="1" lang="ja-JP" altLang="en-US" sz="1200" dirty="0" smtClean="0">
                          <a:latin typeface="メイリオ" panose="020B0604030504040204" pitchFamily="50" charset="-128"/>
                          <a:ea typeface="メイリオ" panose="020B0604030504040204" pitchFamily="50" charset="-128"/>
                        </a:rPr>
                        <a:t>照明、車のライトで使われている。ハイパワーのため発熱が多く、放熱器が付いているものもある。</a:t>
                      </a:r>
                      <a:endParaRPr kumimoji="1" lang="ja-JP" altLang="en-US" sz="1200" dirty="0">
                        <a:latin typeface="メイリオ" panose="020B0604030504040204" pitchFamily="50" charset="-128"/>
                        <a:ea typeface="メイリオ" panose="020B0604030504040204" pitchFamily="50" charset="-128"/>
                      </a:endParaRPr>
                    </a:p>
                  </a:txBody>
                  <a:tcPr/>
                </a:tc>
              </a:tr>
              <a:tr h="265099">
                <a:tc>
                  <a:txBody>
                    <a:bodyPr/>
                    <a:lstStyle/>
                    <a:p>
                      <a:r>
                        <a:rPr kumimoji="1" lang="ja-JP" altLang="en-US" sz="1200" dirty="0" smtClean="0">
                          <a:latin typeface="メイリオ" panose="020B0604030504040204" pitchFamily="50" charset="-128"/>
                          <a:ea typeface="メイリオ" panose="020B0604030504040204" pitchFamily="50" charset="-128"/>
                        </a:rPr>
                        <a:t>赤外線</a:t>
                      </a:r>
                      <a:r>
                        <a:rPr kumimoji="1" lang="en-US" altLang="ja-JP" sz="1200" dirty="0" smtClean="0">
                          <a:latin typeface="メイリオ" panose="020B0604030504040204" pitchFamily="50" charset="-128"/>
                          <a:ea typeface="メイリオ" panose="020B0604030504040204" pitchFamily="50" charset="-128"/>
                        </a:rPr>
                        <a:t>LED</a:t>
                      </a:r>
                      <a:endParaRPr kumimoji="1" lang="ja-JP" altLang="en-US" sz="1200" dirty="0">
                        <a:latin typeface="メイリオ" panose="020B0604030504040204" pitchFamily="50" charset="-128"/>
                        <a:ea typeface="メイリオ" panose="020B0604030504040204" pitchFamily="50" charset="-128"/>
                      </a:endParaRPr>
                    </a:p>
                  </a:txBody>
                  <a:tcPr/>
                </a:tc>
                <a:tc>
                  <a:txBody>
                    <a:bodyPr/>
                    <a:lstStyle/>
                    <a:p>
                      <a:r>
                        <a:rPr kumimoji="1" lang="ja-JP" altLang="en-US" sz="1200" dirty="0" smtClean="0">
                          <a:latin typeface="メイリオ" panose="020B0604030504040204" pitchFamily="50" charset="-128"/>
                          <a:ea typeface="メイリオ" panose="020B0604030504040204" pitchFamily="50" charset="-128"/>
                        </a:rPr>
                        <a:t>リモコンの送信機に使われている。</a:t>
                      </a:r>
                      <a:endParaRPr kumimoji="1" lang="ja-JP" altLang="en-US" sz="1200" dirty="0">
                        <a:latin typeface="メイリオ" panose="020B0604030504040204" pitchFamily="50" charset="-128"/>
                        <a:ea typeface="メイリオ" panose="020B0604030504040204" pitchFamily="50" charset="-128"/>
                      </a:endParaRPr>
                    </a:p>
                  </a:txBody>
                  <a:tcPr/>
                </a:tc>
              </a:tr>
            </a:tbl>
          </a:graphicData>
        </a:graphic>
      </p:graphicFrame>
      <p:pic>
        <p:nvPicPr>
          <p:cNvPr id="5" name="図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5400000">
            <a:off x="7171439" y="2583007"/>
            <a:ext cx="442421" cy="809788"/>
          </a:xfrm>
          <a:prstGeom prst="rect">
            <a:avLst/>
          </a:prstGeom>
        </p:spPr>
      </p:pic>
      <p:pic>
        <p:nvPicPr>
          <p:cNvPr id="6" name="図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73607" y="3393972"/>
            <a:ext cx="287092" cy="246554"/>
          </a:xfrm>
          <a:prstGeom prst="rect">
            <a:avLst/>
          </a:prstGeom>
        </p:spPr>
      </p:pic>
      <p:pic>
        <p:nvPicPr>
          <p:cNvPr id="7" name="図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08222" y="4028072"/>
            <a:ext cx="359065" cy="477179"/>
          </a:xfrm>
          <a:prstGeom prst="rect">
            <a:avLst/>
          </a:prstGeom>
        </p:spPr>
      </p:pic>
      <p:pic>
        <p:nvPicPr>
          <p:cNvPr id="8" name="図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254794" y="4025867"/>
            <a:ext cx="567464" cy="495716"/>
          </a:xfrm>
          <a:prstGeom prst="rect">
            <a:avLst/>
          </a:prstGeom>
        </p:spPr>
      </p:pic>
      <p:grpSp>
        <p:nvGrpSpPr>
          <p:cNvPr id="64" name="グループ化 63"/>
          <p:cNvGrpSpPr/>
          <p:nvPr/>
        </p:nvGrpSpPr>
        <p:grpSpPr>
          <a:xfrm>
            <a:off x="-31470" y="365125"/>
            <a:ext cx="523220" cy="5189823"/>
            <a:chOff x="-31470" y="365125"/>
            <a:chExt cx="523220" cy="5189823"/>
          </a:xfrm>
        </p:grpSpPr>
        <p:sp>
          <p:nvSpPr>
            <p:cNvPr id="65" name="片側の 2 つの角を丸めた四角形 64"/>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片側の 2 つの角を丸めた四角形 66"/>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片側の 2 つの角を丸めた四角形 68"/>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71" name="片側の 2 つの角を丸めた四角形 70"/>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片側の 2 つの角を丸めた四角形 72"/>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片側の 2 つの角を丸めた四角形 73"/>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テキスト ボックス 7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690442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cstate="screen">
            <a:extLst>
              <a:ext uri="{28A0092B-C50C-407E-A947-70E740481C1C}">
                <a14:useLocalDpi xmlns:a14="http://schemas.microsoft.com/office/drawing/2010/main"/>
              </a:ext>
            </a:extLst>
          </a:blip>
          <a:srcRect r="2214"/>
          <a:stretch/>
        </p:blipFill>
        <p:spPr>
          <a:xfrm>
            <a:off x="792888" y="2548091"/>
            <a:ext cx="7977040" cy="3469718"/>
          </a:xfrm>
          <a:prstGeom prst="rect">
            <a:avLst/>
          </a:prstGeom>
        </p:spPr>
      </p:pic>
      <p:sp>
        <p:nvSpPr>
          <p:cNvPr id="2" name="タイトル 1"/>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解説　回路部分</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753515" y="1386398"/>
            <a:ext cx="1006486" cy="42625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メイリオ" panose="020B0604030504040204" pitchFamily="50" charset="-128"/>
                <a:ea typeface="メイリオ" panose="020B0604030504040204" pitchFamily="50" charset="-128"/>
                <a:cs typeface="Meiryo UI" panose="020B0604030504040204" pitchFamily="50" charset="-128"/>
              </a:rPr>
              <a:t>回路</a:t>
            </a:r>
            <a:endParaRPr lang="en-US" altLang="ja-JP" sz="2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正方形/長方形 3"/>
          <p:cNvSpPr/>
          <p:nvPr/>
        </p:nvSpPr>
        <p:spPr>
          <a:xfrm>
            <a:off x="2186344" y="3256863"/>
            <a:ext cx="1393883" cy="2174119"/>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1" name="正方形/長方形 10"/>
          <p:cNvSpPr/>
          <p:nvPr/>
        </p:nvSpPr>
        <p:spPr>
          <a:xfrm>
            <a:off x="777074" y="2558142"/>
            <a:ext cx="746391" cy="3148111"/>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3" name="正方形/長方形 12"/>
          <p:cNvSpPr/>
          <p:nvPr/>
        </p:nvSpPr>
        <p:spPr>
          <a:xfrm>
            <a:off x="3779774" y="3256863"/>
            <a:ext cx="4048050" cy="2492773"/>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8" name="テキスト ボックス 37"/>
          <p:cNvSpPr txBox="1"/>
          <p:nvPr/>
        </p:nvSpPr>
        <p:spPr>
          <a:xfrm>
            <a:off x="1069433" y="1926143"/>
            <a:ext cx="1337937" cy="310392"/>
          </a:xfrm>
          <a:prstGeom prst="rect">
            <a:avLst/>
          </a:prstGeom>
          <a:noFill/>
        </p:spPr>
        <p:txBody>
          <a:bodyPr wrap="none" rtlCol="0">
            <a:noAutofit/>
          </a:bodyPr>
          <a:lstStyle/>
          <a:p>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光センサー部</a:t>
            </a:r>
          </a:p>
        </p:txBody>
      </p:sp>
      <p:sp>
        <p:nvSpPr>
          <p:cNvPr id="43" name="テキスト ボックス 42"/>
          <p:cNvSpPr txBox="1"/>
          <p:nvPr/>
        </p:nvSpPr>
        <p:spPr>
          <a:xfrm>
            <a:off x="4490022" y="6382650"/>
            <a:ext cx="1800493"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デジタル信号変換部</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45" name="直線コネクタ 44"/>
          <p:cNvCxnSpPr/>
          <p:nvPr/>
        </p:nvCxnSpPr>
        <p:spPr>
          <a:xfrm>
            <a:off x="1659396" y="4791854"/>
            <a:ext cx="0" cy="88615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a:stCxn id="11" idx="0"/>
          </p:cNvCxnSpPr>
          <p:nvPr/>
        </p:nvCxnSpPr>
        <p:spPr>
          <a:xfrm flipV="1">
            <a:off x="1150270" y="2251162"/>
            <a:ext cx="230189" cy="30698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flipV="1">
            <a:off x="5212739" y="5749636"/>
            <a:ext cx="218248" cy="63301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9027630" y="2148997"/>
            <a:ext cx="2813252" cy="3659581"/>
          </a:xfrm>
          <a:prstGeom prst="rect">
            <a:avLst/>
          </a:prstGeom>
          <a:solidFill>
            <a:schemeClr val="accent1">
              <a:lumMod val="20000"/>
              <a:lumOff val="80000"/>
            </a:schemeClr>
          </a:solidFill>
          <a:ln>
            <a:solidFill>
              <a:schemeClr val="accent1"/>
            </a:solidFill>
          </a:ln>
        </p:spPr>
        <p:txBody>
          <a:bodyPr wrap="square" rtlCol="0">
            <a:noAutofit/>
          </a:bodyPr>
          <a:lstStyle/>
          <a:p>
            <a:endParaRPr lang="en-US" altLang="ja-JP" sz="105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05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05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光センサーが</a:t>
            </a:r>
            <a:r>
              <a:rPr lang="ja-JP" altLang="en-US" sz="1400" dirty="0" err="1" smtClean="0">
                <a:latin typeface="メイリオ" panose="020B0604030504040204" pitchFamily="50" charset="-128"/>
                <a:ea typeface="メイリオ" panose="020B0604030504040204" pitchFamily="50" charset="-128"/>
                <a:cs typeface="Meiryo UI" panose="020B0604030504040204" pitchFamily="50" charset="-128"/>
              </a:rPr>
              <a:t>は</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人などが動いたときにできる明るさの変化をキャッチし、電圧の変化に変換します。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err="1">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その信号はとても小さな変化なので、トランジスタで構成された増幅回路で大きな</a:t>
            </a:r>
            <a:r>
              <a:rPr lang="ja-JP" altLang="en-US" sz="1400" dirty="0" err="1" smtClean="0">
                <a:latin typeface="メイリオ" panose="020B0604030504040204" pitchFamily="50" charset="-128"/>
                <a:ea typeface="メイリオ" panose="020B0604030504040204" pitchFamily="50" charset="-128"/>
                <a:cs typeface="Meiryo UI" panose="020B0604030504040204" pitchFamily="50" charset="-128"/>
              </a:rPr>
              <a:t>で</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信号に変換します。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endParaRPr kumimoji="1"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その信号をノイズに強いデジタル信号に変換</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し</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、コネクターコードを通ってアラーム</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基板へ</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伝えます </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9" name="テキスト ボックス 68"/>
          <p:cNvSpPr txBox="1"/>
          <p:nvPr/>
        </p:nvSpPr>
        <p:spPr>
          <a:xfrm>
            <a:off x="9027630" y="1812650"/>
            <a:ext cx="2813251" cy="735441"/>
          </a:xfrm>
          <a:prstGeom prst="rect">
            <a:avLst/>
          </a:prstGeom>
          <a:solidFill>
            <a:schemeClr val="accent1">
              <a:lumMod val="75000"/>
            </a:schemeClr>
          </a:solidFill>
          <a:ln>
            <a:solidFill>
              <a:schemeClr val="accent1"/>
            </a:solidFill>
          </a:ln>
        </p:spPr>
        <p:txBody>
          <a:bodyPr wrap="square" rtlCol="0">
            <a:noAutofit/>
          </a:bodyPr>
          <a:lstStyle/>
          <a:p>
            <a:endParaRPr kumimoji="1" lang="ja-JP" altLang="en-US" sz="105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8" name="テキスト ボックス 17"/>
          <p:cNvSpPr txBox="1"/>
          <p:nvPr/>
        </p:nvSpPr>
        <p:spPr>
          <a:xfrm>
            <a:off x="9725568" y="1901760"/>
            <a:ext cx="1569660" cy="646331"/>
          </a:xfrm>
          <a:prstGeom prst="rect">
            <a:avLst/>
          </a:prstGeom>
          <a:noFill/>
        </p:spPr>
        <p:txBody>
          <a:bodyPr wrap="none" rtlCol="0">
            <a:spAutoFit/>
          </a:bodyPr>
          <a:lstStyle/>
          <a:p>
            <a:r>
              <a:rPr kumimoji="1" lang="ja-JP" altLang="en-US"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センサー基板</a:t>
            </a:r>
            <a:endParaRPr kumimoji="1" lang="en-US" altLang="ja-JP"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全体的な動き</a:t>
            </a:r>
          </a:p>
        </p:txBody>
      </p:sp>
      <p:cxnSp>
        <p:nvCxnSpPr>
          <p:cNvPr id="51" name="直線コネクタ 50"/>
          <p:cNvCxnSpPr/>
          <p:nvPr/>
        </p:nvCxnSpPr>
        <p:spPr>
          <a:xfrm flipV="1">
            <a:off x="2150006" y="5430982"/>
            <a:ext cx="257364" cy="75698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1358883" y="6187962"/>
            <a:ext cx="1082348"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信号増幅部</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58" name="グループ化 57"/>
          <p:cNvGrpSpPr/>
          <p:nvPr/>
        </p:nvGrpSpPr>
        <p:grpSpPr>
          <a:xfrm>
            <a:off x="-31470" y="365125"/>
            <a:ext cx="523220" cy="5189823"/>
            <a:chOff x="-31470" y="365125"/>
            <a:chExt cx="523220" cy="5189823"/>
          </a:xfrm>
        </p:grpSpPr>
        <p:sp>
          <p:nvSpPr>
            <p:cNvPr id="63" name="片側の 2 つの角を丸めた四角形 6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片側の 2 つの角を丸めた四角形 65"/>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72" name="片側の 2 つの角を丸めた四角形 71"/>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片側の 2 つの角を丸めた四角形 73"/>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2228851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652152" y="2494406"/>
            <a:ext cx="8375477" cy="3135130"/>
            <a:chOff x="604730" y="2173327"/>
            <a:chExt cx="8375477" cy="3135130"/>
          </a:xfrm>
        </p:grpSpPr>
        <p:pic>
          <p:nvPicPr>
            <p:cNvPr id="5" name="図 4"/>
            <p:cNvPicPr>
              <a:picLocks noChangeAspect="1"/>
            </p:cNvPicPr>
            <p:nvPr/>
          </p:nvPicPr>
          <p:blipFill>
            <a:blip r:embed="rId2"/>
            <a:stretch>
              <a:fillRect/>
            </a:stretch>
          </p:blipFill>
          <p:spPr>
            <a:xfrm>
              <a:off x="604730" y="2212933"/>
              <a:ext cx="8305281" cy="3064559"/>
            </a:xfrm>
            <a:prstGeom prst="rect">
              <a:avLst/>
            </a:prstGeom>
          </p:spPr>
        </p:pic>
        <p:sp>
          <p:nvSpPr>
            <p:cNvPr id="6" name="正方形/長方形 5"/>
            <p:cNvSpPr/>
            <p:nvPr/>
          </p:nvSpPr>
          <p:spPr>
            <a:xfrm>
              <a:off x="666750" y="2173327"/>
              <a:ext cx="5721350" cy="226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8788400" y="3315122"/>
              <a:ext cx="191807" cy="99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8788400" y="3745212"/>
              <a:ext cx="191807" cy="99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5436302" y="5208863"/>
              <a:ext cx="191807" cy="99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解説　回路部分</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753515" y="1386398"/>
            <a:ext cx="1006486" cy="42625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メイリオ" panose="020B0604030504040204" pitchFamily="50" charset="-128"/>
                <a:ea typeface="メイリオ" panose="020B0604030504040204" pitchFamily="50" charset="-128"/>
                <a:cs typeface="Meiryo UI" panose="020B0604030504040204" pitchFamily="50" charset="-128"/>
              </a:rPr>
              <a:t>回路</a:t>
            </a:r>
            <a:endParaRPr lang="en-US" altLang="ja-JP" sz="2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正方形/長方形 3"/>
          <p:cNvSpPr/>
          <p:nvPr/>
        </p:nvSpPr>
        <p:spPr>
          <a:xfrm>
            <a:off x="1799440" y="3636201"/>
            <a:ext cx="1166145" cy="1794781"/>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1" name="正方形/長方形 10"/>
          <p:cNvSpPr/>
          <p:nvPr/>
        </p:nvSpPr>
        <p:spPr>
          <a:xfrm>
            <a:off x="777074" y="3310759"/>
            <a:ext cx="895031" cy="1481095"/>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3" name="正方形/長方形 12"/>
          <p:cNvSpPr/>
          <p:nvPr/>
        </p:nvSpPr>
        <p:spPr>
          <a:xfrm>
            <a:off x="6435522" y="4294910"/>
            <a:ext cx="1392302" cy="955964"/>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8" name="テキスト ボックス 37"/>
          <p:cNvSpPr txBox="1"/>
          <p:nvPr/>
        </p:nvSpPr>
        <p:spPr>
          <a:xfrm>
            <a:off x="1069433" y="1926143"/>
            <a:ext cx="1337937" cy="310392"/>
          </a:xfrm>
          <a:prstGeom prst="rect">
            <a:avLst/>
          </a:prstGeom>
          <a:noFill/>
        </p:spPr>
        <p:txBody>
          <a:bodyPr wrap="none" rtlCol="0">
            <a:noAutofit/>
          </a:bodyPr>
          <a:lstStyle/>
          <a:p>
            <a:r>
              <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信号受け部</a:t>
            </a:r>
          </a:p>
        </p:txBody>
      </p:sp>
      <p:sp>
        <p:nvSpPr>
          <p:cNvPr id="41" name="テキスト ボックス 40"/>
          <p:cNvSpPr txBox="1"/>
          <p:nvPr/>
        </p:nvSpPr>
        <p:spPr>
          <a:xfrm>
            <a:off x="4448215" y="2339235"/>
            <a:ext cx="713154" cy="283657"/>
          </a:xfrm>
          <a:prstGeom prst="rect">
            <a:avLst/>
          </a:prstGeom>
          <a:noFill/>
        </p:spPr>
        <p:txBody>
          <a:bodyPr wrap="none" rtlCol="0">
            <a:noAutofit/>
          </a:bodyPr>
          <a:lstStyle/>
          <a:p>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部</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3" name="テキスト ボックス 42"/>
          <p:cNvSpPr txBox="1"/>
          <p:nvPr/>
        </p:nvSpPr>
        <p:spPr>
          <a:xfrm>
            <a:off x="6534394" y="5912254"/>
            <a:ext cx="1194558"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発振回路部</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3</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45" name="直線コネクタ 44"/>
          <p:cNvCxnSpPr/>
          <p:nvPr/>
        </p:nvCxnSpPr>
        <p:spPr>
          <a:xfrm>
            <a:off x="1659396" y="4791854"/>
            <a:ext cx="0" cy="88615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a:stCxn id="11" idx="0"/>
          </p:cNvCxnSpPr>
          <p:nvPr/>
        </p:nvCxnSpPr>
        <p:spPr>
          <a:xfrm flipV="1">
            <a:off x="1224590" y="2251163"/>
            <a:ext cx="155869" cy="105959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a:endCxn id="88" idx="0"/>
          </p:cNvCxnSpPr>
          <p:nvPr/>
        </p:nvCxnSpPr>
        <p:spPr>
          <a:xfrm flipH="1">
            <a:off x="4645513" y="2607887"/>
            <a:ext cx="159279" cy="162092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flipH="1" flipV="1">
            <a:off x="7022317" y="5264216"/>
            <a:ext cx="18127" cy="64803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9027629" y="2127118"/>
            <a:ext cx="3044791" cy="4368622"/>
          </a:xfrm>
          <a:prstGeom prst="rect">
            <a:avLst/>
          </a:prstGeom>
          <a:solidFill>
            <a:schemeClr val="accent1">
              <a:lumMod val="20000"/>
              <a:lumOff val="80000"/>
            </a:schemeClr>
          </a:solidFill>
          <a:ln>
            <a:solidFill>
              <a:schemeClr val="accent1"/>
            </a:solidFill>
          </a:ln>
        </p:spPr>
        <p:txBody>
          <a:bodyPr wrap="square" rtlCol="0">
            <a:noAutofit/>
          </a:bodyPr>
          <a:lstStyle/>
          <a:p>
            <a:pPr>
              <a:spcBef>
                <a:spcPts val="400"/>
              </a:spcBef>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センサー基板から送られた信号は、信号受け部でもう一度きれいなデジタル信号に整えられます。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spcBef>
                <a:spcPts val="400"/>
              </a:spcBef>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タイマー部ではアラームが鳴り続ける時間の信号を作ります。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spcBef>
                <a:spcPts val="400"/>
              </a:spcBef>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発振回路は</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1</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3</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の</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3</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段構成になっています。発振回路部</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3</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は、ブザーが鳴るための基本の波形を作っています。この発振回路だけだと、ブザーは「</a:t>
            </a:r>
            <a:r>
              <a:rPr lang="ja-JP" altLang="en-US" sz="1400" dirty="0" err="1" smtClean="0">
                <a:latin typeface="メイリオ" panose="020B0604030504040204" pitchFamily="50" charset="-128"/>
                <a:ea typeface="メイリオ" panose="020B0604030504040204" pitchFamily="50" charset="-128"/>
                <a:cs typeface="Meiryo UI" panose="020B0604030504040204" pitchFamily="50" charset="-128"/>
              </a:rPr>
              <a:t>ピーーー</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」となり続けます。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spcBef>
                <a:spcPts val="400"/>
              </a:spcBef>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発振</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回路部</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2</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は</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ブザー</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が</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「ピ・ピ・ピ・」と断続して鳴らすための信号を作ります。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spcBef>
                <a:spcPts val="400"/>
              </a:spcBef>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発振</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回路部</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1</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では</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ブザー音がちょっと鳴って少し休みを繰り返すための信号を作ります。この信号に合わせて</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LED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も点灯させています。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spcBef>
                <a:spcPts val="400"/>
              </a:spcBef>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この</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信号</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をブザーに伝え、アラームを鳴らします。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a:spcBef>
                <a:spcPts val="400"/>
              </a:spcBef>
            </a:pP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9" name="テキスト ボックス 68"/>
          <p:cNvSpPr txBox="1"/>
          <p:nvPr/>
        </p:nvSpPr>
        <p:spPr>
          <a:xfrm>
            <a:off x="9027630" y="1393397"/>
            <a:ext cx="3044790" cy="735441"/>
          </a:xfrm>
          <a:prstGeom prst="rect">
            <a:avLst/>
          </a:prstGeom>
          <a:solidFill>
            <a:schemeClr val="accent1">
              <a:lumMod val="75000"/>
            </a:schemeClr>
          </a:solidFill>
          <a:ln>
            <a:solidFill>
              <a:schemeClr val="accent1"/>
            </a:solidFill>
          </a:ln>
        </p:spPr>
        <p:txBody>
          <a:bodyPr wrap="square" rtlCol="0">
            <a:noAutofit/>
          </a:bodyPr>
          <a:lstStyle/>
          <a:p>
            <a:endParaRPr kumimoji="1" lang="ja-JP" altLang="en-US" sz="105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8" name="テキスト ボックス 17"/>
          <p:cNvSpPr txBox="1"/>
          <p:nvPr/>
        </p:nvSpPr>
        <p:spPr>
          <a:xfrm>
            <a:off x="9724200" y="1452961"/>
            <a:ext cx="1569660" cy="646331"/>
          </a:xfrm>
          <a:prstGeom prst="rect">
            <a:avLst/>
          </a:prstGeom>
          <a:noFill/>
        </p:spPr>
        <p:txBody>
          <a:bodyPr wrap="none" rtlCol="0">
            <a:spAutoFit/>
          </a:bodyPr>
          <a:lstStyle/>
          <a:p>
            <a:r>
              <a:rPr kumimoji="1" lang="ja-JP" altLang="en-US"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アラーム基板</a:t>
            </a:r>
            <a:endParaRPr kumimoji="1" lang="en-US" altLang="ja-JP"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b="1" dirty="0" smtClean="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全体的な動き</a:t>
            </a:r>
          </a:p>
        </p:txBody>
      </p:sp>
      <p:cxnSp>
        <p:nvCxnSpPr>
          <p:cNvPr id="51" name="直線コネクタ 50"/>
          <p:cNvCxnSpPr/>
          <p:nvPr/>
        </p:nvCxnSpPr>
        <p:spPr>
          <a:xfrm flipV="1">
            <a:off x="2150006" y="5430982"/>
            <a:ext cx="257364" cy="75698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1358883" y="6187962"/>
            <a:ext cx="1082348"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タイマー部</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8" name="正方形/長方形 57"/>
          <p:cNvSpPr/>
          <p:nvPr/>
        </p:nvSpPr>
        <p:spPr>
          <a:xfrm>
            <a:off x="5063116" y="4294910"/>
            <a:ext cx="1325493" cy="955964"/>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63" name="テキスト ボックス 62"/>
          <p:cNvSpPr txBox="1"/>
          <p:nvPr/>
        </p:nvSpPr>
        <p:spPr>
          <a:xfrm>
            <a:off x="5095180" y="5912254"/>
            <a:ext cx="1194558"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発振回路部</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2</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5" name="直線コネクタ 64"/>
          <p:cNvCxnSpPr/>
          <p:nvPr/>
        </p:nvCxnSpPr>
        <p:spPr>
          <a:xfrm flipH="1" flipV="1">
            <a:off x="5583103" y="5264216"/>
            <a:ext cx="18127" cy="64803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6" name="正方形/長方形 65"/>
          <p:cNvSpPr/>
          <p:nvPr/>
        </p:nvSpPr>
        <p:spPr>
          <a:xfrm>
            <a:off x="3039886" y="4165886"/>
            <a:ext cx="1325493" cy="1018896"/>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67" name="テキスト ボックス 66"/>
          <p:cNvSpPr txBox="1"/>
          <p:nvPr/>
        </p:nvSpPr>
        <p:spPr>
          <a:xfrm>
            <a:off x="3071950" y="5912254"/>
            <a:ext cx="1194558"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発振回路部</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1</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0" name="直線コネクタ 69"/>
          <p:cNvCxnSpPr/>
          <p:nvPr/>
        </p:nvCxnSpPr>
        <p:spPr>
          <a:xfrm flipH="1" flipV="1">
            <a:off x="3559873" y="5264216"/>
            <a:ext cx="18127" cy="64803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5" name="正方形/長方形 84"/>
          <p:cNvSpPr/>
          <p:nvPr/>
        </p:nvSpPr>
        <p:spPr>
          <a:xfrm>
            <a:off x="7073812" y="3469231"/>
            <a:ext cx="1392302" cy="825679"/>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86" name="テキスト ボックス 85"/>
          <p:cNvSpPr txBox="1"/>
          <p:nvPr/>
        </p:nvSpPr>
        <p:spPr>
          <a:xfrm>
            <a:off x="6738835" y="2127117"/>
            <a:ext cx="1261884"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ブザー回路部</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87" name="直線コネクタ 86"/>
          <p:cNvCxnSpPr/>
          <p:nvPr/>
        </p:nvCxnSpPr>
        <p:spPr>
          <a:xfrm flipH="1" flipV="1">
            <a:off x="7728952" y="2400289"/>
            <a:ext cx="144432" cy="100208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4400370" y="4228816"/>
            <a:ext cx="490286" cy="1035399"/>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89" name="正方形/長方形 88"/>
          <p:cNvSpPr/>
          <p:nvPr/>
        </p:nvSpPr>
        <p:spPr>
          <a:xfrm>
            <a:off x="8592042" y="3352655"/>
            <a:ext cx="365391" cy="825679"/>
          </a:xfrm>
          <a:prstGeom prst="rect">
            <a:avLst/>
          </a:prstGeom>
          <a:noFill/>
          <a:ln w="25400">
            <a:solidFill>
              <a:schemeClr val="accent4"/>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90" name="テキスト ボックス 89"/>
          <p:cNvSpPr txBox="1"/>
          <p:nvPr/>
        </p:nvSpPr>
        <p:spPr>
          <a:xfrm>
            <a:off x="8061355" y="5925543"/>
            <a:ext cx="723275" cy="307777"/>
          </a:xfrm>
          <a:prstGeom prst="rect">
            <a:avLst/>
          </a:prstGeom>
          <a:noFill/>
        </p:spPr>
        <p:txBody>
          <a:bodyPr wrap="none" rtlCol="0">
            <a:spAutoFit/>
          </a:bodyPr>
          <a:lstStyle/>
          <a:p>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電源部</a:t>
            </a:r>
            <a:endParaRPr kumimoji="1" lang="ja-JP" altLang="en-US"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1" name="直線コネクタ 90"/>
          <p:cNvCxnSpPr/>
          <p:nvPr/>
        </p:nvCxnSpPr>
        <p:spPr>
          <a:xfrm flipV="1">
            <a:off x="8567406" y="4178334"/>
            <a:ext cx="110977" cy="1747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2" name="グループ化 91"/>
          <p:cNvGrpSpPr/>
          <p:nvPr/>
        </p:nvGrpSpPr>
        <p:grpSpPr>
          <a:xfrm>
            <a:off x="-31470" y="365125"/>
            <a:ext cx="523220" cy="5189823"/>
            <a:chOff x="-31470" y="365125"/>
            <a:chExt cx="523220" cy="5189823"/>
          </a:xfrm>
        </p:grpSpPr>
        <p:sp>
          <p:nvSpPr>
            <p:cNvPr id="93" name="片側の 2 つの角を丸めた四角形 9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片側の 2 つの角を丸めた四角形 9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99" name="片側の 2 つの角を丸めた四角形 98"/>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テキスト ボックス 99"/>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片側の 2 つの角を丸めた四角形 100"/>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片側の 2 つの角を丸めた四角形 101"/>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テキスト ボックス 10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6697354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90043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解説　使用している主な電子部品</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1147109" y="1430264"/>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抵抗</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6" name="正方形/長方形 15"/>
          <p:cNvSpPr/>
          <p:nvPr/>
        </p:nvSpPr>
        <p:spPr>
          <a:xfrm>
            <a:off x="1162766" y="1393398"/>
            <a:ext cx="4768133" cy="1149530"/>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9" name="正方形/長方形 18"/>
          <p:cNvSpPr/>
          <p:nvPr/>
        </p:nvSpPr>
        <p:spPr>
          <a:xfrm>
            <a:off x="1162766" y="3969646"/>
            <a:ext cx="4768133" cy="1137789"/>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3" name="コンテンツ プレースホルダー 2"/>
          <p:cNvSpPr txBox="1">
            <a:spLocks/>
          </p:cNvSpPr>
          <p:nvPr/>
        </p:nvSpPr>
        <p:spPr>
          <a:xfrm>
            <a:off x="1245547" y="1806076"/>
            <a:ext cx="1866962" cy="6740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電流の流れを制限して、回路にちょうど良い値にします。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2" name="正方形/長方形 41"/>
          <p:cNvSpPr/>
          <p:nvPr/>
        </p:nvSpPr>
        <p:spPr>
          <a:xfrm>
            <a:off x="1162766" y="2579794"/>
            <a:ext cx="4768133" cy="1350848"/>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43" name="コンテンツ プレースホルダー 2"/>
          <p:cNvSpPr txBox="1">
            <a:spLocks/>
          </p:cNvSpPr>
          <p:nvPr/>
        </p:nvSpPr>
        <p:spPr>
          <a:xfrm>
            <a:off x="1147109" y="2613540"/>
            <a:ext cx="108150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rPr>
              <a:t>LED</a:t>
            </a:r>
          </a:p>
        </p:txBody>
      </p:sp>
      <p:sp>
        <p:nvSpPr>
          <p:cNvPr id="46" name="コンテンツ プレースホルダー 2"/>
          <p:cNvSpPr txBox="1">
            <a:spLocks/>
          </p:cNvSpPr>
          <p:nvPr/>
        </p:nvSpPr>
        <p:spPr>
          <a:xfrm>
            <a:off x="1245547" y="2980123"/>
            <a:ext cx="1866962" cy="867930"/>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センサーが反応していることを示す、お知らせランプのはたらきをしています。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8" name="コンテンツ プレースホルダー 2"/>
          <p:cNvSpPr txBox="1">
            <a:spLocks/>
          </p:cNvSpPr>
          <p:nvPr/>
        </p:nvSpPr>
        <p:spPr>
          <a:xfrm>
            <a:off x="1147109" y="4012617"/>
            <a:ext cx="1706927" cy="2597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トランジスタ</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9" name="コンテンツ プレースホルダー 2"/>
          <p:cNvSpPr txBox="1">
            <a:spLocks/>
          </p:cNvSpPr>
          <p:nvPr/>
        </p:nvSpPr>
        <p:spPr>
          <a:xfrm>
            <a:off x="1245547" y="4433404"/>
            <a:ext cx="1866962" cy="6740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信号の増幅や電子スイッチのはたらきをします。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32" name="正方形/長方形 131"/>
          <p:cNvSpPr/>
          <p:nvPr/>
        </p:nvSpPr>
        <p:spPr>
          <a:xfrm>
            <a:off x="6112418" y="1393397"/>
            <a:ext cx="4883709" cy="1297525"/>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38" name="コンテンツ プレースホルダー 2"/>
          <p:cNvSpPr txBox="1">
            <a:spLocks/>
          </p:cNvSpPr>
          <p:nvPr/>
        </p:nvSpPr>
        <p:spPr>
          <a:xfrm>
            <a:off x="6220014" y="1430264"/>
            <a:ext cx="988550"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ブザー</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39" name="コンテンツ プレースホルダー 2"/>
          <p:cNvSpPr txBox="1">
            <a:spLocks/>
          </p:cNvSpPr>
          <p:nvPr/>
        </p:nvSpPr>
        <p:spPr>
          <a:xfrm>
            <a:off x="6298642" y="1806076"/>
            <a:ext cx="1801002" cy="6740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電気のエネルギーを音エネルギーに変換します。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55" name="正方形/長方形 154"/>
          <p:cNvSpPr/>
          <p:nvPr/>
        </p:nvSpPr>
        <p:spPr>
          <a:xfrm>
            <a:off x="6113403" y="2727789"/>
            <a:ext cx="4875067" cy="2096526"/>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56" name="コンテンツ プレースホルダー 2"/>
          <p:cNvSpPr txBox="1">
            <a:spLocks/>
          </p:cNvSpPr>
          <p:nvPr/>
        </p:nvSpPr>
        <p:spPr>
          <a:xfrm>
            <a:off x="6220014" y="2785200"/>
            <a:ext cx="1569957"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rPr>
              <a:t>IC</a:t>
            </a:r>
          </a:p>
        </p:txBody>
      </p:sp>
      <p:sp>
        <p:nvSpPr>
          <p:cNvPr id="159" name="コンテンツ プレースホルダー 2"/>
          <p:cNvSpPr txBox="1">
            <a:spLocks/>
          </p:cNvSpPr>
          <p:nvPr/>
        </p:nvSpPr>
        <p:spPr>
          <a:xfrm>
            <a:off x="6298642" y="3091964"/>
            <a:ext cx="2273425" cy="177176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ママがきたセンサーで使用しているのは</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NAND</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ゲート</a:t>
            </a:r>
            <a:r>
              <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です。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光センサーの信号をデジタル信号に変換したり、ブザーを鳴らすための信号を作るはたらきをします。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0" name="図 9"/>
          <p:cNvPicPr>
            <a:picLocks noChangeAspect="1"/>
          </p:cNvPicPr>
          <p:nvPr/>
        </p:nvPicPr>
        <p:blipFill>
          <a:blip r:embed="rId2">
            <a:extLst>
              <a:ext uri="{28A0092B-C50C-407E-A947-70E740481C1C}">
                <a14:useLocalDpi xmlns:a14="http://schemas.microsoft.com/office/drawing/2010/main"/>
              </a:ext>
            </a:extLst>
          </a:blip>
          <a:stretch>
            <a:fillRect/>
          </a:stretch>
        </p:blipFill>
        <p:spPr>
          <a:xfrm rot="16200000">
            <a:off x="4179588" y="1317726"/>
            <a:ext cx="751114" cy="1398171"/>
          </a:xfrm>
          <a:prstGeom prst="rect">
            <a:avLst/>
          </a:prstGeom>
        </p:spPr>
      </p:pic>
      <p:pic>
        <p:nvPicPr>
          <p:cNvPr id="14" name="図 1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29997" y="2690922"/>
            <a:ext cx="1183696" cy="1099830"/>
          </a:xfrm>
          <a:prstGeom prst="rect">
            <a:avLst/>
          </a:prstGeom>
        </p:spPr>
      </p:pic>
      <p:pic>
        <p:nvPicPr>
          <p:cNvPr id="3" name="図 2"/>
          <p:cNvPicPr>
            <a:picLocks noChangeAspect="1"/>
          </p:cNvPicPr>
          <p:nvPr/>
        </p:nvPicPr>
        <p:blipFill>
          <a:blip r:embed="rId4"/>
          <a:stretch>
            <a:fillRect/>
          </a:stretch>
        </p:blipFill>
        <p:spPr>
          <a:xfrm>
            <a:off x="4076688" y="4116433"/>
            <a:ext cx="814063" cy="844213"/>
          </a:xfrm>
          <a:prstGeom prst="rect">
            <a:avLst/>
          </a:prstGeom>
        </p:spPr>
      </p:pic>
      <p:sp>
        <p:nvSpPr>
          <p:cNvPr id="38" name="正方形/長方形 37"/>
          <p:cNvSpPr/>
          <p:nvPr/>
        </p:nvSpPr>
        <p:spPr>
          <a:xfrm>
            <a:off x="1162766" y="5146439"/>
            <a:ext cx="4768133" cy="1137789"/>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9" name="コンテンツ プレースホルダー 2"/>
          <p:cNvSpPr txBox="1">
            <a:spLocks/>
          </p:cNvSpPr>
          <p:nvPr/>
        </p:nvSpPr>
        <p:spPr>
          <a:xfrm>
            <a:off x="1147109" y="5189410"/>
            <a:ext cx="1706927" cy="2597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コンデンサ類</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0" name="コンテンツ プレースホルダー 2"/>
          <p:cNvSpPr txBox="1">
            <a:spLocks/>
          </p:cNvSpPr>
          <p:nvPr/>
        </p:nvSpPr>
        <p:spPr>
          <a:xfrm>
            <a:off x="1245547" y="5610197"/>
            <a:ext cx="1866962" cy="6740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電気をためたり、電源を安定にするはたらきをします。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 name="図 3"/>
          <p:cNvPicPr>
            <a:picLocks noChangeAspect="1"/>
          </p:cNvPicPr>
          <p:nvPr/>
        </p:nvPicPr>
        <p:blipFill>
          <a:blip r:embed="rId5"/>
          <a:stretch>
            <a:fillRect/>
          </a:stretch>
        </p:blipFill>
        <p:spPr>
          <a:xfrm>
            <a:off x="4241639" y="5336532"/>
            <a:ext cx="560130" cy="604940"/>
          </a:xfrm>
          <a:prstGeom prst="rect">
            <a:avLst/>
          </a:prstGeom>
        </p:spPr>
      </p:pic>
      <p:pic>
        <p:nvPicPr>
          <p:cNvPr id="5" name="図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68815" y="3450531"/>
            <a:ext cx="1425495" cy="737327"/>
          </a:xfrm>
          <a:prstGeom prst="rect">
            <a:avLst/>
          </a:prstGeom>
        </p:spPr>
      </p:pic>
      <p:sp>
        <p:nvSpPr>
          <p:cNvPr id="44" name="正方形/長方形 43"/>
          <p:cNvSpPr/>
          <p:nvPr/>
        </p:nvSpPr>
        <p:spPr>
          <a:xfrm>
            <a:off x="6113403" y="4903266"/>
            <a:ext cx="4875067" cy="138096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45" name="コンテンツ プレースホルダー 2"/>
          <p:cNvSpPr txBox="1">
            <a:spLocks/>
          </p:cNvSpPr>
          <p:nvPr/>
        </p:nvSpPr>
        <p:spPr>
          <a:xfrm>
            <a:off x="6220014" y="4960677"/>
            <a:ext cx="2152620"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光センサー（</a:t>
            </a:r>
            <a:r>
              <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rPr>
              <a:t>LDR</a:t>
            </a:r>
            <a:r>
              <a:rPr lang="ja-JP" altLang="en-US" sz="1600" b="1"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600" b="1"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コンテンツ プレースホルダー 2"/>
          <p:cNvSpPr txBox="1">
            <a:spLocks/>
          </p:cNvSpPr>
          <p:nvPr/>
        </p:nvSpPr>
        <p:spPr>
          <a:xfrm>
            <a:off x="6298642" y="5267441"/>
            <a:ext cx="2273425" cy="6740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メイリオ" panose="020B0604030504040204" pitchFamily="50" charset="-128"/>
                <a:ea typeface="メイリオ" panose="020B0604030504040204" pitchFamily="50" charset="-128"/>
                <a:cs typeface="Meiryo UI" panose="020B0604030504040204" pitchFamily="50" charset="-128"/>
              </a:rPr>
              <a:t>明るさに合わせて抵抗の値が変わる性質を利用した明るさセンサーです。</a:t>
            </a:r>
            <a:endParaRPr lang="en-US" altLang="ja-JP" sz="14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8" name="グループ化 7"/>
          <p:cNvGrpSpPr/>
          <p:nvPr/>
        </p:nvGrpSpPr>
        <p:grpSpPr>
          <a:xfrm>
            <a:off x="9192533" y="1561353"/>
            <a:ext cx="1178057" cy="986693"/>
            <a:chOff x="7385621" y="1715429"/>
            <a:chExt cx="1178057" cy="986693"/>
          </a:xfrm>
        </p:grpSpPr>
        <p:pic>
          <p:nvPicPr>
            <p:cNvPr id="6" name="図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85621" y="1715429"/>
              <a:ext cx="1178057" cy="947158"/>
            </a:xfrm>
            <a:prstGeom prst="rect">
              <a:avLst/>
            </a:prstGeom>
          </p:spPr>
        </p:pic>
        <p:sp>
          <p:nvSpPr>
            <p:cNvPr id="7" name="正方形/長方形 6"/>
            <p:cNvSpPr/>
            <p:nvPr/>
          </p:nvSpPr>
          <p:spPr>
            <a:xfrm>
              <a:off x="7861300" y="2579794"/>
              <a:ext cx="546100" cy="122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p:cNvGrpSpPr/>
          <p:nvPr/>
        </p:nvGrpSpPr>
        <p:grpSpPr>
          <a:xfrm>
            <a:off x="9002936" y="4960646"/>
            <a:ext cx="938326" cy="1146617"/>
            <a:chOff x="7610475" y="5003357"/>
            <a:chExt cx="938326" cy="1146617"/>
          </a:xfrm>
        </p:grpSpPr>
        <p:pic>
          <p:nvPicPr>
            <p:cNvPr id="11" name="図 10"/>
            <p:cNvPicPr>
              <a:picLocks noChangeAspect="1"/>
            </p:cNvPicPr>
            <p:nvPr/>
          </p:nvPicPr>
          <p:blipFill>
            <a:blip r:embed="rId8"/>
            <a:stretch>
              <a:fillRect/>
            </a:stretch>
          </p:blipFill>
          <p:spPr>
            <a:xfrm>
              <a:off x="7667733" y="5003357"/>
              <a:ext cx="881068" cy="1103184"/>
            </a:xfrm>
            <a:prstGeom prst="rect">
              <a:avLst/>
            </a:prstGeom>
          </p:spPr>
        </p:pic>
        <p:sp>
          <p:nvSpPr>
            <p:cNvPr id="12" name="正方形/長方形 11"/>
            <p:cNvSpPr/>
            <p:nvPr/>
          </p:nvSpPr>
          <p:spPr>
            <a:xfrm>
              <a:off x="7610475" y="5924549"/>
              <a:ext cx="590550" cy="225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4" name="グループ化 53"/>
          <p:cNvGrpSpPr/>
          <p:nvPr/>
        </p:nvGrpSpPr>
        <p:grpSpPr>
          <a:xfrm>
            <a:off x="-31470" y="365125"/>
            <a:ext cx="523220" cy="5189823"/>
            <a:chOff x="-31470" y="365125"/>
            <a:chExt cx="523220" cy="5189823"/>
          </a:xfrm>
        </p:grpSpPr>
        <p:sp>
          <p:nvSpPr>
            <p:cNvPr id="55" name="片側の 2 つの角を丸めた四角形 54"/>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61" name="片側の 2 つの角を丸めた四角形 60"/>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片側の 2 つの角を丸めた四角形 62"/>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片側の 2 つの角を丸めた四角形 63"/>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9124451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21590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まとめ</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 name="コンテンツ プレースホルダー 2"/>
          <p:cNvSpPr txBox="1">
            <a:spLocks/>
          </p:cNvSpPr>
          <p:nvPr/>
        </p:nvSpPr>
        <p:spPr>
          <a:xfrm>
            <a:off x="885588" y="1420730"/>
            <a:ext cx="5523450" cy="148450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メイリオ" panose="020B0604030504040204" pitchFamily="50" charset="-128"/>
                <a:ea typeface="メイリオ" panose="020B0604030504040204" pitchFamily="50" charset="-128"/>
                <a:cs typeface="Meiryo UI" panose="020B0604030504040204" pitchFamily="50" charset="-128"/>
              </a:rPr>
              <a:t>光センサー（</a:t>
            </a:r>
            <a:r>
              <a:rPr lang="en-US" altLang="ja-JP" sz="1800" b="1" u="sng" dirty="0" smtClean="0">
                <a:latin typeface="メイリオ" panose="020B0604030504040204" pitchFamily="50" charset="-128"/>
                <a:ea typeface="メイリオ" panose="020B0604030504040204" pitchFamily="50" charset="-128"/>
                <a:cs typeface="Meiryo UI" panose="020B0604030504040204" pitchFamily="50" charset="-128"/>
              </a:rPr>
              <a:t>LDR</a:t>
            </a:r>
            <a:r>
              <a:rPr lang="ja-JP" altLang="en-US" sz="1800" b="1" u="sng" dirty="0" smtClean="0">
                <a:latin typeface="メイリオ" panose="020B0604030504040204" pitchFamily="50" charset="-128"/>
                <a:ea typeface="メイリオ" panose="020B0604030504040204" pitchFamily="50" charset="-128"/>
                <a:cs typeface="Meiryo UI" panose="020B0604030504040204" pitchFamily="50" charset="-128"/>
              </a:rPr>
              <a:t>）</a:t>
            </a:r>
            <a:endParaRPr lang="en-US" altLang="ja-JP" sz="1800" b="1" u="sng"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光センサーに当たる光が強いほど抵抗の値が小さくなり、弱くなるほど大きくなる。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この性質を利用して、明るさの変化を電圧の変化に変換している。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 name="コンテンツ プレースホルダー 2"/>
          <p:cNvSpPr txBox="1">
            <a:spLocks/>
          </p:cNvSpPr>
          <p:nvPr/>
        </p:nvSpPr>
        <p:spPr>
          <a:xfrm>
            <a:off x="885588" y="2982785"/>
            <a:ext cx="5622304" cy="1706108"/>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b="1" u="sng"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800" b="1" u="sng" dirty="0" smtClean="0">
                <a:latin typeface="メイリオ" panose="020B0604030504040204" pitchFamily="50" charset="-128"/>
                <a:ea typeface="メイリオ" panose="020B0604030504040204" pitchFamily="50" charset="-128"/>
                <a:cs typeface="Meiryo UI" panose="020B0604030504040204" pitchFamily="50" charset="-128"/>
              </a:rPr>
              <a:t>（</a:t>
            </a:r>
            <a:r>
              <a:rPr lang="en-US" altLang="ja-JP" sz="1800" b="1" u="sng" dirty="0" smtClean="0">
                <a:latin typeface="メイリオ" panose="020B0604030504040204" pitchFamily="50" charset="-128"/>
                <a:ea typeface="メイリオ" panose="020B0604030504040204" pitchFamily="50" charset="-128"/>
                <a:cs typeface="Meiryo UI" panose="020B0604030504040204" pitchFamily="50" charset="-128"/>
              </a:rPr>
              <a:t>NAND</a:t>
            </a:r>
            <a:r>
              <a:rPr lang="ja-JP" altLang="en-US" sz="1800" b="1" u="sng" dirty="0" smtClean="0">
                <a:latin typeface="メイリオ" panose="020B0604030504040204" pitchFamily="50" charset="-128"/>
                <a:ea typeface="メイリオ" panose="020B0604030504040204" pitchFamily="50" charset="-128"/>
                <a:cs typeface="Meiryo UI" panose="020B0604030504040204" pitchFamily="50" charset="-128"/>
              </a:rPr>
              <a:t>ゲート）</a:t>
            </a:r>
            <a:endParaRPr lang="en-US" altLang="ja-JP" sz="1800" b="1" u="sng"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NAND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ゲート</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は</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1</a:t>
            </a:r>
            <a:r>
              <a:rPr lang="ja-JP" altLang="en-US" sz="1600" dirty="0" err="1" smtClean="0">
                <a:latin typeface="メイリオ" panose="020B0604030504040204" pitchFamily="50" charset="-128"/>
                <a:ea typeface="メイリオ" panose="020B0604030504040204" pitchFamily="50" charset="-128"/>
                <a:cs typeface="Meiryo UI" panose="020B0604030504040204" pitchFamily="50" charset="-128"/>
              </a:rPr>
              <a:t>つの</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中に</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4</a:t>
            </a:r>
            <a:r>
              <a:rPr lang="ja-JP" altLang="en-US" sz="1600" dirty="0" err="1" smtClean="0">
                <a:latin typeface="メイリオ" panose="020B0604030504040204" pitchFamily="50" charset="-128"/>
                <a:ea typeface="メイリオ" panose="020B0604030504040204" pitchFamily="50" charset="-128"/>
                <a:cs typeface="Meiryo UI" panose="020B0604030504040204" pitchFamily="50" charset="-128"/>
              </a:rPr>
              <a:t>つの</a:t>
            </a:r>
            <a:r>
              <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NAND</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ゲートが入っています。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センサー</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基板</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では、光センサーの信号をデジタル信号に変換。アラーム基板では、ブザーを鳴らすための音の信号を作り出しています。</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 name="コンテンツ プレースホルダー 2"/>
          <p:cNvSpPr txBox="1">
            <a:spLocks/>
          </p:cNvSpPr>
          <p:nvPr/>
        </p:nvSpPr>
        <p:spPr>
          <a:xfrm>
            <a:off x="885588" y="4845220"/>
            <a:ext cx="5622304" cy="1262910"/>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メイリオ" panose="020B0604030504040204" pitchFamily="50" charset="-128"/>
                <a:ea typeface="メイリオ" panose="020B0604030504040204" pitchFamily="50" charset="-128"/>
                <a:cs typeface="Meiryo UI" panose="020B0604030504040204" pitchFamily="50" charset="-128"/>
              </a:rPr>
              <a:t>ブザー</a:t>
            </a:r>
            <a:endParaRPr lang="en-US" altLang="ja-JP" sz="1800" b="1" u="sng"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電気エネルギーが音のエネルギーに変換される。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ブザーは、圧電素子に電圧を加えて変形させることで、空気を振動させて音を作っている。</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 name="コンテンツ プレースホルダー 2"/>
          <p:cNvSpPr txBox="1">
            <a:spLocks/>
          </p:cNvSpPr>
          <p:nvPr/>
        </p:nvSpPr>
        <p:spPr>
          <a:xfrm>
            <a:off x="7331306" y="1707394"/>
            <a:ext cx="3667125" cy="2214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一つ一つの機能は単純でも組み合わせることで、新しい動きを作り出すことができます。</a:t>
            </a:r>
            <a:endParaRPr lang="en-US" altLang="ja-JP" sz="1800" dirty="0" smtClean="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marL="0" indent="0">
              <a:buFont typeface="Arial" panose="020B0604020202020204" pitchFamily="34" charset="0"/>
              <a:buNone/>
            </a:pPr>
            <a:r>
              <a:rPr lang="ja-JP" altLang="en-US" sz="1800" dirty="0" smtClean="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これから増えていく複雑な機器も、機能の組み合わせだったり変形だったりします。これらの機器を技術的に観察する視点を持つことはますます大切になります。</a:t>
            </a:r>
            <a:endParaRPr lang="en-US" altLang="ja-JP"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 name="図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888" y="3922359"/>
            <a:ext cx="2831960" cy="2550829"/>
          </a:xfrm>
          <a:prstGeom prst="rect">
            <a:avLst/>
          </a:prstGeom>
        </p:spPr>
      </p:pic>
      <p:grpSp>
        <p:nvGrpSpPr>
          <p:cNvPr id="26" name="グループ化 25"/>
          <p:cNvGrpSpPr/>
          <p:nvPr/>
        </p:nvGrpSpPr>
        <p:grpSpPr>
          <a:xfrm>
            <a:off x="-31470" y="365125"/>
            <a:ext cx="523220" cy="5189823"/>
            <a:chOff x="-31470" y="365125"/>
            <a:chExt cx="523220" cy="5189823"/>
          </a:xfrm>
        </p:grpSpPr>
        <p:sp>
          <p:nvSpPr>
            <p:cNvPr id="28" name="片側の 2 つの角を丸めた四角形 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34" name="片側の 2 つの角を丸めた四角形 33"/>
            <p:cNvSpPr/>
            <p:nvPr/>
          </p:nvSpPr>
          <p:spPr>
            <a:xfrm rot="5400000">
              <a:off x="-202347" y="3153630"/>
              <a:ext cx="864973" cy="477794"/>
            </a:xfrm>
            <a:prstGeom prst="round2SameRect">
              <a:avLst/>
            </a:prstGeom>
            <a:solidFill>
              <a:schemeClr val="bg1">
                <a:lumMod val="85000"/>
              </a:schemeClr>
            </a:solidFill>
            <a:ln>
              <a:solidFill>
                <a:srgbClr val="E84C22"/>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80838" y="3216323"/>
              <a:ext cx="832649"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4883565"/>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939037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学習</a:t>
            </a:r>
            <a:r>
              <a:rPr lang="ja-JP" altLang="en-US" dirty="0">
                <a:latin typeface="メイリオ" panose="020B0604030504040204" pitchFamily="50" charset="-128"/>
                <a:ea typeface="メイリオ" panose="020B0604030504040204" pitchFamily="50" charset="-128"/>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2090094" y="1513120"/>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57200" indent="-457200">
              <a:buFont typeface="+mj-ea"/>
              <a:buAutoNum type="circleNumDbPlain"/>
            </a:pPr>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身の回りのセンサーを探そう。</a:t>
            </a:r>
            <a:endParaRPr lang="ja-JP" altLang="en-US" sz="20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39" name="グループ化 38"/>
          <p:cNvGrpSpPr/>
          <p:nvPr/>
        </p:nvGrpSpPr>
        <p:grpSpPr>
          <a:xfrm>
            <a:off x="-31470" y="365125"/>
            <a:ext cx="523220" cy="5189823"/>
            <a:chOff x="-31470" y="365125"/>
            <a:chExt cx="523220" cy="5189823"/>
          </a:xfrm>
        </p:grpSpPr>
        <p:sp>
          <p:nvSpPr>
            <p:cNvPr id="40" name="片側の 2 つの角を丸めた四角形 3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0" name="コンテンツ プレースホルダー 2"/>
          <p:cNvSpPr txBox="1">
            <a:spLocks/>
          </p:cNvSpPr>
          <p:nvPr/>
        </p:nvSpPr>
        <p:spPr>
          <a:xfrm>
            <a:off x="2090093" y="3339605"/>
            <a:ext cx="7029193" cy="4071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57200" indent="-457200">
              <a:buFont typeface="+mj-ea"/>
              <a:buAutoNum type="circleNumDbPlain" startAt="2"/>
            </a:pPr>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センサーの種類を調べてみよう。</a:t>
            </a:r>
            <a:endParaRPr lang="en-US" altLang="ja-JP" sz="20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3356333544"/>
              </p:ext>
            </p:extLst>
          </p:nvPr>
        </p:nvGraphicFramePr>
        <p:xfrm>
          <a:off x="2695332" y="1931010"/>
          <a:ext cx="7003837" cy="1222791"/>
        </p:xfrm>
        <a:graphic>
          <a:graphicData uri="http://schemas.openxmlformats.org/drawingml/2006/table">
            <a:tbl>
              <a:tblPr firstRow="1" bandRow="1">
                <a:tableStyleId>{2D5ABB26-0587-4C30-8999-92F81FD0307C}</a:tableStyleId>
              </a:tblPr>
              <a:tblGrid>
                <a:gridCol w="1316780"/>
                <a:gridCol w="1356374"/>
                <a:gridCol w="1443561"/>
                <a:gridCol w="1443561"/>
                <a:gridCol w="1443561"/>
              </a:tblGrid>
              <a:tr h="266368">
                <a:tc gridSpan="3">
                  <a:txBody>
                    <a:bodyPr/>
                    <a:lstStyle/>
                    <a:p>
                      <a:r>
                        <a:rPr kumimoji="1" lang="ja-JP" altLang="en-US" sz="1400" dirty="0" smtClean="0">
                          <a:latin typeface="メイリオ" panose="020B0604030504040204" pitchFamily="50" charset="-128"/>
                          <a:ea typeface="メイリオ" panose="020B0604030504040204" pitchFamily="50" charset="-128"/>
                        </a:rPr>
                        <a:t>答えの例</a:t>
                      </a:r>
                      <a:endParaRPr kumimoji="1" lang="ja-JP" altLang="en-US" sz="1400" b="1" dirty="0">
                        <a:latin typeface="メイリオ" panose="020B0604030504040204" pitchFamily="50" charset="-128"/>
                        <a:ea typeface="メイリオ" panose="020B0604030504040204" pitchFamily="50" charset="-128"/>
                      </a:endParaRPr>
                    </a:p>
                  </a:txBody>
                  <a:tcPr/>
                </a:tc>
                <a:tc hMerge="1">
                  <a:txBody>
                    <a:bodyPr/>
                    <a:lstStyle/>
                    <a:p>
                      <a:endParaRPr kumimoji="1" lang="ja-JP" altLang="en-US" sz="1400" b="1" dirty="0"/>
                    </a:p>
                  </a:txBody>
                  <a:tcPr/>
                </a:tc>
                <a:tc hMerge="1">
                  <a:txBody>
                    <a:bodyPr/>
                    <a:lstStyle/>
                    <a:p>
                      <a:endParaRPr kumimoji="1" lang="ja-JP" altLang="en-US" sz="1400" b="1" dirty="0"/>
                    </a:p>
                  </a:txBody>
                  <a:tcPr/>
                </a:tc>
                <a:tc>
                  <a:txBody>
                    <a:bodyPr/>
                    <a:lstStyle/>
                    <a:p>
                      <a:endParaRPr kumimoji="1" lang="ja-JP" altLang="en-US" sz="1400" b="1" dirty="0">
                        <a:latin typeface="メイリオ" panose="020B0604030504040204" pitchFamily="50" charset="-128"/>
                        <a:ea typeface="メイリオ" panose="020B0604030504040204" pitchFamily="50" charset="-128"/>
                      </a:endParaRPr>
                    </a:p>
                  </a:txBody>
                  <a:tcPr/>
                </a:tc>
                <a:tc>
                  <a:txBody>
                    <a:bodyPr/>
                    <a:lstStyle/>
                    <a:p>
                      <a:endParaRPr kumimoji="1" lang="ja-JP" altLang="en-US" sz="1400" b="1" dirty="0">
                        <a:latin typeface="メイリオ" panose="020B0604030504040204" pitchFamily="50" charset="-128"/>
                        <a:ea typeface="メイリオ" panose="020B0604030504040204" pitchFamily="50" charset="-128"/>
                      </a:endParaRPr>
                    </a:p>
                  </a:txBody>
                  <a:tcPr/>
                </a:tc>
              </a:tr>
              <a:tr h="452826">
                <a:tc>
                  <a:txBody>
                    <a:bodyPr/>
                    <a:lstStyle/>
                    <a:p>
                      <a:r>
                        <a:rPr kumimoji="1" lang="ja-JP" altLang="en-US" sz="1400" dirty="0" smtClean="0">
                          <a:latin typeface="メイリオ" panose="020B0604030504040204" pitchFamily="50" charset="-128"/>
                          <a:ea typeface="メイリオ" panose="020B0604030504040204" pitchFamily="50" charset="-128"/>
                        </a:rPr>
                        <a:t>防犯ライト</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自動ドア</a:t>
                      </a:r>
                      <a:endParaRPr kumimoji="1" lang="en-US" altLang="ja-JP" sz="1400" dirty="0" smtClean="0">
                        <a:latin typeface="メイリオ" panose="020B0604030504040204" pitchFamily="50" charset="-128"/>
                        <a:ea typeface="メイリオ" panose="020B0604030504040204" pitchFamily="50" charset="-128"/>
                      </a:endParaRPr>
                    </a:p>
                    <a:p>
                      <a:endParaRPr kumimoji="1" lang="ja-JP" altLang="en-US" sz="1400" b="1" dirty="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テレビ</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ロボット掃除機</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トイレ</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r>
              <a:tr h="399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メイリオ" panose="020B0604030504040204" pitchFamily="50" charset="-128"/>
                          <a:ea typeface="メイリオ" panose="020B0604030504040204" pitchFamily="50" charset="-128"/>
                        </a:rPr>
                        <a:t>スマートホン</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b="0" dirty="0" smtClean="0">
                          <a:latin typeface="メイリオ" panose="020B0604030504040204" pitchFamily="50" charset="-128"/>
                          <a:ea typeface="メイリオ" panose="020B0604030504040204" pitchFamily="50" charset="-128"/>
                        </a:rPr>
                        <a:t>エアコン</a:t>
                      </a:r>
                      <a:endParaRPr kumimoji="1" lang="ja-JP" altLang="en-US" sz="1400" b="0" dirty="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smtClean="0">
                          <a:latin typeface="メイリオ" panose="020B0604030504040204" pitchFamily="50" charset="-128"/>
                          <a:ea typeface="メイリオ" panose="020B0604030504040204" pitchFamily="50" charset="-128"/>
                        </a:rPr>
                        <a:t>自動車</a:t>
                      </a: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smtClean="0">
                          <a:latin typeface="メイリオ" panose="020B0604030504040204" pitchFamily="50" charset="-128"/>
                          <a:ea typeface="メイリオ" panose="020B0604030504040204" pitchFamily="50" charset="-128"/>
                        </a:rPr>
                        <a:t>洗濯機</a:t>
                      </a: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smtClean="0">
                          <a:latin typeface="メイリオ" panose="020B0604030504040204" pitchFamily="50" charset="-128"/>
                          <a:ea typeface="メイリオ" panose="020B0604030504040204" pitchFamily="50" charset="-128"/>
                        </a:rPr>
                        <a:t>自動販売機</a:t>
                      </a:r>
                    </a:p>
                  </a:txBody>
                  <a:tcPr>
                    <a:solidFill>
                      <a:schemeClr val="accent4">
                        <a:lumMod val="20000"/>
                        <a:lumOff val="80000"/>
                      </a:schemeClr>
                    </a:solidFill>
                  </a:tcPr>
                </a:tc>
              </a:tr>
            </a:tbl>
          </a:graphicData>
        </a:graphic>
      </p:graphicFrame>
      <p:sp>
        <p:nvSpPr>
          <p:cNvPr id="3" name="正方形/長方形 2"/>
          <p:cNvSpPr/>
          <p:nvPr/>
        </p:nvSpPr>
        <p:spPr>
          <a:xfrm>
            <a:off x="5278894" y="255566"/>
            <a:ext cx="6195711" cy="646331"/>
          </a:xfrm>
          <a:prstGeom prst="rect">
            <a:avLst/>
          </a:prstGeom>
        </p:spPr>
        <p:txBody>
          <a:bodyPr wrap="square">
            <a:spAutoFit/>
          </a:bodyPr>
          <a:lstStyle/>
          <a:p>
            <a:r>
              <a:rPr lang="ja-JP" altLang="en-US" dirty="0" smtClean="0">
                <a:latin typeface="メイリオ" panose="020B0604030504040204" pitchFamily="50" charset="-128"/>
                <a:ea typeface="メイリオ" panose="020B0604030504040204" pitchFamily="50" charset="-128"/>
              </a:rPr>
              <a:t>何を検出するか、検出したものをどのように利用するかによって、いろいろなセンサーが</a:t>
            </a:r>
            <a:r>
              <a:rPr lang="ja-JP" altLang="en-US" dirty="0">
                <a:latin typeface="メイリオ" panose="020B0604030504040204" pitchFamily="50" charset="-128"/>
                <a:ea typeface="メイリオ" panose="020B0604030504040204" pitchFamily="50" charset="-128"/>
              </a:rPr>
              <a:t>あることを知る。</a:t>
            </a:r>
            <a:endParaRPr lang="en-US" altLang="ja-JP" dirty="0">
              <a:latin typeface="メイリオ" panose="020B0604030504040204" pitchFamily="50" charset="-128"/>
              <a:ea typeface="メイリオ" panose="020B0604030504040204" pitchFamily="50" charset="-128"/>
            </a:endParaRPr>
          </a:p>
        </p:txBody>
      </p:sp>
      <p:graphicFrame>
        <p:nvGraphicFramePr>
          <p:cNvPr id="27" name="表 26"/>
          <p:cNvGraphicFramePr>
            <a:graphicFrameLocks noGrp="1"/>
          </p:cNvGraphicFramePr>
          <p:nvPr>
            <p:extLst>
              <p:ext uri="{D42A27DB-BD31-4B8C-83A1-F6EECF244321}">
                <p14:modId xmlns:p14="http://schemas.microsoft.com/office/powerpoint/2010/main" val="2335196258"/>
              </p:ext>
            </p:extLst>
          </p:nvPr>
        </p:nvGraphicFramePr>
        <p:xfrm>
          <a:off x="2695331" y="3746753"/>
          <a:ext cx="7003838" cy="1157457"/>
        </p:xfrm>
        <a:graphic>
          <a:graphicData uri="http://schemas.openxmlformats.org/drawingml/2006/table">
            <a:tbl>
              <a:tblPr firstRow="1" bandRow="1">
                <a:tableStyleId>{2D5ABB26-0587-4C30-8999-92F81FD0307C}</a:tableStyleId>
              </a:tblPr>
              <a:tblGrid>
                <a:gridCol w="1658643"/>
                <a:gridCol w="1708517"/>
                <a:gridCol w="1818339"/>
                <a:gridCol w="1818339"/>
              </a:tblGrid>
              <a:tr h="266368">
                <a:tc gridSpan="3">
                  <a:txBody>
                    <a:bodyPr/>
                    <a:lstStyle/>
                    <a:p>
                      <a:r>
                        <a:rPr kumimoji="1" lang="ja-JP" altLang="en-US" sz="1400" dirty="0" smtClean="0">
                          <a:latin typeface="メイリオ" panose="020B0604030504040204" pitchFamily="50" charset="-128"/>
                          <a:ea typeface="メイリオ" panose="020B0604030504040204" pitchFamily="50" charset="-128"/>
                        </a:rPr>
                        <a:t>答えの例</a:t>
                      </a:r>
                      <a:endParaRPr kumimoji="1" lang="ja-JP" altLang="en-US" sz="1400" b="1" dirty="0">
                        <a:latin typeface="メイリオ" panose="020B0604030504040204" pitchFamily="50" charset="-128"/>
                        <a:ea typeface="メイリオ" panose="020B0604030504040204" pitchFamily="50" charset="-128"/>
                      </a:endParaRPr>
                    </a:p>
                  </a:txBody>
                  <a:tcPr/>
                </a:tc>
                <a:tc hMerge="1">
                  <a:txBody>
                    <a:bodyPr/>
                    <a:lstStyle/>
                    <a:p>
                      <a:endParaRPr kumimoji="1" lang="ja-JP" altLang="en-US" sz="1400" b="1" dirty="0"/>
                    </a:p>
                  </a:txBody>
                  <a:tcPr/>
                </a:tc>
                <a:tc hMerge="1">
                  <a:txBody>
                    <a:bodyPr/>
                    <a:lstStyle/>
                    <a:p>
                      <a:endParaRPr kumimoji="1" lang="ja-JP" altLang="en-US" sz="1400" b="1" dirty="0"/>
                    </a:p>
                  </a:txBody>
                  <a:tcPr/>
                </a:tc>
                <a:tc>
                  <a:txBody>
                    <a:bodyPr/>
                    <a:lstStyle/>
                    <a:p>
                      <a:endParaRPr kumimoji="1" lang="ja-JP" altLang="en-US" sz="1400" b="1" dirty="0">
                        <a:latin typeface="メイリオ" panose="020B0604030504040204" pitchFamily="50" charset="-128"/>
                        <a:ea typeface="メイリオ" panose="020B0604030504040204" pitchFamily="50" charset="-128"/>
                      </a:endParaRPr>
                    </a:p>
                  </a:txBody>
                  <a:tcPr/>
                </a:tc>
              </a:tr>
              <a:tr h="452826">
                <a:tc>
                  <a:txBody>
                    <a:bodyPr/>
                    <a:lstStyle/>
                    <a:p>
                      <a:r>
                        <a:rPr kumimoji="1" lang="ja-JP" altLang="en-US" sz="1400" dirty="0" smtClean="0">
                          <a:latin typeface="メイリオ" panose="020B0604030504040204" pitchFamily="50" charset="-128"/>
                          <a:ea typeface="メイリオ" panose="020B0604030504040204" pitchFamily="50" charset="-128"/>
                        </a:rPr>
                        <a:t>明るさセンサー</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人感センサー</a:t>
                      </a:r>
                      <a:endParaRPr kumimoji="1" lang="ja-JP" altLang="en-US" sz="1400" b="1" dirty="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赤外線センサー</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dirty="0" smtClean="0">
                          <a:latin typeface="メイリオ" panose="020B0604030504040204" pitchFamily="50" charset="-128"/>
                          <a:ea typeface="メイリオ" panose="020B0604030504040204" pitchFamily="50" charset="-128"/>
                        </a:rPr>
                        <a:t>障害物センサー</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r>
              <a:tr h="399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メイリオ" panose="020B0604030504040204" pitchFamily="50" charset="-128"/>
                          <a:ea typeface="メイリオ" panose="020B0604030504040204" pitchFamily="50" charset="-128"/>
                        </a:rPr>
                        <a:t>傾きセンサー</a:t>
                      </a:r>
                      <a:endParaRPr kumimoji="1" lang="en-US" altLang="ja-JP" sz="1400" dirty="0" smtClean="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r>
                        <a:rPr kumimoji="1" lang="ja-JP" altLang="en-US" sz="1400" b="0" dirty="0" smtClean="0">
                          <a:latin typeface="メイリオ" panose="020B0604030504040204" pitchFamily="50" charset="-128"/>
                          <a:ea typeface="メイリオ" panose="020B0604030504040204" pitchFamily="50" charset="-128"/>
                        </a:rPr>
                        <a:t>温度センサー</a:t>
                      </a:r>
                      <a:endParaRPr kumimoji="1" lang="ja-JP" altLang="en-US" sz="1400" b="0" dirty="0">
                        <a:latin typeface="メイリオ" panose="020B0604030504040204" pitchFamily="50" charset="-128"/>
                        <a:ea typeface="メイリオ" panose="020B0604030504040204" pitchFamily="50" charset="-128"/>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smtClean="0">
                          <a:latin typeface="メイリオ" panose="020B0604030504040204" pitchFamily="50" charset="-128"/>
                          <a:ea typeface="メイリオ" panose="020B0604030504040204" pitchFamily="50" charset="-128"/>
                        </a:rPr>
                        <a:t>紙幣選別センサー</a:t>
                      </a: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smtClean="0">
                          <a:latin typeface="メイリオ" panose="020B0604030504040204" pitchFamily="50" charset="-128"/>
                          <a:ea typeface="メイリオ" panose="020B0604030504040204" pitchFamily="50" charset="-128"/>
                        </a:rPr>
                        <a:t>超音波センサー</a:t>
                      </a:r>
                    </a:p>
                  </a:txBody>
                  <a:tcPr>
                    <a:solidFill>
                      <a:schemeClr val="accent4">
                        <a:lumMod val="20000"/>
                        <a:lumOff val="80000"/>
                      </a:schemeClr>
                    </a:solidFill>
                  </a:tcPr>
                </a:tc>
              </a:tr>
            </a:tbl>
          </a:graphicData>
        </a:graphic>
      </p:graphicFrame>
      <p:sp>
        <p:nvSpPr>
          <p:cNvPr id="28" name="コンテンツ プレースホルダー 2"/>
          <p:cNvSpPr txBox="1">
            <a:spLocks/>
          </p:cNvSpPr>
          <p:nvPr/>
        </p:nvSpPr>
        <p:spPr>
          <a:xfrm>
            <a:off x="2090093" y="5135688"/>
            <a:ext cx="7029193" cy="4071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57200" indent="-457200">
              <a:buFont typeface="+mj-ea"/>
              <a:buAutoNum type="circleNumDbPlain" startAt="3"/>
            </a:pPr>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センサーの役割を考えてみよう。</a:t>
            </a:r>
            <a:endParaRPr lang="en-US" altLang="ja-JP" sz="2000" dirty="0" smtClean="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テキスト ボックス 7"/>
          <p:cNvSpPr txBox="1"/>
          <p:nvPr/>
        </p:nvSpPr>
        <p:spPr>
          <a:xfrm>
            <a:off x="2695330" y="5476676"/>
            <a:ext cx="6423953" cy="1150651"/>
          </a:xfrm>
          <a:prstGeom prst="rect">
            <a:avLst/>
          </a:prstGeom>
        </p:spPr>
        <p:txBody>
          <a:bodyPr wrap="square" rtlCol="0">
            <a:noAutofit/>
          </a:bodyPr>
          <a:lstStyle/>
          <a:p>
            <a:pPr marL="285750" indent="-285750">
              <a:lnSpc>
                <a:spcPct val="150000"/>
              </a:lnSpc>
              <a:buFont typeface="Arial" panose="020B0604020202020204" pitchFamily="34" charset="0"/>
              <a:buChar char="•"/>
            </a:pP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センサーって何をするもの？</a:t>
            </a:r>
            <a:endParaRPr kumimoji="1"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285750" indent="-285750">
              <a:lnSpc>
                <a:spcPct val="150000"/>
              </a:lnSpc>
              <a:buFont typeface="Arial" panose="020B0604020202020204" pitchFamily="34" charset="0"/>
              <a:buChar char="•"/>
            </a:pP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センサーは何のために</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使</a:t>
            </a: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われているのだろう？</a:t>
            </a:r>
            <a:endParaRPr lang="en-US" altLang="ja-JP" sz="1600" dirty="0" smtClean="0">
              <a:latin typeface="メイリオ" panose="020B0604030504040204" pitchFamily="50" charset="-128"/>
              <a:ea typeface="メイリオ" panose="020B0604030504040204" pitchFamily="50" charset="-128"/>
              <a:cs typeface="Meiryo UI" panose="020B0604030504040204" pitchFamily="50" charset="-128"/>
            </a:endParaRPr>
          </a:p>
          <a:p>
            <a:pPr marL="285750" indent="-285750">
              <a:lnSpc>
                <a:spcPct val="150000"/>
              </a:lnSpc>
              <a:buFont typeface="Arial" panose="020B0604020202020204" pitchFamily="34" charset="0"/>
              <a:buChar char="•"/>
            </a:pP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センサ</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ーを</a:t>
            </a: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使</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うと生活がどうなるかな？</a:t>
            </a:r>
          </a:p>
        </p:txBody>
      </p:sp>
      <p:pic>
        <p:nvPicPr>
          <p:cNvPr id="30" name="図 2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474" y="6133019"/>
            <a:ext cx="430919" cy="588370"/>
          </a:xfrm>
          <a:prstGeom prst="rect">
            <a:avLst/>
          </a:prstGeom>
        </p:spPr>
      </p:pic>
    </p:spTree>
    <p:extLst>
      <p:ext uri="{BB962C8B-B14F-4D97-AF65-F5344CB8AC3E}">
        <p14:creationId xmlns:p14="http://schemas.microsoft.com/office/powerpoint/2010/main" val="3777701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669971" cy="730250"/>
          </a:xfrm>
        </p:spPr>
        <p:txBody>
          <a:bodyPr>
            <a:normAutofit/>
          </a:bodyPr>
          <a:lstStyle/>
          <a:p>
            <a:r>
              <a:rPr kumimoji="1" lang="ja-JP" altLang="en-US" dirty="0" smtClean="0">
                <a:latin typeface="メイリオ" panose="020B0604030504040204" pitchFamily="50" charset="-128"/>
                <a:ea typeface="メイリオ" panose="020B0604030504040204" pitchFamily="50" charset="-128"/>
                <a:cs typeface="Meiryo UI" panose="020B0604030504040204" pitchFamily="50" charset="-128"/>
              </a:rPr>
              <a:t>タイムテーブル例</a:t>
            </a: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2051725621"/>
              </p:ext>
            </p:extLst>
          </p:nvPr>
        </p:nvGraphicFramePr>
        <p:xfrm>
          <a:off x="1282816" y="1493240"/>
          <a:ext cx="9752202" cy="3600507"/>
        </p:xfrm>
        <a:graphic>
          <a:graphicData uri="http://schemas.openxmlformats.org/drawingml/2006/table">
            <a:tbl>
              <a:tblPr firstRow="1" bandRow="1">
                <a:tableStyleId>{1E171933-4619-4E11-9A3F-F7608DF75F80}</a:tableStyleId>
              </a:tblPr>
              <a:tblGrid>
                <a:gridCol w="1236692"/>
                <a:gridCol w="3074064"/>
                <a:gridCol w="5441446"/>
              </a:tblGrid>
              <a:tr h="413900">
                <a:tc>
                  <a:txBody>
                    <a:bodyPr/>
                    <a:lstStyle/>
                    <a:p>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項目</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内容</a:t>
                      </a:r>
                      <a:endParaRPr kumimoji="1" lang="ja-JP" altLang="en-US" dirty="0">
                        <a:latin typeface="メイリオ" panose="020B0604030504040204" pitchFamily="50" charset="-128"/>
                        <a:ea typeface="メイリオ" panose="020B0604030504040204" pitchFamily="50" charset="-128"/>
                      </a:endParaRPr>
                    </a:p>
                  </a:txBody>
                  <a:tcPr anchor="ctr"/>
                </a:tc>
              </a:tr>
              <a:tr h="10428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１時間目</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身の回りのセンサー</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センサーの役目</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探してみよう</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センサーは何をするものか考えてみよう</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センサーを使うことの利点</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r>
              <a:tr h="10603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２時間目</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はんだづけ～組み立て</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各部品のはんだづけ</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はんだづけの方法、修正方法</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r>
              <a:tr h="10833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３時間目</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動作チェック</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トラブルシューティング</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実験、解説</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メイリオ" panose="020B0604030504040204" pitchFamily="50" charset="-128"/>
                          <a:ea typeface="メイリオ" panose="020B0604030504040204" pitchFamily="50" charset="-128"/>
                          <a:cs typeface="メイリオ" panose="020B0604030504040204" pitchFamily="50" charset="-128"/>
                        </a:rPr>
                        <a:t>動作チェックとトラブルシューティング</a:t>
                      </a:r>
                      <a:endParaRPr lang="en-US" altLang="ja-JP" sz="1800" dirty="0" smtClean="0">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r>
            </a:tbl>
          </a:graphicData>
        </a:graphic>
      </p:graphicFrame>
      <p:grpSp>
        <p:nvGrpSpPr>
          <p:cNvPr id="5" name="グループ化 4"/>
          <p:cNvGrpSpPr/>
          <p:nvPr/>
        </p:nvGrpSpPr>
        <p:grpSpPr>
          <a:xfrm>
            <a:off x="-31470" y="365125"/>
            <a:ext cx="523220" cy="5189823"/>
            <a:chOff x="-31470" y="365125"/>
            <a:chExt cx="523220" cy="5189823"/>
          </a:xfrm>
        </p:grpSpPr>
        <p:sp>
          <p:nvSpPr>
            <p:cNvPr id="6" name="片側の 2 つの角を丸めた四角形 5"/>
            <p:cNvSpPr/>
            <p:nvPr/>
          </p:nvSpPr>
          <p:spPr>
            <a:xfrm rot="5400000">
              <a:off x="-202347" y="1423688"/>
              <a:ext cx="864973" cy="477794"/>
            </a:xfrm>
            <a:prstGeom prst="round2SameRect">
              <a:avLst/>
            </a:prstGeom>
            <a:solidFill>
              <a:srgbClr val="E84C22"/>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D9D9D9"/>
            </a:solid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9" name="図 1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474" y="6133019"/>
            <a:ext cx="430919" cy="588370"/>
          </a:xfrm>
          <a:prstGeom prst="rect">
            <a:avLst/>
          </a:prstGeom>
        </p:spPr>
      </p:pic>
    </p:spTree>
    <p:extLst>
      <p:ext uri="{BB962C8B-B14F-4D97-AF65-F5344CB8AC3E}">
        <p14:creationId xmlns:p14="http://schemas.microsoft.com/office/powerpoint/2010/main" val="3404196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401682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調べてみよう</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31470" y="365125"/>
            <a:ext cx="523220" cy="5189823"/>
            <a:chOff x="-31470" y="365125"/>
            <a:chExt cx="523220" cy="5189823"/>
          </a:xfrm>
        </p:grpSpPr>
        <p:sp>
          <p:nvSpPr>
            <p:cNvPr id="40" name="片側の 2 つの角を丸めた四角形 3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394430926"/>
              </p:ext>
            </p:extLst>
          </p:nvPr>
        </p:nvGraphicFramePr>
        <p:xfrm>
          <a:off x="1436914" y="1445155"/>
          <a:ext cx="9013371" cy="4846320"/>
        </p:xfrm>
        <a:graphic>
          <a:graphicData uri="http://schemas.openxmlformats.org/drawingml/2006/table">
            <a:tbl>
              <a:tblPr firstRow="1" bandRow="1">
                <a:tableStyleId>{5C22544A-7EE6-4342-B048-85BDC9FD1C3A}</a:tableStyleId>
              </a:tblPr>
              <a:tblGrid>
                <a:gridCol w="2906486"/>
                <a:gridCol w="2843071"/>
                <a:gridCol w="3263814"/>
              </a:tblGrid>
              <a:tr h="378703">
                <a:tc>
                  <a:txBody>
                    <a:bodyPr/>
                    <a:lstStyle/>
                    <a:p>
                      <a:pPr algn="ctr"/>
                      <a:r>
                        <a:rPr kumimoji="1" lang="ja-JP" altLang="en-US" dirty="0" smtClean="0">
                          <a:latin typeface="メイリオ" panose="020B0604030504040204" pitchFamily="50" charset="-128"/>
                          <a:ea typeface="メイリオ" panose="020B0604030504040204" pitchFamily="50" charset="-128"/>
                        </a:rPr>
                        <a:t>センサーが使われている場所や製品例</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使われているセンサーの種類の例</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センサーで検出するもの</a:t>
                      </a:r>
                      <a:endParaRPr kumimoji="1" lang="ja-JP" altLang="en-US" dirty="0">
                        <a:latin typeface="メイリオ" panose="020B0604030504040204" pitchFamily="50" charset="-128"/>
                        <a:ea typeface="メイリオ" panose="020B0604030504040204" pitchFamily="50" charset="-128"/>
                      </a:endParaRPr>
                    </a:p>
                  </a:txBody>
                  <a:tcPr anchor="ctr"/>
                </a:tc>
              </a:tr>
              <a:tr h="255371">
                <a:tc>
                  <a:txBody>
                    <a:bodyPr/>
                    <a:lstStyle/>
                    <a:p>
                      <a:r>
                        <a:rPr kumimoji="1" lang="ja-JP" altLang="en-US" sz="1800" dirty="0" smtClean="0">
                          <a:latin typeface="メイリオ" panose="020B0604030504040204" pitchFamily="50" charset="-128"/>
                          <a:ea typeface="メイリオ" panose="020B0604030504040204" pitchFamily="50" charset="-128"/>
                        </a:rPr>
                        <a:t>防犯ライト</a:t>
                      </a:r>
                      <a:endParaRPr kumimoji="1" lang="en-US" altLang="ja-JP" sz="1800" dirty="0" smtClean="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人感センサー</a:t>
                      </a:r>
                      <a:endParaRPr kumimoji="1" lang="en-US" altLang="ja-JP" dirty="0" smtClean="0">
                        <a:latin typeface="メイリオ" panose="020B0604030504040204" pitchFamily="50" charset="-128"/>
                        <a:ea typeface="メイリオ" panose="020B0604030504040204" pitchFamily="50" charset="-128"/>
                      </a:endParaRPr>
                    </a:p>
                    <a:p>
                      <a:r>
                        <a:rPr kumimoji="1" lang="ja-JP" altLang="en-US" sz="1800" dirty="0" smtClean="0">
                          <a:latin typeface="メイリオ" panose="020B0604030504040204" pitchFamily="50" charset="-128"/>
                          <a:ea typeface="メイリオ" panose="020B0604030504040204" pitchFamily="50" charset="-128"/>
                        </a:rPr>
                        <a:t>明るさセンサー</a:t>
                      </a:r>
                      <a:endParaRPr kumimoji="1" lang="ja-JP" altLang="en-US" sz="1800" dirty="0">
                        <a:latin typeface="メイリオ" panose="020B0604030504040204" pitchFamily="50" charset="-128"/>
                        <a:ea typeface="メイリオ" panose="020B0604030504040204" pitchFamily="50" charset="-128"/>
                      </a:endParaRPr>
                    </a:p>
                  </a:txBody>
                  <a:tcPr/>
                </a:tc>
                <a:tc>
                  <a:txBody>
                    <a:bodyPr/>
                    <a:lstStyle/>
                    <a:p>
                      <a:r>
                        <a:rPr kumimoji="1" lang="ja-JP" altLang="en-US" sz="1800" dirty="0" smtClean="0">
                          <a:latin typeface="メイリオ" panose="020B0604030504040204" pitchFamily="50" charset="-128"/>
                          <a:ea typeface="メイリオ" panose="020B0604030504040204" pitchFamily="50" charset="-128"/>
                        </a:rPr>
                        <a:t>人がいるかどうか</a:t>
                      </a:r>
                      <a:endParaRPr kumimoji="1" lang="en-US" altLang="ja-JP" sz="1800" dirty="0" smtClean="0">
                        <a:latin typeface="メイリオ" panose="020B0604030504040204" pitchFamily="50" charset="-128"/>
                        <a:ea typeface="メイリオ" panose="020B0604030504040204" pitchFamily="50" charset="-128"/>
                      </a:endParaRPr>
                    </a:p>
                    <a:p>
                      <a:r>
                        <a:rPr kumimoji="1" lang="ja-JP" altLang="en-US" sz="1800" dirty="0" smtClean="0">
                          <a:latin typeface="メイリオ" panose="020B0604030504040204" pitchFamily="50" charset="-128"/>
                          <a:ea typeface="メイリオ" panose="020B0604030504040204" pitchFamily="50" charset="-128"/>
                        </a:rPr>
                        <a:t>昼間か夜か</a:t>
                      </a:r>
                      <a:endParaRPr kumimoji="1" lang="ja-JP" altLang="en-US" sz="1800" dirty="0">
                        <a:latin typeface="メイリオ" panose="020B0604030504040204" pitchFamily="50" charset="-128"/>
                        <a:ea typeface="メイリオ" panose="020B0604030504040204" pitchFamily="50" charset="-128"/>
                      </a:endParaRPr>
                    </a:p>
                  </a:txBody>
                  <a:tcPr/>
                </a:tc>
              </a:tr>
              <a:tr h="2356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メイリオ" panose="020B0604030504040204" pitchFamily="50" charset="-128"/>
                          <a:ea typeface="メイリオ" panose="020B0604030504040204" pitchFamily="50" charset="-128"/>
                        </a:rPr>
                        <a:t>スマートホン</a:t>
                      </a:r>
                      <a:endParaRPr kumimoji="1" lang="en-US" altLang="ja-JP" sz="1800" dirty="0" smtClean="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位置センサー</a:t>
                      </a:r>
                      <a:endParaRPr kumimoji="1" lang="en-US" altLang="ja-JP" dirty="0" smtClean="0">
                        <a:latin typeface="メイリオ" panose="020B0604030504040204" pitchFamily="50" charset="-128"/>
                        <a:ea typeface="メイリオ" panose="020B0604030504040204" pitchFamily="50" charset="-128"/>
                      </a:endParaRPr>
                    </a:p>
                    <a:p>
                      <a:r>
                        <a:rPr kumimoji="1" lang="ja-JP" altLang="en-US" dirty="0" smtClean="0">
                          <a:latin typeface="メイリオ" panose="020B0604030504040204" pitchFamily="50" charset="-128"/>
                          <a:ea typeface="メイリオ" panose="020B0604030504040204" pitchFamily="50" charset="-128"/>
                        </a:rPr>
                        <a:t>地磁気センサー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どこにいるのか</a:t>
                      </a:r>
                      <a:endParaRPr kumimoji="1" lang="en-US" altLang="ja-JP" dirty="0" smtClean="0">
                        <a:latin typeface="メイリオ" panose="020B0604030504040204" pitchFamily="50" charset="-128"/>
                        <a:ea typeface="メイリオ" panose="020B0604030504040204" pitchFamily="50" charset="-128"/>
                      </a:endParaRPr>
                    </a:p>
                    <a:p>
                      <a:r>
                        <a:rPr kumimoji="1" lang="ja-JP" altLang="en-US" dirty="0" smtClean="0">
                          <a:latin typeface="メイリオ" panose="020B0604030504040204" pitchFamily="50" charset="-128"/>
                          <a:ea typeface="メイリオ" panose="020B0604030504040204" pitchFamily="50" charset="-128"/>
                        </a:rPr>
                        <a:t>どちらを向いているのか</a:t>
                      </a:r>
                      <a:endParaRPr kumimoji="1" lang="ja-JP" altLang="en-US" dirty="0">
                        <a:latin typeface="メイリオ" panose="020B0604030504040204" pitchFamily="50" charset="-128"/>
                        <a:ea typeface="メイリオ" panose="020B0604030504040204" pitchFamily="50" charset="-128"/>
                      </a:endParaRPr>
                    </a:p>
                  </a:txBody>
                  <a:tcPr/>
                </a:tc>
              </a:tr>
              <a:tr h="207592">
                <a:tc>
                  <a:txBody>
                    <a:bodyPr/>
                    <a:lstStyle/>
                    <a:p>
                      <a:r>
                        <a:rPr kumimoji="1" lang="ja-JP" altLang="en-US" sz="1800" dirty="0" smtClean="0">
                          <a:latin typeface="メイリオ" panose="020B0604030504040204" pitchFamily="50" charset="-128"/>
                          <a:ea typeface="メイリオ" panose="020B0604030504040204" pitchFamily="50" charset="-128"/>
                        </a:rPr>
                        <a:t>自動ドア</a:t>
                      </a:r>
                      <a:endParaRPr kumimoji="1" lang="en-US" altLang="ja-JP" sz="1800" dirty="0" smtClean="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人感センサー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人がいるかどうか</a:t>
                      </a:r>
                      <a:endParaRPr kumimoji="1" lang="ja-JP" altLang="en-US" dirty="0">
                        <a:latin typeface="メイリオ" panose="020B0604030504040204" pitchFamily="50" charset="-128"/>
                        <a:ea typeface="メイリオ" panose="020B0604030504040204" pitchFamily="50" charset="-128"/>
                      </a:endParaRPr>
                    </a:p>
                  </a:txBody>
                  <a:tcPr/>
                </a:tc>
              </a:tr>
              <a:tr h="171346">
                <a:tc>
                  <a:txBody>
                    <a:bodyPr/>
                    <a:lstStyle/>
                    <a:p>
                      <a:r>
                        <a:rPr kumimoji="1" lang="ja-JP" altLang="en-US" sz="1800" b="0" dirty="0" smtClean="0">
                          <a:latin typeface="メイリオ" panose="020B0604030504040204" pitchFamily="50" charset="-128"/>
                          <a:ea typeface="メイリオ" panose="020B0604030504040204" pitchFamily="50" charset="-128"/>
                        </a:rPr>
                        <a:t>エアコン</a:t>
                      </a:r>
                      <a:endParaRPr kumimoji="1" lang="ja-JP" altLang="en-US" sz="1800" b="0" dirty="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温度センサー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部屋の温度</a:t>
                      </a:r>
                      <a:endParaRPr kumimoji="1" lang="ja-JP" altLang="en-US" dirty="0">
                        <a:latin typeface="メイリオ" panose="020B0604030504040204" pitchFamily="50" charset="-128"/>
                        <a:ea typeface="メイリオ" panose="020B0604030504040204" pitchFamily="50" charset="-128"/>
                      </a:endParaRPr>
                    </a:p>
                  </a:txBody>
                  <a:tcPr/>
                </a:tc>
              </a:tr>
              <a:tr h="209240">
                <a:tc>
                  <a:txBody>
                    <a:bodyPr/>
                    <a:lstStyle/>
                    <a:p>
                      <a:r>
                        <a:rPr kumimoji="1" lang="ja-JP" altLang="en-US" sz="1800" dirty="0" smtClean="0">
                          <a:latin typeface="メイリオ" panose="020B0604030504040204" pitchFamily="50" charset="-128"/>
                          <a:ea typeface="メイリオ" panose="020B0604030504040204" pitchFamily="50" charset="-128"/>
                        </a:rPr>
                        <a:t>テレビ</a:t>
                      </a:r>
                      <a:endParaRPr kumimoji="1" lang="en-US" altLang="ja-JP" sz="1800" dirty="0" smtClean="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赤外線センサー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リモコンの信号</a:t>
                      </a:r>
                      <a:endParaRPr kumimoji="1" lang="ja-JP" altLang="en-US" dirty="0">
                        <a:latin typeface="メイリオ" panose="020B0604030504040204" pitchFamily="50" charset="-128"/>
                        <a:ea typeface="メイリオ" panose="020B0604030504040204" pitchFamily="50" charset="-128"/>
                      </a:endParaRPr>
                    </a:p>
                  </a:txBody>
                  <a:tcPr/>
                </a:tc>
              </a:tr>
              <a:tr h="2224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メイリオ" panose="020B0604030504040204" pitchFamily="50" charset="-128"/>
                          <a:ea typeface="メイリオ" panose="020B0604030504040204" pitchFamily="50" charset="-128"/>
                        </a:rPr>
                        <a:t>自動車</a:t>
                      </a: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衝突防止センサー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人や障害物の有無</a:t>
                      </a:r>
                      <a:endParaRPr kumimoji="1" lang="ja-JP" altLang="en-US" dirty="0">
                        <a:latin typeface="メイリオ" panose="020B0604030504040204" pitchFamily="50" charset="-128"/>
                        <a:ea typeface="メイリオ" panose="020B0604030504040204" pitchFamily="50" charset="-128"/>
                      </a:endParaRPr>
                    </a:p>
                  </a:txBody>
                  <a:tcPr/>
                </a:tc>
              </a:tr>
              <a:tr h="194411">
                <a:tc>
                  <a:txBody>
                    <a:bodyPr/>
                    <a:lstStyle/>
                    <a:p>
                      <a:r>
                        <a:rPr kumimoji="1" lang="ja-JP" altLang="en-US" sz="1800" dirty="0" smtClean="0">
                          <a:latin typeface="メイリオ" panose="020B0604030504040204" pitchFamily="50" charset="-128"/>
                          <a:ea typeface="メイリオ" panose="020B0604030504040204" pitchFamily="50" charset="-128"/>
                        </a:rPr>
                        <a:t>ロボット掃除機</a:t>
                      </a:r>
                      <a:endParaRPr kumimoji="1" lang="en-US" altLang="ja-JP" sz="1800" dirty="0" smtClean="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障害物センサー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家具などの障害物</a:t>
                      </a:r>
                      <a:endParaRPr kumimoji="1" lang="ja-JP" altLang="en-US" dirty="0">
                        <a:latin typeface="メイリオ" panose="020B0604030504040204" pitchFamily="50" charset="-128"/>
                        <a:ea typeface="メイリオ" panose="020B0604030504040204" pitchFamily="50" charset="-128"/>
                      </a:endParaRPr>
                    </a:p>
                  </a:txBody>
                  <a:tcPr/>
                </a:tc>
              </a:tr>
              <a:tr h="2405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メイリオ" panose="020B0604030504040204" pitchFamily="50" charset="-128"/>
                          <a:ea typeface="メイリオ" panose="020B0604030504040204" pitchFamily="50" charset="-128"/>
                        </a:rPr>
                        <a:t>洗濯機</a:t>
                      </a: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重さセンサー</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洗濯物の重量</a:t>
                      </a:r>
                      <a:endParaRPr kumimoji="1" lang="ja-JP" altLang="en-US" dirty="0">
                        <a:latin typeface="メイリオ" panose="020B0604030504040204" pitchFamily="50" charset="-128"/>
                        <a:ea typeface="メイリオ" panose="020B0604030504040204" pitchFamily="50" charset="-128"/>
                      </a:endParaRPr>
                    </a:p>
                  </a:txBody>
                  <a:tcPr/>
                </a:tc>
              </a:tr>
              <a:tr h="171346">
                <a:tc>
                  <a:txBody>
                    <a:bodyPr/>
                    <a:lstStyle/>
                    <a:p>
                      <a:r>
                        <a:rPr kumimoji="1" lang="ja-JP" altLang="en-US" sz="1800" dirty="0" smtClean="0">
                          <a:latin typeface="メイリオ" panose="020B0604030504040204" pitchFamily="50" charset="-128"/>
                          <a:ea typeface="メイリオ" panose="020B0604030504040204" pitchFamily="50" charset="-128"/>
                        </a:rPr>
                        <a:t>トイレ</a:t>
                      </a:r>
                      <a:endParaRPr kumimoji="1" lang="en-US" altLang="ja-JP" sz="1800" dirty="0" smtClean="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人感センサー</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人がいるかどうか</a:t>
                      </a:r>
                    </a:p>
                  </a:txBody>
                  <a:tcPr/>
                </a:tc>
              </a:tr>
              <a:tr h="1713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メイリオ" panose="020B0604030504040204" pitchFamily="50" charset="-128"/>
                          <a:ea typeface="メイリオ" panose="020B0604030504040204" pitchFamily="50" charset="-128"/>
                        </a:rPr>
                        <a:t>自動販売機</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コイン・紙幣センサー</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お金の種類</a:t>
                      </a:r>
                    </a:p>
                  </a:txBody>
                  <a:tcPr/>
                </a:tc>
              </a:tr>
            </a:tbl>
          </a:graphicData>
        </a:graphic>
      </p:graphicFrame>
    </p:spTree>
    <p:extLst>
      <p:ext uri="{BB962C8B-B14F-4D97-AF65-F5344CB8AC3E}">
        <p14:creationId xmlns:p14="http://schemas.microsoft.com/office/powerpoint/2010/main" val="1922762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799114"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調べてみよう</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31470" y="365125"/>
            <a:ext cx="523220" cy="5189823"/>
            <a:chOff x="-31470" y="365125"/>
            <a:chExt cx="523220" cy="5189823"/>
          </a:xfrm>
        </p:grpSpPr>
        <p:sp>
          <p:nvSpPr>
            <p:cNvPr id="40" name="片側の 2 つの角を丸めた四角形 3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53" name="表 52"/>
          <p:cNvGraphicFramePr>
            <a:graphicFrameLocks noGrp="1"/>
          </p:cNvGraphicFramePr>
          <p:nvPr>
            <p:extLst>
              <p:ext uri="{D42A27DB-BD31-4B8C-83A1-F6EECF244321}">
                <p14:modId xmlns:p14="http://schemas.microsoft.com/office/powerpoint/2010/main" val="748763407"/>
              </p:ext>
            </p:extLst>
          </p:nvPr>
        </p:nvGraphicFramePr>
        <p:xfrm>
          <a:off x="838200" y="1559997"/>
          <a:ext cx="10515600" cy="4905033"/>
        </p:xfrm>
        <a:graphic>
          <a:graphicData uri="http://schemas.openxmlformats.org/drawingml/2006/table">
            <a:tbl>
              <a:tblPr firstRow="1" bandRow="1">
                <a:tableStyleId>{93296810-A885-4BE3-A3E7-6D5BEEA58F35}</a:tableStyleId>
              </a:tblPr>
              <a:tblGrid>
                <a:gridCol w="2580920"/>
                <a:gridCol w="7934680"/>
              </a:tblGrid>
              <a:tr h="452025">
                <a:tc>
                  <a:txBody>
                    <a:bodyPr/>
                    <a:lstStyle/>
                    <a:p>
                      <a:r>
                        <a:rPr kumimoji="1" lang="ja-JP" altLang="en-US" dirty="0" smtClean="0">
                          <a:latin typeface="メイリオ" panose="020B0604030504040204" pitchFamily="50" charset="-128"/>
                          <a:ea typeface="メイリオ" panose="020B0604030504040204" pitchFamily="50" charset="-128"/>
                        </a:rPr>
                        <a:t>センサーの種類</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r>
                        <a:rPr kumimoji="1" lang="ja-JP" altLang="en-US" dirty="0" smtClean="0">
                          <a:latin typeface="メイリオ" panose="020B0604030504040204" pitchFamily="50" charset="-128"/>
                          <a:ea typeface="メイリオ" panose="020B0604030504040204" pitchFamily="50" charset="-128"/>
                        </a:rPr>
                        <a:t>センサーのはたらき</a:t>
                      </a:r>
                      <a:endParaRPr kumimoji="1" lang="ja-JP" altLang="en-US" dirty="0">
                        <a:latin typeface="メイリオ" panose="020B0604030504040204" pitchFamily="50" charset="-128"/>
                        <a:ea typeface="メイリオ" panose="020B0604030504040204" pitchFamily="50" charset="-128"/>
                      </a:endParaRPr>
                    </a:p>
                  </a:txBody>
                  <a:tcPr anchor="ctr"/>
                </a:tc>
              </a:tr>
              <a:tr h="788328">
                <a:tc>
                  <a:txBody>
                    <a:bodyPr/>
                    <a:lstStyle/>
                    <a:p>
                      <a:r>
                        <a:rPr kumimoji="1" lang="ja-JP" altLang="en-US" sz="1800" dirty="0" smtClean="0">
                          <a:latin typeface="メイリオ" panose="020B0604030504040204" pitchFamily="50" charset="-128"/>
                          <a:ea typeface="メイリオ" panose="020B0604030504040204" pitchFamily="50" charset="-128"/>
                        </a:rPr>
                        <a:t>人感センサー</a:t>
                      </a:r>
                      <a:endParaRPr kumimoji="1" lang="ja-JP" altLang="en-US" sz="1800" dirty="0">
                        <a:latin typeface="メイリオ" panose="020B0604030504040204" pitchFamily="50" charset="-128"/>
                        <a:ea typeface="メイリオ"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メイリオ" panose="020B0604030504040204" pitchFamily="50" charset="-128"/>
                          <a:ea typeface="メイリオ" panose="020B0604030504040204" pitchFamily="50" charset="-128"/>
                        </a:rPr>
                        <a:t>人体から放出されている赤外線をキャッチし、人がいるかどうかを判別</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する。</a:t>
                      </a:r>
                    </a:p>
                  </a:txBody>
                  <a:tcPr anchor="ctr"/>
                </a:tc>
              </a:tr>
              <a:tr h="781050">
                <a:tc>
                  <a:txBody>
                    <a:bodyPr/>
                    <a:lstStyle/>
                    <a:p>
                      <a:r>
                        <a:rPr kumimoji="1" lang="ja-JP" altLang="en-US" dirty="0" smtClean="0">
                          <a:latin typeface="メイリオ" panose="020B0604030504040204" pitchFamily="50" charset="-128"/>
                          <a:ea typeface="メイリオ" panose="020B0604030504040204" pitchFamily="50" charset="-128"/>
                        </a:rPr>
                        <a:t>位置センサー</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600" dirty="0" smtClean="0">
                          <a:latin typeface="メイリオ" panose="020B0604030504040204" pitchFamily="50" charset="-128"/>
                          <a:ea typeface="メイリオ" panose="020B0604030504040204" pitchFamily="50" charset="-128"/>
                          <a:cs typeface="Meiryo UI" panose="020B0604030504040204" pitchFamily="50" charset="-128"/>
                        </a:rPr>
                        <a:t>GPS</a:t>
                      </a: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を使用し、衛星からの情報をキャッチしてそのセンサーがある場所を特定する。</a:t>
                      </a:r>
                    </a:p>
                  </a:txBody>
                  <a:tcPr anchor="ctr"/>
                </a:tc>
              </a:tr>
              <a:tr h="452025">
                <a:tc>
                  <a:txBody>
                    <a:bodyPr/>
                    <a:lstStyle/>
                    <a:p>
                      <a:r>
                        <a:rPr kumimoji="1" lang="ja-JP" altLang="en-US" dirty="0" smtClean="0">
                          <a:latin typeface="メイリオ" panose="020B0604030504040204" pitchFamily="50" charset="-128"/>
                          <a:ea typeface="メイリオ" panose="020B0604030504040204" pitchFamily="50" charset="-128"/>
                        </a:rPr>
                        <a:t>地磁気センサー</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indent="0">
                        <a:buFont typeface="Arial" panose="020B0604020202020204" pitchFamily="34" charset="0"/>
                        <a:buNone/>
                      </a:pP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地球が持っている磁気をキャッチすることで、車などが向いている方向などを特定する。</a:t>
                      </a:r>
                    </a:p>
                  </a:txBody>
                  <a:tcPr anchor="ctr"/>
                </a:tc>
              </a:tr>
              <a:tr h="705902">
                <a:tc>
                  <a:txBody>
                    <a:bodyPr/>
                    <a:lstStyle/>
                    <a:p>
                      <a:r>
                        <a:rPr kumimoji="1" lang="ja-JP" altLang="en-US" dirty="0" smtClean="0">
                          <a:latin typeface="メイリオ" panose="020B0604030504040204" pitchFamily="50" charset="-128"/>
                          <a:ea typeface="メイリオ" panose="020B0604030504040204" pitchFamily="50" charset="-128"/>
                        </a:rPr>
                        <a:t>衝突防止センサー</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indent="0">
                        <a:buFont typeface="Arial" panose="020B0604020202020204" pitchFamily="34" charset="0"/>
                        <a:buNone/>
                      </a:pP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カメラで周囲の状況を見たり、車から発射された超音波の反射があるかどうかで障害物の有無をキャッチし、自動車などがぶつからないようにする。</a:t>
                      </a:r>
                    </a:p>
                  </a:txBody>
                  <a:tcPr anchor="ctr"/>
                </a:tc>
              </a:tr>
              <a:tr h="775648">
                <a:tc>
                  <a:txBody>
                    <a:bodyPr/>
                    <a:lstStyle/>
                    <a:p>
                      <a:r>
                        <a:rPr kumimoji="1" lang="ja-JP" altLang="en-US" dirty="0" smtClean="0">
                          <a:latin typeface="メイリオ" panose="020B0604030504040204" pitchFamily="50" charset="-128"/>
                          <a:ea typeface="メイリオ" panose="020B0604030504040204" pitchFamily="50" charset="-128"/>
                        </a:rPr>
                        <a:t>重さセンサー</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indent="0">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洗濯機に入れた洗濯物の重さをキャッチし、最適な水の量などを調整する。</a:t>
                      </a:r>
                      <a:endPar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endParaRPr>
                    </a:p>
                  </a:txBody>
                  <a:tcPr anchor="ctr"/>
                </a:tc>
              </a:tr>
              <a:tr h="705902">
                <a:tc>
                  <a:txBody>
                    <a:bodyPr/>
                    <a:lstStyle/>
                    <a:p>
                      <a:r>
                        <a:rPr kumimoji="1" lang="ja-JP" altLang="en-US" dirty="0" smtClean="0">
                          <a:latin typeface="メイリオ" panose="020B0604030504040204" pitchFamily="50" charset="-128"/>
                          <a:ea typeface="メイリオ" panose="020B0604030504040204" pitchFamily="50" charset="-128"/>
                        </a:rPr>
                        <a:t>コイン・紙幣センサー</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indent="0">
                        <a:buFont typeface="Arial" panose="020B0604020202020204" pitchFamily="34" charset="0"/>
                        <a:buNone/>
                      </a:pPr>
                      <a:r>
                        <a:rPr kumimoji="1" lang="ja-JP" altLang="en-US" sz="1600" dirty="0" smtClean="0">
                          <a:latin typeface="メイリオ" panose="020B0604030504040204" pitchFamily="50" charset="-128"/>
                          <a:ea typeface="メイリオ" panose="020B0604030504040204" pitchFamily="50" charset="-128"/>
                          <a:cs typeface="Meiryo UI" panose="020B0604030504040204" pitchFamily="50" charset="-128"/>
                        </a:rPr>
                        <a:t>自動販売機などに入れられたコインの大きさや、紙幣のインクが持つ磁気のパターンなどから、投入されたお金がいくらなのかを判別し、正しく買い物ができるようにする。</a:t>
                      </a:r>
                    </a:p>
                  </a:txBody>
                  <a:tcPr anchor="ctr"/>
                </a:tc>
              </a:tr>
            </a:tbl>
          </a:graphicData>
        </a:graphic>
      </p:graphicFrame>
    </p:spTree>
    <p:extLst>
      <p:ext uri="{BB962C8B-B14F-4D97-AF65-F5344CB8AC3E}">
        <p14:creationId xmlns:p14="http://schemas.microsoft.com/office/powerpoint/2010/main" val="41648040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メイリオ" panose="020B0604030504040204" pitchFamily="50" charset="-128"/>
                <a:ea typeface="メイリオ" panose="020B0604030504040204" pitchFamily="50" charset="-128"/>
                <a:cs typeface="Meiryo UI" panose="020B0604030504040204" pitchFamily="50" charset="-128"/>
              </a:rPr>
              <a:t>調べてみよう</a:t>
            </a:r>
            <a:endParaRPr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85" name="グループ化 84"/>
          <p:cNvGrpSpPr/>
          <p:nvPr/>
        </p:nvGrpSpPr>
        <p:grpSpPr>
          <a:xfrm>
            <a:off x="-31470" y="365125"/>
            <a:ext cx="523220" cy="5189823"/>
            <a:chOff x="-31470" y="365125"/>
            <a:chExt cx="523220" cy="5189823"/>
          </a:xfrm>
        </p:grpSpPr>
        <p:sp>
          <p:nvSpPr>
            <p:cNvPr id="89" name="片側の 2 つの角を丸めた四角形 88"/>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片側の 2 つの角を丸めた四角形 92"/>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組み立てる前に</a:t>
              </a:r>
            </a:p>
          </p:txBody>
        </p:sp>
        <p:sp>
          <p:nvSpPr>
            <p:cNvPr id="97" name="片側の 2 つの角を丸めた四角形 9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片側の 2 つの角を丸めた四角形 9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5" name="コンテンツ プレースホルダー 2"/>
          <p:cNvSpPr txBox="1">
            <a:spLocks/>
          </p:cNvSpPr>
          <p:nvPr/>
        </p:nvSpPr>
        <p:spPr>
          <a:xfrm>
            <a:off x="761874" y="1368253"/>
            <a:ext cx="8316812" cy="4110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センサーを使うことで、くらしがどのように変わるか考えてみよう。</a:t>
            </a:r>
            <a:endParaRPr lang="en-US" altLang="ja-JP" sz="2000" dirty="0" smtClean="0">
              <a:latin typeface="メイリオ" panose="020B0604030504040204" pitchFamily="50" charset="-128"/>
              <a:ea typeface="メイリオ" panose="020B0604030504040204" pitchFamily="50" charset="-128"/>
              <a:cs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303513073"/>
              </p:ext>
            </p:extLst>
          </p:nvPr>
        </p:nvGraphicFramePr>
        <p:xfrm>
          <a:off x="1251858" y="2016811"/>
          <a:ext cx="9688287" cy="4399280"/>
        </p:xfrm>
        <a:graphic>
          <a:graphicData uri="http://schemas.openxmlformats.org/drawingml/2006/table">
            <a:tbl>
              <a:tblPr firstRow="1" bandRow="1">
                <a:tableStyleId>{00A15C55-8517-42AA-B614-E9B94910E393}</a:tableStyleId>
              </a:tblPr>
              <a:tblGrid>
                <a:gridCol w="3092646"/>
                <a:gridCol w="3332851"/>
                <a:gridCol w="3262790"/>
              </a:tblGrid>
              <a:tr h="370840">
                <a:tc>
                  <a:txBody>
                    <a:bodyPr/>
                    <a:lstStyle/>
                    <a:p>
                      <a:pPr algn="ctr"/>
                      <a:r>
                        <a:rPr kumimoji="1" lang="ja-JP" altLang="en-US" dirty="0" smtClean="0">
                          <a:latin typeface="メイリオ" panose="020B0604030504040204" pitchFamily="50" charset="-128"/>
                          <a:ea typeface="メイリオ" panose="020B0604030504040204" pitchFamily="50" charset="-128"/>
                        </a:rPr>
                        <a:t>センサーがあると</a:t>
                      </a:r>
                      <a:endParaRPr kumimoji="1" lang="ja-JP" altLang="en-US"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くらしの中にあるもの</a:t>
                      </a:r>
                      <a:endParaRPr kumimoji="1" lang="ja-JP" altLang="en-US"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センサーが無いと</a:t>
                      </a:r>
                      <a:endParaRPr kumimoji="1" lang="ja-JP" altLang="en-US" dirty="0">
                        <a:solidFill>
                          <a:schemeClr val="tx1"/>
                        </a:solidFill>
                        <a:latin typeface="メイリオ" panose="020B0604030504040204" pitchFamily="50" charset="-128"/>
                        <a:ea typeface="メイリオ" panose="020B0604030504040204" pitchFamily="50" charset="-128"/>
                      </a:endParaRPr>
                    </a:p>
                  </a:txBody>
                  <a:tcPr anchor="ctr"/>
                </a:tc>
              </a:tr>
              <a:tr h="370840">
                <a:tc>
                  <a:txBody>
                    <a:bodyPr/>
                    <a:lstStyle/>
                    <a:p>
                      <a:pPr algn="l"/>
                      <a:r>
                        <a:rPr kumimoji="1" lang="ja-JP" altLang="en-US" dirty="0" smtClean="0">
                          <a:latin typeface="メイリオ" panose="020B0604030504040204" pitchFamily="50" charset="-128"/>
                          <a:ea typeface="メイリオ" panose="020B0604030504040204" pitchFamily="50" charset="-128"/>
                        </a:rPr>
                        <a:t>人がくると自動で開く</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ドア</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自分で開ける</a:t>
                      </a:r>
                    </a:p>
                  </a:txBody>
                  <a:tcPr anchor="ctr"/>
                </a:tc>
              </a:tr>
              <a:tr h="370840">
                <a:tc>
                  <a:txBody>
                    <a:bodyPr/>
                    <a:lstStyle/>
                    <a:p>
                      <a:pPr algn="l"/>
                      <a:r>
                        <a:rPr kumimoji="1" lang="ja-JP" altLang="en-US" dirty="0" smtClean="0">
                          <a:latin typeface="メイリオ" panose="020B0604030504040204" pitchFamily="50" charset="-128"/>
                          <a:ea typeface="メイリオ" panose="020B0604030504040204" pitchFamily="50" charset="-128"/>
                        </a:rPr>
                        <a:t>障害物があると、アラームなどで知らせてくれる</a:t>
                      </a:r>
                      <a:endParaRPr kumimoji="1" lang="ja-JP" altLang="en-US" sz="1600" dirty="0">
                        <a:latin typeface="メイリオ" panose="020B0604030504040204" pitchFamily="50" charset="-128"/>
                        <a:ea typeface="メイリオ" panose="020B0604030504040204" pitchFamily="50" charset="-128"/>
                      </a:endParaRPr>
                    </a:p>
                  </a:txBody>
                  <a:tcPr anchor="ctr"/>
                </a:tc>
                <a:tc rowSpan="2">
                  <a:txBody>
                    <a:bodyPr/>
                    <a:lstStyle/>
                    <a:p>
                      <a:pPr algn="ctr"/>
                      <a:r>
                        <a:rPr kumimoji="1" lang="ja-JP" altLang="en-US" dirty="0" smtClean="0">
                          <a:latin typeface="メイリオ" panose="020B0604030504040204" pitchFamily="50" charset="-128"/>
                          <a:ea typeface="メイリオ" panose="020B0604030504040204" pitchFamily="50" charset="-128"/>
                        </a:rPr>
                        <a:t>自動車</a:t>
                      </a:r>
                      <a:endParaRPr kumimoji="1" lang="ja-JP" altLang="en-US" sz="1600" dirty="0">
                        <a:latin typeface="メイリオ" panose="020B0604030504040204" pitchFamily="50" charset="-128"/>
                        <a:ea typeface="メイリオ"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気が付かずにぶつかってしまうかも</a:t>
                      </a:r>
                    </a:p>
                  </a:txBody>
                  <a:tcPr anchor="ctr"/>
                </a:tc>
              </a:tr>
              <a:tr h="370840">
                <a:tc>
                  <a:txBody>
                    <a:bodyPr/>
                    <a:lstStyle/>
                    <a:p>
                      <a:pPr algn="l"/>
                      <a:r>
                        <a:rPr kumimoji="1" lang="ja-JP" altLang="en-US" dirty="0" smtClean="0">
                          <a:latin typeface="メイリオ" panose="020B0604030504040204" pitchFamily="50" charset="-128"/>
                          <a:ea typeface="メイリオ" panose="020B0604030504040204" pitchFamily="50" charset="-128"/>
                        </a:rPr>
                        <a:t>カーナビで間違えずに目的地に案内してくれる</a:t>
                      </a:r>
                      <a:endParaRPr kumimoji="1" lang="ja-JP" altLang="en-US" dirty="0">
                        <a:latin typeface="メイリオ" panose="020B0604030504040204" pitchFamily="50" charset="-128"/>
                        <a:ea typeface="メイリオ" panose="020B0604030504040204" pitchFamily="50" charset="-128"/>
                      </a:endParaRPr>
                    </a:p>
                  </a:txBody>
                  <a:tcPr anchor="ctr"/>
                </a:tc>
                <a:tc vMerge="1">
                  <a:txBody>
                    <a:bodyPr/>
                    <a:lstStyle/>
                    <a:p>
                      <a:pPr algn="ct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l"/>
                      <a:r>
                        <a:rPr kumimoji="1" lang="ja-JP" altLang="en-US" dirty="0" smtClean="0">
                          <a:latin typeface="メイリオ" panose="020B0604030504040204" pitchFamily="50" charset="-128"/>
                          <a:ea typeface="メイリオ" panose="020B0604030504040204" pitchFamily="50" charset="-128"/>
                        </a:rPr>
                        <a:t>事前に地図などで道を調べなければならない。</a:t>
                      </a:r>
                      <a:endParaRPr kumimoji="1" lang="en-US" altLang="ja-JP" dirty="0" smtClean="0">
                        <a:latin typeface="メイリオ" panose="020B0604030504040204" pitchFamily="50" charset="-128"/>
                        <a:ea typeface="メイリオ" panose="020B0604030504040204" pitchFamily="50" charset="-128"/>
                      </a:endParaRPr>
                    </a:p>
                    <a:p>
                      <a:pPr algn="l"/>
                      <a:r>
                        <a:rPr kumimoji="1" lang="ja-JP" altLang="en-US" dirty="0" smtClean="0">
                          <a:latin typeface="メイリオ" panose="020B0604030504040204" pitchFamily="50" charset="-128"/>
                          <a:ea typeface="メイリオ" panose="020B0604030504040204" pitchFamily="50" charset="-128"/>
                        </a:rPr>
                        <a:t>途中で道を間違えてもわからない。</a:t>
                      </a:r>
                      <a:endParaRPr kumimoji="1" lang="ja-JP" altLang="en-US" dirty="0">
                        <a:latin typeface="メイリオ" panose="020B0604030504040204" pitchFamily="50" charset="-128"/>
                        <a:ea typeface="メイリオ" panose="020B0604030504040204" pitchFamily="50" charset="-128"/>
                      </a:endParaRPr>
                    </a:p>
                  </a:txBody>
                  <a:tcPr anchor="ctr"/>
                </a:tc>
              </a:tr>
              <a:tr h="370840">
                <a:tc>
                  <a:txBody>
                    <a:bodyPr/>
                    <a:lstStyle/>
                    <a:p>
                      <a:pPr algn="l"/>
                      <a:r>
                        <a:rPr kumimoji="1" lang="ja-JP" altLang="en-US" dirty="0" smtClean="0">
                          <a:latin typeface="メイリオ" panose="020B0604030504040204" pitchFamily="50" charset="-128"/>
                          <a:ea typeface="メイリオ" panose="020B0604030504040204" pitchFamily="50" charset="-128"/>
                        </a:rPr>
                        <a:t>洗濯物の量に合わせて、最適な水や洗剤の量を知らせてくれる</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洗濯機</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l"/>
                      <a:r>
                        <a:rPr kumimoji="1" lang="ja-JP" altLang="en-US" dirty="0" smtClean="0">
                          <a:latin typeface="メイリオ" panose="020B0604030504040204" pitchFamily="50" charset="-128"/>
                          <a:ea typeface="メイリオ" panose="020B0604030504040204" pitchFamily="50" charset="-128"/>
                        </a:rPr>
                        <a:t>ちょうどよい水や洗剤の量にならず、うまく洗濯できないかも</a:t>
                      </a:r>
                      <a:endParaRPr kumimoji="1" lang="ja-JP" altLang="en-US" dirty="0">
                        <a:latin typeface="メイリオ" panose="020B0604030504040204" pitchFamily="50" charset="-128"/>
                        <a:ea typeface="メイリオ" panose="020B0604030504040204" pitchFamily="50" charset="-128"/>
                      </a:endParaRPr>
                    </a:p>
                  </a:txBody>
                  <a:tcPr anchor="ctr"/>
                </a:tc>
              </a:tr>
              <a:tr h="370840">
                <a:tc>
                  <a:txBody>
                    <a:bodyPr/>
                    <a:lstStyle/>
                    <a:p>
                      <a:pPr algn="l"/>
                      <a:r>
                        <a:rPr kumimoji="1" lang="ja-JP" altLang="en-US" dirty="0" smtClean="0">
                          <a:latin typeface="メイリオ" panose="020B0604030504040204" pitchFamily="50" charset="-128"/>
                          <a:ea typeface="メイリオ" panose="020B0604030504040204" pitchFamily="50" charset="-128"/>
                        </a:rPr>
                        <a:t>人がいるときだけライトが点灯するので省エネになる</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ctr"/>
                      <a:r>
                        <a:rPr kumimoji="1" lang="ja-JP" altLang="en-US" dirty="0" smtClean="0">
                          <a:latin typeface="メイリオ" panose="020B0604030504040204" pitchFamily="50" charset="-128"/>
                          <a:ea typeface="メイリオ" panose="020B0604030504040204" pitchFamily="50" charset="-128"/>
                        </a:rPr>
                        <a:t>トイレ</a:t>
                      </a:r>
                      <a:endParaRPr kumimoji="1" lang="ja-JP" altLang="en-US" dirty="0">
                        <a:latin typeface="メイリオ" panose="020B0604030504040204" pitchFamily="50" charset="-128"/>
                        <a:ea typeface="メイリオ" panose="020B0604030504040204" pitchFamily="50" charset="-128"/>
                      </a:endParaRPr>
                    </a:p>
                  </a:txBody>
                  <a:tcPr anchor="ctr"/>
                </a:tc>
                <a:tc>
                  <a:txBody>
                    <a:bodyPr/>
                    <a:lstStyle/>
                    <a:p>
                      <a:pPr algn="l"/>
                      <a:r>
                        <a:rPr kumimoji="1" lang="ja-JP" altLang="en-US" dirty="0" smtClean="0">
                          <a:latin typeface="メイリオ" panose="020B0604030504040204" pitchFamily="50" charset="-128"/>
                          <a:ea typeface="メイリオ" panose="020B0604030504040204" pitchFamily="50" charset="-128"/>
                        </a:rPr>
                        <a:t>ライトの消し忘れで、人がいなくても点いたままになるかも</a:t>
                      </a:r>
                      <a:endParaRPr kumimoji="1" lang="ja-JP" altLang="en-US" dirty="0">
                        <a:latin typeface="メイリオ" panose="020B0604030504040204" pitchFamily="50" charset="-128"/>
                        <a:ea typeface="メイリオ" panose="020B0604030504040204" pitchFamily="50" charset="-128"/>
                      </a:endParaRPr>
                    </a:p>
                  </a:txBody>
                  <a:tcPr anchor="ctr"/>
                </a:tc>
              </a:tr>
            </a:tbl>
          </a:graphicData>
        </a:graphic>
      </p:graphicFrame>
    </p:spTree>
    <p:extLst>
      <p:ext uri="{BB962C8B-B14F-4D97-AF65-F5344CB8AC3E}">
        <p14:creationId xmlns:p14="http://schemas.microsoft.com/office/powerpoint/2010/main" val="856655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1291441577"/>
              </p:ext>
            </p:extLst>
          </p:nvPr>
        </p:nvGraphicFramePr>
        <p:xfrm>
          <a:off x="1340374" y="1515441"/>
          <a:ext cx="9511251" cy="4462623"/>
        </p:xfrm>
        <a:graphic>
          <a:graphicData uri="http://schemas.openxmlformats.org/drawingml/2006/table">
            <a:tbl>
              <a:tblPr firstRow="1" bandRow="1">
                <a:tableStyleId>{5940675A-B579-460E-94D1-54222C63F5DA}</a:tableStyleId>
              </a:tblPr>
              <a:tblGrid>
                <a:gridCol w="3170417"/>
                <a:gridCol w="3170417"/>
                <a:gridCol w="3170417"/>
              </a:tblGrid>
              <a:tr h="1487541">
                <a:tc>
                  <a:txBody>
                    <a:bodyPr/>
                    <a:lstStyle/>
                    <a:p>
                      <a:r>
                        <a:rPr kumimoji="1" lang="ja-JP" altLang="en-US" dirty="0" smtClean="0">
                          <a:latin typeface="メイリオ" panose="020B0604030504040204" pitchFamily="50" charset="-128"/>
                          <a:ea typeface="メイリオ" panose="020B0604030504040204" pitchFamily="50" charset="-128"/>
                        </a:rPr>
                        <a:t>はんだごて</a:t>
                      </a:r>
                      <a:endParaRPr kumimoji="1" lang="en-US" altLang="ja-JP" dirty="0" smtClean="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ラジオペンチ</a:t>
                      </a:r>
                      <a:endParaRPr kumimoji="1" lang="ja-JP" altLang="en-US" dirty="0">
                        <a:latin typeface="メイリオ" panose="020B0604030504040204" pitchFamily="50" charset="-128"/>
                        <a:ea typeface="メイリオ" panose="020B0604030504040204" pitchFamily="50" charset="-128"/>
                      </a:endParaRPr>
                    </a:p>
                  </a:txBody>
                  <a:tcPr/>
                </a:tc>
                <a:tc rowSpan="2">
                  <a:txBody>
                    <a:bodyPr/>
                    <a:lstStyle/>
                    <a:p>
                      <a:endParaRPr kumimoji="1" lang="ja-JP" altLang="en-US" dirty="0">
                        <a:latin typeface="メイリオ" panose="020B0604030504040204" pitchFamily="50" charset="-128"/>
                        <a:ea typeface="メイリオ" panose="020B0604030504040204" pitchFamily="50" charset="-128"/>
                      </a:endParaRPr>
                    </a:p>
                  </a:txBody>
                  <a:tcPr>
                    <a:lnR w="12700" cmpd="sng">
                      <a:noFill/>
                    </a:lnR>
                    <a:lnT w="12700" cmpd="sng">
                      <a:noFill/>
                    </a:lnT>
                  </a:tcPr>
                </a:tc>
              </a:tr>
              <a:tr h="1487541">
                <a:tc>
                  <a:txBody>
                    <a:bodyPr/>
                    <a:lstStyle/>
                    <a:p>
                      <a:r>
                        <a:rPr kumimoji="1" lang="ja-JP" altLang="en-US" dirty="0" smtClean="0">
                          <a:latin typeface="メイリオ" panose="020B0604030504040204" pitchFamily="50" charset="-128"/>
                          <a:ea typeface="メイリオ" panose="020B0604030504040204" pitchFamily="50" charset="-128"/>
                        </a:rPr>
                        <a:t>はんだごて台</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ニッパー</a:t>
                      </a:r>
                      <a:endParaRPr kumimoji="1" lang="ja-JP" altLang="en-US" dirty="0">
                        <a:latin typeface="メイリオ" panose="020B0604030504040204" pitchFamily="50" charset="-128"/>
                        <a:ea typeface="メイリオ" panose="020B0604030504040204" pitchFamily="50" charset="-128"/>
                      </a:endParaRPr>
                    </a:p>
                  </a:txBody>
                  <a:tcPr/>
                </a:tc>
                <a:tc vMerge="1">
                  <a:txBody>
                    <a:bodyPr/>
                    <a:lstStyle/>
                    <a:p>
                      <a:endParaRPr kumimoji="1" lang="ja-JP" altLang="en-US" dirty="0">
                        <a:latin typeface="メイリオ" panose="020B0604030504040204" pitchFamily="50" charset="-128"/>
                        <a:ea typeface="メイリオ" panose="020B0604030504040204" pitchFamily="50" charset="-128"/>
                      </a:endParaRPr>
                    </a:p>
                  </a:txBody>
                  <a:tcPr/>
                </a:tc>
              </a:tr>
              <a:tr h="1487541">
                <a:tc>
                  <a:txBody>
                    <a:bodyPr/>
                    <a:lstStyle/>
                    <a:p>
                      <a:r>
                        <a:rPr kumimoji="1" lang="ja-JP" altLang="en-US" dirty="0" smtClean="0">
                          <a:latin typeface="メイリオ" panose="020B0604030504040204" pitchFamily="50" charset="-128"/>
                          <a:ea typeface="メイリオ" panose="020B0604030504040204" pitchFamily="50" charset="-128"/>
                        </a:rPr>
                        <a:t>はんだ</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r>
                        <a:rPr kumimoji="1" lang="ja-JP" altLang="en-US" dirty="0" smtClean="0">
                          <a:latin typeface="メイリオ" panose="020B0604030504040204" pitchFamily="50" charset="-128"/>
                          <a:ea typeface="メイリオ" panose="020B0604030504040204" pitchFamily="50" charset="-128"/>
                        </a:rPr>
                        <a:t>やすり</a:t>
                      </a:r>
                      <a:endParaRPr kumimoji="1" lang="ja-JP" altLang="en-US" dirty="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メイリオ" panose="020B0604030504040204" pitchFamily="50" charset="-128"/>
                          <a:ea typeface="メイリオ" panose="020B0604030504040204" pitchFamily="50" charset="-128"/>
                        </a:rPr>
                        <a:t>単</a:t>
                      </a:r>
                      <a:r>
                        <a:rPr kumimoji="1" lang="en-US" altLang="ja-JP" dirty="0" smtClean="0">
                          <a:latin typeface="メイリオ" panose="020B0604030504040204" pitchFamily="50" charset="-128"/>
                          <a:ea typeface="メイリオ" panose="020B0604030504040204" pitchFamily="50" charset="-128"/>
                        </a:rPr>
                        <a:t>4</a:t>
                      </a:r>
                      <a:r>
                        <a:rPr kumimoji="1" lang="ja-JP" altLang="en-US" dirty="0" smtClean="0">
                          <a:latin typeface="メイリオ" panose="020B0604030504040204" pitchFamily="50" charset="-128"/>
                          <a:ea typeface="メイリオ" panose="020B0604030504040204" pitchFamily="50" charset="-128"/>
                        </a:rPr>
                        <a:t>乾電池　２本</a:t>
                      </a:r>
                    </a:p>
                  </a:txBody>
                  <a:tcPr/>
                </a:tc>
              </a:tr>
            </a:tbl>
          </a:graphicData>
        </a:graphic>
      </p:graphicFrame>
      <p:sp>
        <p:nvSpPr>
          <p:cNvPr id="14" name="タイトル 1"/>
          <p:cNvSpPr>
            <a:spLocks noGrp="1"/>
          </p:cNvSpPr>
          <p:nvPr>
            <p:ph type="title" idx="4294967295"/>
          </p:nvPr>
        </p:nvSpPr>
        <p:spPr>
          <a:xfrm>
            <a:off x="838200" y="365125"/>
            <a:ext cx="3398838" cy="730250"/>
          </a:xfrm>
        </p:spPr>
        <p:txBody>
          <a:bodyPr/>
          <a:lstStyle/>
          <a:p>
            <a:r>
              <a:rPr lang="ja-JP" altLang="en-US" dirty="0">
                <a:latin typeface="メイリオ" panose="020B0604030504040204" pitchFamily="50" charset="-128"/>
                <a:ea typeface="メイリオ" panose="020B0604030504040204" pitchFamily="50" charset="-128"/>
                <a:cs typeface="Meiryo UI" panose="020B0604030504040204" pitchFamily="50" charset="-128"/>
              </a:rPr>
              <a:t>必要な工具</a:t>
            </a: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15" name="図 1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60371" y="3526393"/>
            <a:ext cx="1133797" cy="753717"/>
          </a:xfrm>
          <a:prstGeom prst="rect">
            <a:avLst/>
          </a:prstGeom>
        </p:spPr>
      </p:pic>
      <p:pic>
        <p:nvPicPr>
          <p:cNvPr id="16" name="図 1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12056" y="1656335"/>
            <a:ext cx="1230427" cy="1223985"/>
          </a:xfrm>
          <a:prstGeom prst="rect">
            <a:avLst/>
          </a:prstGeom>
        </p:spPr>
      </p:pic>
      <p:pic>
        <p:nvPicPr>
          <p:cNvPr id="17" name="図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0982" y="5084687"/>
            <a:ext cx="721068" cy="470262"/>
          </a:xfrm>
          <a:prstGeom prst="rect">
            <a:avLst/>
          </a:prstGeom>
        </p:spPr>
      </p:pic>
      <p:pic>
        <p:nvPicPr>
          <p:cNvPr id="18" name="図 1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85503" y="3159197"/>
            <a:ext cx="1101587" cy="1120913"/>
          </a:xfrm>
          <a:prstGeom prst="rect">
            <a:avLst/>
          </a:prstGeom>
        </p:spPr>
      </p:pic>
      <p:pic>
        <p:nvPicPr>
          <p:cNvPr id="19" name="図 18"/>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85503" y="1722217"/>
            <a:ext cx="1127355" cy="1159565"/>
          </a:xfrm>
          <a:prstGeom prst="rect">
            <a:avLst/>
          </a:prstGeom>
        </p:spPr>
      </p:pic>
      <p:pic>
        <p:nvPicPr>
          <p:cNvPr id="22" name="図 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92302" y="4768221"/>
            <a:ext cx="1457671" cy="1030007"/>
          </a:xfrm>
          <a:prstGeom prst="rect">
            <a:avLst/>
          </a:prstGeom>
        </p:spPr>
      </p:pic>
      <p:pic>
        <p:nvPicPr>
          <p:cNvPr id="2" name="図 1"/>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49539" y="4642075"/>
            <a:ext cx="1999281" cy="1282297"/>
          </a:xfrm>
          <a:prstGeom prst="rect">
            <a:avLst/>
          </a:prstGeom>
        </p:spPr>
      </p:pic>
      <p:grpSp>
        <p:nvGrpSpPr>
          <p:cNvPr id="26" name="グループ化 25"/>
          <p:cNvGrpSpPr/>
          <p:nvPr/>
        </p:nvGrpSpPr>
        <p:grpSpPr>
          <a:xfrm>
            <a:off x="-31470" y="365125"/>
            <a:ext cx="523220" cy="5189823"/>
            <a:chOff x="-31470" y="365125"/>
            <a:chExt cx="523220" cy="5189823"/>
          </a:xfrm>
        </p:grpSpPr>
        <p:sp>
          <p:nvSpPr>
            <p:cNvPr id="31" name="片側の 2 つの角を丸めた四角形 30"/>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558715"/>
              <a:ext cx="864973" cy="477794"/>
            </a:xfrm>
            <a:prstGeom prst="round2SameRect">
              <a:avLst/>
            </a:prstGeom>
            <a:solidFill>
              <a:srgbClr val="D9D9D9"/>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4088" y="2265945"/>
              <a:ext cx="708455" cy="523220"/>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組み立てる前</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に</a:t>
              </a:r>
              <a:endParaRPr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片側の 2 つの角を丸めた四角形 4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957158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赤味がかったオレンジ">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rtlCol="0">
        <a:spAutoFit/>
      </a:bodyPr>
      <a:lstStyle>
        <a:defPPr marL="0" indent="0">
          <a:buFont typeface="Arial" panose="020B0604020202020204" pitchFamily="34" charset="0"/>
          <a:buNone/>
          <a:defRPr kumimoji="1"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4593</Words>
  <Application>Microsoft Office PowerPoint</Application>
  <PresentationFormat>ワイド画面</PresentationFormat>
  <Paragraphs>1058</Paragraphs>
  <Slides>38</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38</vt:i4>
      </vt:variant>
    </vt:vector>
  </HeadingPairs>
  <TitlesOfParts>
    <vt:vector size="47" baseType="lpstr">
      <vt:lpstr>Meiryo UI</vt:lpstr>
      <vt:lpstr>ＭＳ Ｐゴシック</vt:lpstr>
      <vt:lpstr>メイリオ</vt:lpstr>
      <vt:lpstr>Arial</vt:lpstr>
      <vt:lpstr>Calibri</vt:lpstr>
      <vt:lpstr>Calibri Light</vt:lpstr>
      <vt:lpstr>Times New Roman</vt:lpstr>
      <vt:lpstr>Wingdings</vt:lpstr>
      <vt:lpstr>Office テーマ</vt:lpstr>
      <vt:lpstr>ママがきたセンサー　 組み立てガイド</vt:lpstr>
      <vt:lpstr>学習の狙い</vt:lpstr>
      <vt:lpstr>ママがきたセンサーの特徴</vt:lpstr>
      <vt:lpstr>PowerPoint プレゼンテーション</vt:lpstr>
      <vt:lpstr>タイムテーブル例</vt:lpstr>
      <vt:lpstr>PowerPoint プレゼンテーション</vt:lpstr>
      <vt:lpstr>PowerPoint プレゼンテーション</vt:lpstr>
      <vt:lpstr>PowerPoint プレゼンテーション</vt:lpstr>
      <vt:lpstr>必要な工具</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2019-07-03T07:28:39Z</dcterms:modified>
</cp:coreProperties>
</file>