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handoutMasterIdLst>
    <p:handoutMasterId r:id="rId49"/>
  </p:handoutMasterIdLst>
  <p:sldIdLst>
    <p:sldId id="256" r:id="rId2"/>
    <p:sldId id="312" r:id="rId3"/>
    <p:sldId id="313" r:id="rId4"/>
    <p:sldId id="314" r:id="rId5"/>
    <p:sldId id="315" r:id="rId6"/>
    <p:sldId id="343" r:id="rId7"/>
    <p:sldId id="316" r:id="rId8"/>
    <p:sldId id="322" r:id="rId9"/>
    <p:sldId id="321" r:id="rId10"/>
    <p:sldId id="326" r:id="rId11"/>
    <p:sldId id="273" r:id="rId12"/>
    <p:sldId id="325" r:id="rId13"/>
    <p:sldId id="274" r:id="rId14"/>
    <p:sldId id="275" r:id="rId15"/>
    <p:sldId id="276" r:id="rId16"/>
    <p:sldId id="308" r:id="rId17"/>
    <p:sldId id="281" r:id="rId18"/>
    <p:sldId id="333" r:id="rId19"/>
    <p:sldId id="278" r:id="rId20"/>
    <p:sldId id="280" r:id="rId21"/>
    <p:sldId id="335" r:id="rId22"/>
    <p:sldId id="339" r:id="rId23"/>
    <p:sldId id="336" r:id="rId24"/>
    <p:sldId id="282" r:id="rId25"/>
    <p:sldId id="294" r:id="rId26"/>
    <p:sldId id="296" r:id="rId27"/>
    <p:sldId id="309" r:id="rId28"/>
    <p:sldId id="342" r:id="rId29"/>
    <p:sldId id="323" r:id="rId30"/>
    <p:sldId id="324" r:id="rId31"/>
    <p:sldId id="300" r:id="rId32"/>
    <p:sldId id="301" r:id="rId33"/>
    <p:sldId id="337" r:id="rId34"/>
    <p:sldId id="338" r:id="rId35"/>
    <p:sldId id="287" r:id="rId36"/>
    <p:sldId id="302" r:id="rId37"/>
    <p:sldId id="317" r:id="rId38"/>
    <p:sldId id="328" r:id="rId39"/>
    <p:sldId id="329" r:id="rId40"/>
    <p:sldId id="330" r:id="rId41"/>
    <p:sldId id="332" r:id="rId42"/>
    <p:sldId id="331" r:id="rId43"/>
    <p:sldId id="318" r:id="rId44"/>
    <p:sldId id="341" r:id="rId45"/>
    <p:sldId id="327" r:id="rId46"/>
    <p:sldId id="344" r:id="rId47"/>
  </p:sldIdLst>
  <p:sldSz cx="12192000" cy="6858000"/>
  <p:notesSz cx="6799263" cy="99298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799" userDrawn="1">
          <p15:clr>
            <a:srgbClr val="A4A3A4"/>
          </p15:clr>
        </p15:guide>
        <p15:guide id="4" orient="horz" pos="1094" userDrawn="1">
          <p15:clr>
            <a:srgbClr val="A4A3A4"/>
          </p15:clr>
        </p15:guide>
        <p15:guide id="5" orient="horz" pos="4088" userDrawn="1">
          <p15:clr>
            <a:srgbClr val="A4A3A4"/>
          </p15:clr>
        </p15:guide>
        <p15:guide id="6" pos="551" userDrawn="1">
          <p15:clr>
            <a:srgbClr val="A4A3A4"/>
          </p15:clr>
        </p15:guide>
        <p15:guide id="7" pos="7129" userDrawn="1">
          <p15:clr>
            <a:srgbClr val="A4A3A4"/>
          </p15:clr>
        </p15:guide>
        <p15:guide id="8" orient="horz" pos="981" userDrawn="1">
          <p15:clr>
            <a:srgbClr val="A4A3A4"/>
          </p15:clr>
        </p15:guide>
        <p15:guide id="9" pos="107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zawa" initials="o" lastIdx="4" clrIdx="0">
    <p:extLst>
      <p:ext uri="{19B8F6BF-5375-455C-9EA6-DF929625EA0E}">
        <p15:presenceInfo xmlns:p15="http://schemas.microsoft.com/office/powerpoint/2012/main" userId="ozaw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8485" autoAdjust="0"/>
  </p:normalViewPr>
  <p:slideViewPr>
    <p:cSldViewPr snapToGrid="0" showGuides="1">
      <p:cViewPr varScale="1">
        <p:scale>
          <a:sx n="75" d="100"/>
          <a:sy n="75" d="100"/>
        </p:scale>
        <p:origin x="1944" y="78"/>
      </p:cViewPr>
      <p:guideLst>
        <p:guide orient="horz" pos="2160"/>
        <p:guide pos="3840"/>
        <p:guide orient="horz" pos="799"/>
        <p:guide orient="horz" pos="1094"/>
        <p:guide orient="horz" pos="4088"/>
        <p:guide pos="551"/>
        <p:guide pos="7129"/>
        <p:guide orient="horz" pos="981"/>
        <p:guide pos="107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2"/>
            <a:ext cx="2946891" cy="49846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1285" y="2"/>
            <a:ext cx="2946890" cy="498462"/>
          </a:xfrm>
          <a:prstGeom prst="rect">
            <a:avLst/>
          </a:prstGeom>
        </p:spPr>
        <p:txBody>
          <a:bodyPr vert="horz" lIns="91440" tIns="45720" rIns="91440" bIns="45720" rtlCol="0"/>
          <a:lstStyle>
            <a:lvl1pPr algn="r">
              <a:defRPr sz="1200"/>
            </a:lvl1pPr>
          </a:lstStyle>
          <a:p>
            <a:fld id="{A4E49FB4-67E1-411D-961A-5F05384E0CBD}" type="datetimeFigureOut">
              <a:rPr kumimoji="1" lang="ja-JP" altLang="en-US" smtClean="0"/>
              <a:t>2022/3/4</a:t>
            </a:fld>
            <a:endParaRPr kumimoji="1" lang="ja-JP" altLang="en-US"/>
          </a:p>
        </p:txBody>
      </p:sp>
      <p:sp>
        <p:nvSpPr>
          <p:cNvPr id="4" name="フッター プレースホルダー 3"/>
          <p:cNvSpPr>
            <a:spLocks noGrp="1"/>
          </p:cNvSpPr>
          <p:nvPr>
            <p:ph type="ftr" sz="quarter" idx="2"/>
          </p:nvPr>
        </p:nvSpPr>
        <p:spPr>
          <a:xfrm>
            <a:off x="1" y="9431353"/>
            <a:ext cx="2946891" cy="49846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1285" y="9431353"/>
            <a:ext cx="2946890" cy="498462"/>
          </a:xfrm>
          <a:prstGeom prst="rect">
            <a:avLst/>
          </a:prstGeom>
        </p:spPr>
        <p:txBody>
          <a:bodyPr vert="horz" lIns="91440" tIns="45720" rIns="91440" bIns="45720" rtlCol="0" anchor="b"/>
          <a:lstStyle>
            <a:lvl1pPr algn="r">
              <a:defRPr sz="1200"/>
            </a:lvl1pPr>
          </a:lstStyle>
          <a:p>
            <a:fld id="{8252EA44-47D7-4D5D-A2B2-4BEC4B9912AD}" type="slidenum">
              <a:rPr kumimoji="1" lang="ja-JP" altLang="en-US" smtClean="0"/>
              <a:t>‹#›</a:t>
            </a:fld>
            <a:endParaRPr kumimoji="1" lang="ja-JP" altLang="en-US"/>
          </a:p>
        </p:txBody>
      </p:sp>
    </p:spTree>
    <p:extLst>
      <p:ext uri="{BB962C8B-B14F-4D97-AF65-F5344CB8AC3E}">
        <p14:creationId xmlns:p14="http://schemas.microsoft.com/office/powerpoint/2010/main" val="151056255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6:48.296"/>
    </inkml:context>
    <inkml:brush xml:id="br0">
      <inkml:brushProperty name="width" value="0.1" units="cm"/>
      <inkml:brushProperty name="height" value="0.1" units="cm"/>
      <inkml:brushProperty name="color" value="#E71224"/>
    </inkml:brush>
  </inkml:definitions>
  <inkml:trace contextRef="#ctx0" brushRef="#br0">107 1 24575,'14'186'0,"-15"-175"0,0 1 0,0 0 0,-1 0 0,-1-1 0,0 1 0,0-1 0,-6 11 0,7-17 0,0 0 0,0-1 0,0 1 0,-1-1 0,0 0 0,0 1 0,0-1 0,0-1 0,-1 1 0,1 0 0,-1-1 0,0 1 0,0-1 0,0 0 0,-1-1 0,1 1 0,-1-1 0,-7 3 0,12-5 0,-1 1 0,0-1 0,1 0 0,-1 0 0,0 0 0,0 0 0,1 0 0,-1 0 0,0 0 0,1 0 0,-1 0 0,0 0 0,0 0 0,1-1 0,-1 1 0,0 0 0,1 0 0,-1-1 0,0 1 0,1 0 0,-1-1 0,0 1 0,1-1 0,-1 1 0,1-1 0,-1 1 0,1-1 0,-1 1 0,1-1 0,-1 0 0,0 0 0,-4-29 0,13-29 0,28-129 0,-34 181-74,0-1 0,1 1 1,0 0-1,0 0 0,6-9 0,-5 7-848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2"/>
    </inkml:context>
    <inkml:brush xml:id="br0">
      <inkml:brushProperty name="width" value="0.1" units="cm"/>
      <inkml:brushProperty name="height" value="0.1" units="cm"/>
      <inkml:brushProperty name="color" value="#E71224"/>
    </inkml:brush>
  </inkml:definitions>
  <inkml:trace contextRef="#ctx0" brushRef="#br0">107 1 24575,'14'186'0,"-15"-175"0,0 1 0,0 0 0,-1 0 0,-1-1 0,0 1 0,0-1 0,-6 11 0,7-17 0,0 0 0,0-1 0,0 1 0,-1-1 0,0 0 0,0 1 0,0-1 0,0-1 0,-1 1 0,1 0 0,-1-1 0,0 1 0,0-1 0,0 0 0,-1-1 0,1 1 0,-1-1 0,-7 3 0,12-5 0,-1 1 0,0-1 0,1 0 0,-1 0 0,0 0 0,0 0 0,1 0 0,-1 0 0,0 0 0,1 0 0,-1 0 0,0 0 0,0 0 0,1-1 0,-1 1 0,0 0 0,1 0 0,-1-1 0,0 1 0,1 0 0,-1-1 0,0 1 0,1-1 0,-1 1 0,1-1 0,-1 1 0,1-1 0,-1 1 0,1-1 0,-1 0 0,0 0 0,-4-29 0,13-29 0,28-129 0,-34 181-74,0-1 0,1 1 1,0 0-1,0 0 0,6-9 0,-5 7-848</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3"/>
    </inkml:context>
    <inkml:brush xml:id="br0">
      <inkml:brushProperty name="width" value="0.1" units="cm"/>
      <inkml:brushProperty name="height" value="0.1" units="cm"/>
      <inkml:brushProperty name="color" value="#E71224"/>
    </inkml:brush>
  </inkml:definitions>
  <inkml:trace contextRef="#ctx0" brushRef="#br0">243 21 24575,'-20'31'0,"14"-20"0,-1 0 0,-1 1 0,2 0 0,-1 0 0,2 0 0,-1 1 0,2 0 0,-5 19 0,7-22 0,-4 15 0,-1-1 0,-13 30 0,18-48 0,0-1 0,-1 1 0,0-1 0,-1 1 0,1-1 0,-1 0 0,0-1 0,0 1 0,0-1 0,-1 1 0,1-1 0,-1 0 0,0-1 0,-11 7 0,15-10 0,-1 1 0,1 0 0,-1 0 0,1-1 0,-1 1 0,1 0 0,-1-1 0,1 0 0,-1 1 0,0-1 0,1 0 0,-1 0 0,1 0 0,-1 0 0,0 0 0,1 0 0,-1 0 0,0-1 0,1 1 0,-1 0 0,1-1 0,-1 0 0,1 1 0,-1-1 0,1 0 0,-1 0 0,1 0 0,0 1 0,0-2 0,-1 1 0,1 0 0,0 0 0,0 0 0,0 0 0,0-1 0,0 1 0,0 0 0,0-1 0,1 1 0,-1-1 0,0-2 0,-1 0 0,2 0 0,-1-1 0,0 1 0,1 0 0,0 0 0,-1-1 0,2 1 0,-1 0 0,0-1 0,1 1 0,0 0 0,0 0 0,0 0 0,4-7 0,32-46 0,-29 45 0,0 1 0,0-1 0,10-24 0,46-80 0,-41 81-1365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4"/>
    </inkml:context>
    <inkml:brush xml:id="br0">
      <inkml:brushProperty name="width" value="0.1" units="cm"/>
      <inkml:brushProperty name="height" value="0.1" units="cm"/>
      <inkml:brushProperty name="color" value="#333333"/>
    </inkml:brush>
  </inkml:definitions>
  <inkml:trace contextRef="#ctx0" brushRef="#br0">150 70 24575,'-1'13'0,"-1"0"0,-1 0 0,-1 0 0,0 0 0,0-1 0,-10 18 0,-4 17 0,14-34 0,0 0 0,-1-1 0,-1 1 0,1-1 0,-2 0 0,0 0 0,0-1 0,-1 0 0,-1-1 0,-14 15 0,23-24 0,0-1 0,0 0 0,-1 0 0,1 1 0,0-1 0,0 0 0,-1 0 0,1 1 0,0-1 0,0 0 0,-1 0 0,1 0 0,0 0 0,-1 1 0,1-1 0,0 0 0,-1 0 0,1 0 0,0 0 0,-1 0 0,1 0 0,0 0 0,-1 0 0,1 0 0,0 0 0,-1 0 0,1 0 0,0 0 0,-1 0 0,1 0 0,0 0 0,-1 0 0,1-1 0,0 1 0,-1 0 0,1 0 0,0 0 0,-1 0 0,1-1 0,0 1 0,0 0 0,-1 0 0,1-1 0,0 1 0,-1-1 0,1-20 0,10-24 0,38-79 0,-44 112 0,1 0 0,0-1 0,1 1 0,1 0 0,8-12 0,6-8 0,25-28-1365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5"/>
    </inkml:context>
    <inkml:brush xml:id="br0">
      <inkml:brushProperty name="width" value="0.1" units="cm"/>
      <inkml:brushProperty name="height" value="0.1" units="cm"/>
      <inkml:brushProperty name="color" value="#333333"/>
    </inkml:brush>
  </inkml:definitions>
  <inkml:trace contextRef="#ctx0" brushRef="#br0">180 10 24575,'-2'0'0,"1"0"0,-1 1 0,0-1 0,1 1 0,-1-1 0,1 1 0,0-1 0,-1 1 0,1 0 0,-1 0 0,1 0 0,0-1 0,0 1 0,-1 1 0,1-1 0,0 0 0,0 0 0,0 0 0,0 1 0,0-1 0,1 0 0,-1 1 0,0-1 0,0 3 0,-14 46 0,6-22 0,4-16 0,-2-1 0,0-1 0,0 1 0,-10 10 0,9-13 0,1 1 0,0 0 0,1 0 0,0 1 0,1-1 0,-5 14 0,-1 2 0,8-20 0,0 1 0,0 0 0,1 0 0,0 0 0,0 1 0,0-1 0,0 1 0,1-1 0,1 1 0,-1-1 0,1 1 0,0-1 0,1 12 0,-1-17 0,1 0 0,-1-1 0,0 1 0,0-1 0,1 1 0,-1 0 0,0-1 0,1 1 0,-1-1 0,0 1 0,1-1 0,-1 1 0,1-1 0,-1 0 0,1 1 0,-1-1 0,1 1 0,-1-1 0,1 0 0,0 0 0,-1 1 0,1-1 0,-1 0 0,1 0 0,0 0 0,-1 1 0,1-1 0,0 0 0,-1 0 0,2 0 0,19-11 0,9-25 0,41-114 0,-11 36 0,-58 111 0,-1-1 0,0 0 0,0 0 0,0 0 0,-1 0 0,1 0 0,-1 0 0,0 0 0,-1-7 0,1 10 0,0-1 0,0 1 0,0 0 0,0-1 0,-1 1 0,1-1 0,-1 1 0,1 0 0,-1-1 0,1 1 0,-1 0 0,0-1 0,1 1 0,-1 0 0,0 0 0,0 0 0,0 0 0,0 0 0,0 0 0,0 0 0,0 0 0,0 0 0,-1 0 0,1 0 0,0 1 0,-1-1 0,1 1 0,0-1 0,-1 1 0,-1-1 0,2 1 0,0 0 0,0 0 0,1 1 0,-1-1 0,0 0 0,0 1 0,1-1 0,-1 1 0,1-1 0,-1 1 0,0-1 0,1 1 0,-1-1 0,1 1 0,-1 0 0,1-1 0,-1 1 0,1 0 0,0-1 0,-1 1 0,1 0 0,0 0 0,-1-1 0,1 1 0,0 1 0,-8 29 0,4-15 0,3-13-80,-1 0 0,1 0-1,0 0 1,-1 0 0,0 0-1,0 0 1,0-1 0,0 1-1,0-1 1,0 1 0,-1-1 0,1 0-1,-1 0 1,0 0 0,1 0-1,-7 2 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6"/>
    </inkml:context>
    <inkml:brush xml:id="br0">
      <inkml:brushProperty name="width" value="0.1" units="cm"/>
      <inkml:brushProperty name="height" value="0.1" units="cm"/>
      <inkml:brushProperty name="color" value="#333333"/>
    </inkml:brush>
  </inkml:definitions>
  <inkml:trace contextRef="#ctx0" brushRef="#br0">65 0 24575,'-1'9'0,"1"0"0,-1-1 0,-1 1 0,1-1 0,-2 1 0,1-1 0,-1 0 0,0 0 0,-5 9 0,-2 4 0,5-6 0,0 1 0,1 0 0,0-1 0,1 1 0,1 1 0,0 16 0,1-16 0,0-7 0,-1 1 0,1 1 0,1-1 0,1 21 0,-1-31 0,0 0 0,0 0 0,0 1 0,0-1 0,1 0 0,-1 0 0,1 0 0,-1 0 0,1 0 0,-1 0 0,1 0 0,-1 0 0,1 0 0,0 0 0,-1 0 0,1 0 0,0 0 0,0 0 0,1 0 0,-1-1 0,0 1 0,1-1 0,-1 0 0,0 0 0,0 0 0,1 0 0,-1 0 0,0 0 0,0-1 0,0 1 0,1 0 0,-1-1 0,0 1 0,0 0 0,0-1 0,0 1 0,1-1 0,-1 0 0,0 1 0,0-1 0,0 0 0,1-1 0,0-1 0,0 1 0,0 0 0,0-1 0,0 0 0,0 1 0,-1-1 0,0 0 0,1 0 0,-1 0 0,0 0 0,0 0 0,1-5 0,6-44 0,-7 42 0,12-51 0,-9 48 0,-1 0 0,-1 0 0,1 0 0,-1-20 0,5-53 0,-3 98 0,0 0 0,-1 0 0,0 0 0,2 20 0,-5-19 0,-2 0 0,0 0 0,0 0 0,-8 23 0,5-22 0,2 1 0,0-1 0,-3 27 0,5 11-1365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7"/>
    </inkml:context>
    <inkml:brush xml:id="br0">
      <inkml:brushProperty name="width" value="0.1" units="cm"/>
      <inkml:brushProperty name="height" value="0.1" units="cm"/>
      <inkml:brushProperty name="color" value="#E71224"/>
    </inkml:brush>
  </inkml:definitions>
  <inkml:trace contextRef="#ctx0" brushRef="#br0">107 1 24575,'14'186'0,"-15"-175"0,0 1 0,0 0 0,-1 0 0,-1-1 0,0 1 0,0-1 0,-6 11 0,7-17 0,0 0 0,0-1 0,0 1 0,-1-1 0,0 0 0,0 1 0,0-1 0,0-1 0,-1 1 0,1 0 0,-1-1 0,0 1 0,0-1 0,0 0 0,-1-1 0,1 1 0,-1-1 0,-7 3 0,12-5 0,-1 1 0,0-1 0,1 0 0,-1 0 0,0 0 0,0 0 0,1 0 0,-1 0 0,0 0 0,1 0 0,-1 0 0,0 0 0,0 0 0,1-1 0,-1 1 0,0 0 0,1 0 0,-1-1 0,0 1 0,1 0 0,-1-1 0,0 1 0,1-1 0,-1 1 0,1-1 0,-1 1 0,1-1 0,-1 1 0,1-1 0,-1 0 0,0 0 0,-4-29 0,13-29 0,28-129 0,-34 181-74,0-1 0,1 1 1,0 0-1,0 0 0,6-9 0,-5 7-848</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8"/>
    </inkml:context>
    <inkml:brush xml:id="br0">
      <inkml:brushProperty name="width" value="0.1" units="cm"/>
      <inkml:brushProperty name="height" value="0.1" units="cm"/>
      <inkml:brushProperty name="color" value="#E71224"/>
    </inkml:brush>
  </inkml:definitions>
  <inkml:trace contextRef="#ctx0" brushRef="#br0">243 21 24575,'-20'31'0,"14"-20"0,-1 0 0,-1 1 0,2 0 0,-1 0 0,2 0 0,-1 1 0,2 0 0,-5 19 0,7-22 0,-4 15 0,-1-1 0,-13 30 0,18-48 0,0-1 0,-1 1 0,0-1 0,-1 1 0,1-1 0,-1 0 0,0-1 0,0 1 0,0-1 0,-1 1 0,1-1 0,-1 0 0,0-1 0,-11 7 0,15-10 0,-1 1 0,1 0 0,-1 0 0,1-1 0,-1 1 0,1 0 0,-1-1 0,1 0 0,-1 1 0,0-1 0,1 0 0,-1 0 0,1 0 0,-1 0 0,0 0 0,1 0 0,-1 0 0,0-1 0,1 1 0,-1 0 0,1-1 0,-1 0 0,1 1 0,-1-1 0,1 0 0,-1 0 0,1 0 0,0 1 0,0-2 0,-1 1 0,1 0 0,0 0 0,0 0 0,0 0 0,0-1 0,0 1 0,0 0 0,0-1 0,1 1 0,-1-1 0,0-2 0,-1 0 0,2 0 0,-1-1 0,0 1 0,1 0 0,0 0 0,-1-1 0,2 1 0,-1 0 0,0-1 0,1 1 0,0 0 0,0 0 0,0 0 0,4-7 0,32-46 0,-29 45 0,0 1 0,0-1 0,10-24 0,46-80 0,-41 81-1365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399"/>
    </inkml:context>
    <inkml:brush xml:id="br0">
      <inkml:brushProperty name="width" value="0.1" units="cm"/>
      <inkml:brushProperty name="height" value="0.1" units="cm"/>
      <inkml:brushProperty name="color" value="#333333"/>
    </inkml:brush>
  </inkml:definitions>
  <inkml:trace contextRef="#ctx0" brushRef="#br0">180 10 24575,'-2'0'0,"1"0"0,-1 1 0,0-1 0,1 1 0,-1-1 0,1 1 0,0-1 0,-1 1 0,1 0 0,-1 0 0,1 0 0,0-1 0,0 1 0,-1 1 0,1-1 0,0 0 0,0 0 0,0 0 0,0 1 0,0-1 0,1 0 0,-1 1 0,0-1 0,0 3 0,-14 46 0,6-22 0,4-16 0,-2-1 0,0-1 0,0 1 0,-10 10 0,9-13 0,1 1 0,0 0 0,1 0 0,0 1 0,1-1 0,-5 14 0,-1 2 0,8-20 0,0 1 0,0 0 0,1 0 0,0 0 0,0 1 0,0-1 0,0 1 0,1-1 0,1 1 0,-1-1 0,1 1 0,0-1 0,1 12 0,-1-17 0,1 0 0,-1-1 0,0 1 0,0-1 0,1 1 0,-1 0 0,0-1 0,1 1 0,-1-1 0,0 1 0,1-1 0,-1 1 0,1-1 0,-1 0 0,1 1 0,-1-1 0,1 1 0,-1-1 0,1 0 0,0 0 0,-1 1 0,1-1 0,-1 0 0,1 0 0,0 0 0,-1 1 0,1-1 0,0 0 0,-1 0 0,2 0 0,19-11 0,9-25 0,41-114 0,-11 36 0,-58 111 0,-1-1 0,0 0 0,0 0 0,0 0 0,-1 0 0,1 0 0,-1 0 0,0 0 0,-1-7 0,1 10 0,0-1 0,0 1 0,0 0 0,0-1 0,-1 1 0,1-1 0,-1 1 0,1 0 0,-1-1 0,1 1 0,-1 0 0,0-1 0,1 1 0,-1 0 0,0 0 0,0 0 0,0 0 0,0 0 0,0 0 0,0 0 0,0 0 0,0 0 0,-1 0 0,1 0 0,0 1 0,-1-1 0,1 1 0,0-1 0,-1 1 0,-1-1 0,2 1 0,0 0 0,0 0 0,1 1 0,-1-1 0,0 0 0,0 1 0,1-1 0,-1 1 0,1-1 0,-1 1 0,0-1 0,1 1 0,-1-1 0,1 1 0,-1 0 0,1-1 0,-1 1 0,1 0 0,0-1 0,-1 1 0,1 0 0,0 0 0,-1-1 0,1 1 0,0 1 0,-8 29 0,4-15 0,3-13-80,-1 0 0,1 0-1,0 0 1,-1 0 0,0 0-1,0 0 1,0-1 0,0 1-1,0-1 1,0 1 0,-1-1 0,1 0-1,-1 0 1,0 0 0,1 0-1,-7 2 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9T07:15:13.400"/>
    </inkml:context>
    <inkml:brush xml:id="br0">
      <inkml:brushProperty name="width" value="0.1" units="cm"/>
      <inkml:brushProperty name="height" value="0.1" units="cm"/>
      <inkml:brushProperty name="color" value="#333333"/>
    </inkml:brush>
  </inkml:definitions>
  <inkml:trace contextRef="#ctx0" brushRef="#br0">65 0 24575,'-1'9'0,"1"0"0,-1-1 0,-1 1 0,1-1 0,-2 1 0,1-1 0,-1 0 0,0 0 0,-5 9 0,-2 4 0,5-6 0,0 1 0,1 0 0,0-1 0,1 1 0,1 1 0,0 16 0,1-16 0,0-7 0,-1 1 0,1 1 0,1-1 0,1 21 0,-1-31 0,0 0 0,0 0 0,0 1 0,0-1 0,1 0 0,-1 0 0,1 0 0,-1 0 0,1 0 0,-1 0 0,1 0 0,-1 0 0,1 0 0,0 0 0,-1 0 0,1 0 0,0 0 0,0 0 0,1 0 0,-1-1 0,0 1 0,1-1 0,-1 0 0,0 0 0,0 0 0,1 0 0,-1 0 0,0 0 0,0-1 0,0 1 0,1 0 0,-1-1 0,0 1 0,0 0 0,0-1 0,0 1 0,1-1 0,-1 0 0,0 1 0,0-1 0,0 0 0,1-1 0,0-1 0,0 1 0,0 0 0,0-1 0,0 0 0,0 1 0,-1-1 0,0 0 0,1 0 0,-1 0 0,0 0 0,0 0 0,1-5 0,6-44 0,-7 42 0,12-51 0,-9 48 0,-1 0 0,-1 0 0,1 0 0,-1-20 0,5-53 0,-3 98 0,0 0 0,-1 0 0,0 0 0,2 20 0,-5-19 0,-2 0 0,0 0 0,0 0 0,-8 23 0,5-22 0,2 1 0,0-1 0,-3 27 0,5 11-1365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6:53.649"/>
    </inkml:context>
    <inkml:brush xml:id="br0">
      <inkml:brushProperty name="width" value="0.1" units="cm"/>
      <inkml:brushProperty name="height" value="0.1" units="cm"/>
      <inkml:brushProperty name="color" value="#E71224"/>
    </inkml:brush>
  </inkml:definitions>
  <inkml:trace contextRef="#ctx0" brushRef="#br0">243 21 24575,'-20'31'0,"14"-20"0,-1 0 0,-1 1 0,2 0 0,-1 0 0,2 0 0,-1 1 0,2 0 0,-5 19 0,7-22 0,-4 15 0,-1-1 0,-13 30 0,18-48 0,0-1 0,-1 1 0,0-1 0,-1 1 0,1-1 0,-1 0 0,0-1 0,0 1 0,0-1 0,-1 1 0,1-1 0,-1 0 0,0-1 0,-11 7 0,15-10 0,-1 1 0,1 0 0,-1 0 0,1-1 0,-1 1 0,1 0 0,-1-1 0,1 0 0,-1 1 0,0-1 0,1 0 0,-1 0 0,1 0 0,-1 0 0,0 0 0,1 0 0,-1 0 0,0-1 0,1 1 0,-1 0 0,1-1 0,-1 0 0,1 1 0,-1-1 0,1 0 0,-1 0 0,1 0 0,0 1 0,0-2 0,-1 1 0,1 0 0,0 0 0,0 0 0,0 0 0,0-1 0,0 1 0,0 0 0,0-1 0,1 1 0,-1-1 0,0-2 0,-1 0 0,2 0 0,-1-1 0,0 1 0,1 0 0,0 0 0,-1-1 0,2 1 0,-1 0 0,0-1 0,1 1 0,0 0 0,0 0 0,0 0 0,4-7 0,32-46 0,-29 45 0,0 1 0,0-1 0,10-24 0,46-80 0,-41 81-1365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10.133"/>
    </inkml:context>
    <inkml:brush xml:id="br0">
      <inkml:brushProperty name="width" value="0.1" units="cm"/>
      <inkml:brushProperty name="height" value="0.1" units="cm"/>
      <inkml:brushProperty name="color" value="#333333"/>
    </inkml:brush>
  </inkml:definitions>
  <inkml:trace contextRef="#ctx0" brushRef="#br0">150 70 24575,'-1'13'0,"-1"0"0,-1 0 0,-1 0 0,0 0 0,0-1 0,-10 18 0,-4 17 0,14-34 0,0 0 0,-1-1 0,-1 1 0,1-1 0,-2 0 0,0 0 0,0-1 0,-1 0 0,-1-1 0,-14 15 0,23-24 0,0-1 0,0 0 0,-1 0 0,1 1 0,0-1 0,0 0 0,-1 0 0,1 1 0,0-1 0,0 0 0,-1 0 0,1 0 0,0 0 0,-1 1 0,1-1 0,0 0 0,-1 0 0,1 0 0,0 0 0,-1 0 0,1 0 0,0 0 0,-1 0 0,1 0 0,0 0 0,-1 0 0,1 0 0,0 0 0,-1 0 0,1 0 0,0 0 0,-1 0 0,1-1 0,0 1 0,-1 0 0,1 0 0,0 0 0,-1 0 0,1-1 0,0 1 0,0 0 0,-1 0 0,1-1 0,0 1 0,-1-1 0,1-20 0,10-24 0,38-79 0,-44 112 0,1 0 0,0-1 0,1 1 0,1 0 0,8-12 0,6-8 0,25-28-1365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15.235"/>
    </inkml:context>
    <inkml:brush xml:id="br0">
      <inkml:brushProperty name="width" value="0.1" units="cm"/>
      <inkml:brushProperty name="height" value="0.1" units="cm"/>
      <inkml:brushProperty name="color" value="#333333"/>
    </inkml:brush>
  </inkml:definitions>
  <inkml:trace contextRef="#ctx0" brushRef="#br0">180 10 24575,'-2'0'0,"1"0"0,-1 1 0,0-1 0,1 1 0,-1-1 0,1 1 0,0-1 0,-1 1 0,1 0 0,-1 0 0,1 0 0,0-1 0,0 1 0,-1 1 0,1-1 0,0 0 0,0 0 0,0 0 0,0 1 0,0-1 0,1 0 0,-1 1 0,0-1 0,0 3 0,-14 46 0,6-22 0,4-16 0,-2-1 0,0-1 0,0 1 0,-10 10 0,9-13 0,1 1 0,0 0 0,1 0 0,0 1 0,1-1 0,-5 14 0,-1 2 0,8-20 0,0 1 0,0 0 0,1 0 0,0 0 0,0 1 0,0-1 0,0 1 0,1-1 0,1 1 0,-1-1 0,1 1 0,0-1 0,1 12 0,-1-17 0,1 0 0,-1-1 0,0 1 0,0-1 0,1 1 0,-1 0 0,0-1 0,1 1 0,-1-1 0,0 1 0,1-1 0,-1 1 0,1-1 0,-1 0 0,1 1 0,-1-1 0,1 1 0,-1-1 0,1 0 0,0 0 0,-1 1 0,1-1 0,-1 0 0,1 0 0,0 0 0,-1 1 0,1-1 0,0 0 0,-1 0 0,2 0 0,19-11 0,9-25 0,41-114 0,-11 36 0,-58 111 0,-1-1 0,0 0 0,0 0 0,0 0 0,-1 0 0,1 0 0,-1 0 0,0 0 0,-1-7 0,1 10 0,0-1 0,0 1 0,0 0 0,0-1 0,-1 1 0,1-1 0,-1 1 0,1 0 0,-1-1 0,1 1 0,-1 0 0,0-1 0,1 1 0,-1 0 0,0 0 0,0 0 0,0 0 0,0 0 0,0 0 0,0 0 0,0 0 0,0 0 0,-1 0 0,1 0 0,0 1 0,-1-1 0,1 1 0,0-1 0,-1 1 0,-1-1 0,2 1 0,0 0 0,0 0 0,1 1 0,-1-1 0,0 0 0,0 1 0,1-1 0,-1 1 0,1-1 0,-1 1 0,0-1 0,1 1 0,-1-1 0,1 1 0,-1 0 0,1-1 0,-1 1 0,1 0 0,0-1 0,-1 1 0,1 0 0,0 0 0,-1-1 0,1 1 0,0 1 0,-8 29 0,4-15 0,3-13-80,-1 0 0,1 0-1,0 0 1,-1 0 0,0 0-1,0 0 1,0-1 0,0 1-1,0-1 1,0 1 0,-1-1 0,1 0-1,-1 0 1,0 0 0,1 0-1,-7 2 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20.605"/>
    </inkml:context>
    <inkml:brush xml:id="br0">
      <inkml:brushProperty name="width" value="0.1" units="cm"/>
      <inkml:brushProperty name="height" value="0.1" units="cm"/>
      <inkml:brushProperty name="color" value="#333333"/>
    </inkml:brush>
  </inkml:definitions>
  <inkml:trace contextRef="#ctx0" brushRef="#br0">65 0 24575,'-1'9'0,"1"0"0,-1-1 0,-1 1 0,1-1 0,-2 1 0,1-1 0,-1 0 0,0 0 0,-5 9 0,-2 4 0,5-6 0,0 1 0,1 0 0,0-1 0,1 1 0,1 1 0,0 16 0,1-16 0,0-7 0,-1 1 0,1 1 0,1-1 0,1 21 0,-1-31 0,0 0 0,0 0 0,0 1 0,0-1 0,1 0 0,-1 0 0,1 0 0,-1 0 0,1 0 0,-1 0 0,1 0 0,-1 0 0,1 0 0,0 0 0,-1 0 0,1 0 0,0 0 0,0 0 0,1 0 0,-1-1 0,0 1 0,1-1 0,-1 0 0,0 0 0,0 0 0,1 0 0,-1 0 0,0 0 0,0-1 0,0 1 0,1 0 0,-1-1 0,0 1 0,0 0 0,0-1 0,0 1 0,1-1 0,-1 0 0,0 1 0,0-1 0,0 0 0,1-1 0,0-1 0,0 1 0,0 0 0,0-1 0,0 0 0,0 1 0,-1-1 0,0 0 0,1 0 0,-1 0 0,0 0 0,0 0 0,1-5 0,6-44 0,-7 42 0,12-51 0,-9 48 0,-1 0 0,-1 0 0,1 0 0,-1-20 0,5-53 0,-3 98 0,0 0 0,-1 0 0,0 0 0,2 20 0,-5-19 0,-2 0 0,0 0 0,0 0 0,-8 23 0,5-22 0,2 1 0,0-1 0,-3 27 0,5 11-1365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43.722"/>
    </inkml:context>
    <inkml:brush xml:id="br0">
      <inkml:brushProperty name="width" value="0.1" units="cm"/>
      <inkml:brushProperty name="height" value="0.1" units="cm"/>
      <inkml:brushProperty name="color" value="#E71224"/>
    </inkml:brush>
  </inkml:definitions>
  <inkml:trace contextRef="#ctx0" brushRef="#br0">107 1 24575,'14'186'0,"-15"-175"0,0 1 0,0 0 0,-1 0 0,-1-1 0,0 1 0,0-1 0,-6 11 0,7-17 0,0 0 0,0-1 0,0 1 0,-1-1 0,0 0 0,0 1 0,0-1 0,0-1 0,-1 1 0,1 0 0,-1-1 0,0 1 0,0-1 0,0 0 0,-1-1 0,1 1 0,-1-1 0,-7 3 0,12-5 0,-1 1 0,0-1 0,1 0 0,-1 0 0,0 0 0,0 0 0,1 0 0,-1 0 0,0 0 0,1 0 0,-1 0 0,0 0 0,0 0 0,1-1 0,-1 1 0,0 0 0,1 0 0,-1-1 0,0 1 0,1 0 0,-1-1 0,0 1 0,1-1 0,-1 1 0,1-1 0,-1 1 0,1-1 0,-1 1 0,1-1 0,-1 0 0,0 0 0,-4-29 0,13-29 0,28-129 0,-34 181-74,0-1 0,1 1 1,0 0-1,0 0 0,6-9 0,-5 7-848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43.723"/>
    </inkml:context>
    <inkml:brush xml:id="br0">
      <inkml:brushProperty name="width" value="0.1" units="cm"/>
      <inkml:brushProperty name="height" value="0.1" units="cm"/>
      <inkml:brushProperty name="color" value="#E71224"/>
    </inkml:brush>
  </inkml:definitions>
  <inkml:trace contextRef="#ctx0" brushRef="#br0">243 21 24575,'-20'31'0,"14"-20"0,-1 0 0,-1 1 0,2 0 0,-1 0 0,2 0 0,-1 1 0,2 0 0,-5 19 0,7-22 0,-4 15 0,-1-1 0,-13 30 0,18-48 0,0-1 0,-1 1 0,0-1 0,-1 1 0,1-1 0,-1 0 0,0-1 0,0 1 0,0-1 0,-1 1 0,1-1 0,-1 0 0,0-1 0,-11 7 0,15-10 0,-1 1 0,1 0 0,-1 0 0,1-1 0,-1 1 0,1 0 0,-1-1 0,1 0 0,-1 1 0,0-1 0,1 0 0,-1 0 0,1 0 0,-1 0 0,0 0 0,1 0 0,-1 0 0,0-1 0,1 1 0,-1 0 0,1-1 0,-1 0 0,1 1 0,-1-1 0,1 0 0,-1 0 0,1 0 0,0 1 0,0-2 0,-1 1 0,1 0 0,0 0 0,0 0 0,0 0 0,0-1 0,0 1 0,0 0 0,0-1 0,1 1 0,-1-1 0,0-2 0,-1 0 0,2 0 0,-1-1 0,0 1 0,1 0 0,0 0 0,-1-1 0,2 1 0,-1 0 0,0-1 0,1 1 0,0 0 0,0 0 0,0 0 0,4-7 0,32-46 0,-29 45 0,0 1 0,0-1 0,10-24 0,46-80 0,-41 81-1365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56.630"/>
    </inkml:context>
    <inkml:brush xml:id="br0">
      <inkml:brushProperty name="width" value="0.1" units="cm"/>
      <inkml:brushProperty name="height" value="0.1" units="cm"/>
      <inkml:brushProperty name="color" value="#333333"/>
    </inkml:brush>
  </inkml:definitions>
  <inkml:trace contextRef="#ctx0" brushRef="#br0">180 10 24575,'-2'0'0,"1"0"0,-1 1 0,0-1 0,1 1 0,-1-1 0,1 1 0,0-1 0,-1 1 0,1 0 0,-1 0 0,1 0 0,0-1 0,0 1 0,-1 1 0,1-1 0,0 0 0,0 0 0,0 0 0,0 1 0,0-1 0,1 0 0,-1 1 0,0-1 0,0 3 0,-14 46 0,6-22 0,4-16 0,-2-1 0,0-1 0,0 1 0,-10 10 0,9-13 0,1 1 0,0 0 0,1 0 0,0 1 0,1-1 0,-5 14 0,-1 2 0,8-20 0,0 1 0,0 0 0,1 0 0,0 0 0,0 1 0,0-1 0,0 1 0,1-1 0,1 1 0,-1-1 0,1 1 0,0-1 0,1 12 0,-1-17 0,1 0 0,-1-1 0,0 1 0,0-1 0,1 1 0,-1 0 0,0-1 0,1 1 0,-1-1 0,0 1 0,1-1 0,-1 1 0,1-1 0,-1 0 0,1 1 0,-1-1 0,1 1 0,-1-1 0,1 0 0,0 0 0,-1 1 0,1-1 0,-1 0 0,1 0 0,0 0 0,-1 1 0,1-1 0,0 0 0,-1 0 0,2 0 0,19-11 0,9-25 0,41-114 0,-11 36 0,-58 111 0,-1-1 0,0 0 0,0 0 0,0 0 0,-1 0 0,1 0 0,-1 0 0,0 0 0,-1-7 0,1 10 0,0-1 0,0 1 0,0 0 0,0-1 0,-1 1 0,1-1 0,-1 1 0,1 0 0,-1-1 0,1 1 0,-1 0 0,0-1 0,1 1 0,-1 0 0,0 0 0,0 0 0,0 0 0,0 0 0,0 0 0,0 0 0,0 0 0,0 0 0,-1 0 0,1 0 0,0 1 0,-1-1 0,1 1 0,0-1 0,-1 1 0,-1-1 0,2 1 0,0 0 0,0 0 0,1 1 0,-1-1 0,0 0 0,0 1 0,1-1 0,-1 1 0,1-1 0,-1 1 0,0-1 0,1 1 0,-1-1 0,1 1 0,-1 0 0,1-1 0,-1 1 0,1 0 0,0-1 0,-1 1 0,1 0 0,0 0 0,-1-1 0,1 1 0,0 1 0,-8 29 0,4-15 0,3-13-80,-1 0 0,1 0-1,0 0 1,-1 0 0,0 0-1,0 0 1,0-1 0,0 1-1,0-1 1,0 1 0,-1-1 0,1 0-1,-1 0 1,0 0 0,1 0-1,-7 2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5T06:37:56.631"/>
    </inkml:context>
    <inkml:brush xml:id="br0">
      <inkml:brushProperty name="width" value="0.1" units="cm"/>
      <inkml:brushProperty name="height" value="0.1" units="cm"/>
      <inkml:brushProperty name="color" value="#333333"/>
    </inkml:brush>
  </inkml:definitions>
  <inkml:trace contextRef="#ctx0" brushRef="#br0">65 0 24575,'-1'9'0,"1"0"0,-1-1 0,-1 1 0,1-1 0,-2 1 0,1-1 0,-1 0 0,0 0 0,-5 9 0,-2 4 0,5-6 0,0 1 0,1 0 0,0-1 0,1 1 0,1 1 0,0 16 0,1-16 0,0-7 0,-1 1 0,1 1 0,1-1 0,1 21 0,-1-31 0,0 0 0,0 0 0,0 1 0,0-1 0,1 0 0,-1 0 0,1 0 0,-1 0 0,1 0 0,-1 0 0,1 0 0,-1 0 0,1 0 0,0 0 0,-1 0 0,1 0 0,0 0 0,0 0 0,1 0 0,-1-1 0,0 1 0,1-1 0,-1 0 0,0 0 0,0 0 0,1 0 0,-1 0 0,0 0 0,0-1 0,0 1 0,1 0 0,-1-1 0,0 1 0,0 0 0,0-1 0,0 1 0,1-1 0,-1 0 0,0 1 0,0-1 0,0 0 0,1-1 0,0-1 0,0 1 0,0 0 0,0-1 0,0 0 0,0 1 0,-1-1 0,0 0 0,1 0 0,-1 0 0,0 0 0,0 0 0,1-5 0,6-44 0,-7 42 0,12-51 0,-9 48 0,-1 0 0,-1 0 0,1 0 0,-1-20 0,5-53 0,-3 98 0,0 0 0,-1 0 0,0 0 0,2 20 0,-5-19 0,-2 0 0,0 0 0,0 0 0,-8 23 0,5-22 0,2 1 0,0-1 0,-3 27 0,5 11-1365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7088" cy="497047"/>
          </a:xfrm>
          <a:prstGeom prst="rect">
            <a:avLst/>
          </a:prstGeom>
        </p:spPr>
        <p:txBody>
          <a:bodyPr vert="horz" lIns="91458" tIns="45729" rIns="91458" bIns="45729"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587" y="0"/>
            <a:ext cx="2947088" cy="497047"/>
          </a:xfrm>
          <a:prstGeom prst="rect">
            <a:avLst/>
          </a:prstGeom>
        </p:spPr>
        <p:txBody>
          <a:bodyPr vert="horz" lIns="91458" tIns="45729" rIns="91458" bIns="45729" rtlCol="0"/>
          <a:lstStyle>
            <a:lvl1pPr algn="r">
              <a:defRPr sz="1200"/>
            </a:lvl1pPr>
          </a:lstStyle>
          <a:p>
            <a:fld id="{CA252A63-2695-4344-AEFA-47D9B7D74B52}" type="datetimeFigureOut">
              <a:rPr kumimoji="1" lang="ja-JP" altLang="en-US" smtClean="0"/>
              <a:t>2022/3/4</a:t>
            </a:fld>
            <a:endParaRPr kumimoji="1" lang="ja-JP" altLang="en-US"/>
          </a:p>
        </p:txBody>
      </p:sp>
      <p:sp>
        <p:nvSpPr>
          <p:cNvPr id="4" name="スライド イメージ プレースホルダー 3"/>
          <p:cNvSpPr>
            <a:spLocks noGrp="1" noRot="1" noChangeAspect="1"/>
          </p:cNvSpPr>
          <p:nvPr>
            <p:ph type="sldImg" idx="2"/>
          </p:nvPr>
        </p:nvSpPr>
        <p:spPr>
          <a:xfrm>
            <a:off x="420688" y="1239838"/>
            <a:ext cx="5957887" cy="3352800"/>
          </a:xfrm>
          <a:prstGeom prst="rect">
            <a:avLst/>
          </a:prstGeom>
          <a:noFill/>
          <a:ln w="12700">
            <a:solidFill>
              <a:prstClr val="black"/>
            </a:solidFill>
          </a:ln>
        </p:spPr>
        <p:txBody>
          <a:bodyPr vert="horz" lIns="91458" tIns="45729" rIns="91458" bIns="45729" rtlCol="0" anchor="ctr"/>
          <a:lstStyle/>
          <a:p>
            <a:endParaRPr lang="ja-JP" altLang="en-US"/>
          </a:p>
        </p:txBody>
      </p:sp>
      <p:sp>
        <p:nvSpPr>
          <p:cNvPr id="5" name="ノート プレースホルダー 4"/>
          <p:cNvSpPr>
            <a:spLocks noGrp="1"/>
          </p:cNvSpPr>
          <p:nvPr>
            <p:ph type="body" sz="quarter" idx="3"/>
          </p:nvPr>
        </p:nvSpPr>
        <p:spPr>
          <a:xfrm>
            <a:off x="679610" y="4778318"/>
            <a:ext cx="5440046" cy="3909674"/>
          </a:xfrm>
          <a:prstGeom prst="rect">
            <a:avLst/>
          </a:prstGeom>
        </p:spPr>
        <p:txBody>
          <a:bodyPr vert="horz" lIns="91458" tIns="45729" rIns="91458" bIns="45729"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32766"/>
            <a:ext cx="2947088" cy="497047"/>
          </a:xfrm>
          <a:prstGeom prst="rect">
            <a:avLst/>
          </a:prstGeom>
        </p:spPr>
        <p:txBody>
          <a:bodyPr vert="horz" lIns="91458" tIns="45729" rIns="91458" bIns="45729"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587" y="9432766"/>
            <a:ext cx="2947088" cy="497047"/>
          </a:xfrm>
          <a:prstGeom prst="rect">
            <a:avLst/>
          </a:prstGeom>
        </p:spPr>
        <p:txBody>
          <a:bodyPr vert="horz" lIns="91458" tIns="45729" rIns="91458" bIns="45729" rtlCol="0" anchor="b"/>
          <a:lstStyle>
            <a:lvl1pPr algn="r">
              <a:defRPr sz="1200"/>
            </a:lvl1pPr>
          </a:lstStyle>
          <a:p>
            <a:fld id="{ED74F387-4227-428C-A2B6-F67671F7BBB9}" type="slidenum">
              <a:rPr kumimoji="1" lang="ja-JP" altLang="en-US" smtClean="0"/>
              <a:t>‹#›</a:t>
            </a:fld>
            <a:endParaRPr kumimoji="1" lang="ja-JP" altLang="en-US"/>
          </a:p>
        </p:txBody>
      </p:sp>
    </p:spTree>
    <p:extLst>
      <p:ext uri="{BB962C8B-B14F-4D97-AF65-F5344CB8AC3E}">
        <p14:creationId xmlns:p14="http://schemas.microsoft.com/office/powerpoint/2010/main" val="396270259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（タイトルは授業に適したものに変更する）</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a:t>
            </a:fld>
            <a:endParaRPr kumimoji="1" lang="ja-JP" altLang="en-US"/>
          </a:p>
        </p:txBody>
      </p:sp>
    </p:spTree>
    <p:extLst>
      <p:ext uri="{BB962C8B-B14F-4D97-AF65-F5344CB8AC3E}">
        <p14:creationId xmlns:p14="http://schemas.microsoft.com/office/powerpoint/2010/main" val="1712460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⑤の作業：</a:t>
            </a:r>
            <a:endParaRPr kumimoji="1" lang="en-US" altLang="ja-JP" dirty="0"/>
          </a:p>
          <a:p>
            <a:r>
              <a:rPr kumimoji="1" lang="ja-JP" altLang="en-US" dirty="0"/>
              <a:t>プログラミング環境と書いたカードをタップしてください。タップするとプログラム画面が表示されるはずです。表示されましたか？</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10</a:t>
            </a:fld>
            <a:endParaRPr kumimoji="1" lang="ja-JP" altLang="en-US"/>
          </a:p>
        </p:txBody>
      </p:sp>
    </p:spTree>
    <p:extLst>
      <p:ext uri="{BB962C8B-B14F-4D97-AF65-F5344CB8AC3E}">
        <p14:creationId xmlns:p14="http://schemas.microsoft.com/office/powerpoint/2010/main" val="4019798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画面が開きましたよね。中央の黒い部分スタートとエンドのアイコンだけがあからじめ置いてありますよね。</a:t>
            </a:r>
            <a:r>
              <a:rPr kumimoji="1" lang="en-US" altLang="ja-JP" dirty="0"/>
              <a:t>PIECE</a:t>
            </a:r>
            <a:r>
              <a:rPr kumimoji="1" lang="ja-JP" altLang="en-US" dirty="0"/>
              <a:t>では、このスタートとエンドのアイコンの間に、動きを制御するアイコンをならべていってプログラムします。画面の下の方にドックと呼ばれる場所があり、ここにプログラムに使えるアイコンが並んでいます。上の方には、プログラムを転送したり、保存したりするためのアイコンが並んでいます。</a:t>
            </a:r>
            <a:endParaRPr kumimoji="1" lang="en-US" altLang="ja-JP" dirty="0"/>
          </a:p>
          <a:p>
            <a:r>
              <a:rPr kumimoji="1" lang="ja-JP" altLang="en-US" dirty="0"/>
              <a:t>さて、プログラムの方法ですが、とっても簡単です。ドックに並んでいるアイコンから必要なもの探して、アイコンを指で押さえてそのままドラッグして、スタートとエンドの間の白い線にドロップすれば</a:t>
            </a:r>
            <a:r>
              <a:rPr kumimoji="1" lang="en-US" altLang="ja-JP" dirty="0"/>
              <a:t>OK</a:t>
            </a:r>
            <a:r>
              <a:rPr kumimoji="1" lang="ja-JP" altLang="en-US" dirty="0"/>
              <a:t>です。・・・</a:t>
            </a:r>
            <a:r>
              <a:rPr kumimoji="1" lang="en-US" altLang="ja-JP" dirty="0"/>
              <a:t>Click</a:t>
            </a:r>
          </a:p>
          <a:p>
            <a:r>
              <a:rPr kumimoji="1" lang="ja-JP" altLang="en-US" dirty="0"/>
              <a:t>ちなみに２本の指で画面をつまむようにすれば画面を縮小、広げるようにすれば拡大できます。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11</a:t>
            </a:fld>
            <a:endParaRPr kumimoji="1" lang="ja-JP" altLang="en-US"/>
          </a:p>
        </p:txBody>
      </p:sp>
    </p:spTree>
    <p:extLst>
      <p:ext uri="{BB962C8B-B14F-4D97-AF65-F5344CB8AC3E}">
        <p14:creationId xmlns:p14="http://schemas.microsoft.com/office/powerpoint/2010/main" val="1187383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置いたアイコンを消したいときの操作です。さっきと同じように、消したいアイコンを指で押さえ、画面のなにもない黒いところで指を離したらアイコンを消すことができます。ちょっと動画で見てみましょう。・・・</a:t>
            </a:r>
            <a:r>
              <a:rPr kumimoji="1" lang="en-US" altLang="ja-JP" dirty="0"/>
              <a:t>Click</a:t>
            </a:r>
            <a:r>
              <a:rPr kumimoji="1" lang="ja-JP" altLang="en-US" dirty="0"/>
              <a:t>（動画再生後にもう一度再生したいときは動画の下部分に現れるコントロールバーの再生ボタンをクリック）</a:t>
            </a:r>
            <a:endParaRPr kumimoji="1" lang="en-US" altLang="ja-JP" dirty="0"/>
          </a:p>
          <a:p>
            <a:r>
              <a:rPr kumimoji="1" lang="ja-JP" altLang="en-US" dirty="0"/>
              <a:t>また、アイコンによっては上下にボタンのようなものが付いているものがあります。この部分をタップすると、</a:t>
            </a:r>
            <a:r>
              <a:rPr kumimoji="1" lang="en-US" altLang="ja-JP" dirty="0"/>
              <a:t>LED</a:t>
            </a:r>
            <a:r>
              <a:rPr kumimoji="1" lang="ja-JP" altLang="en-US" dirty="0"/>
              <a:t>の</a:t>
            </a:r>
            <a:r>
              <a:rPr kumimoji="1" lang="en-US" altLang="ja-JP" dirty="0"/>
              <a:t>ON</a:t>
            </a:r>
            <a:r>
              <a:rPr kumimoji="1" lang="ja-JP" altLang="en-US" dirty="0"/>
              <a:t>と</a:t>
            </a:r>
            <a:r>
              <a:rPr kumimoji="1" lang="en-US" altLang="ja-JP" dirty="0"/>
              <a:t>OFF</a:t>
            </a:r>
            <a:r>
              <a:rPr kumimoji="1" lang="ja-JP" altLang="en-US" dirty="0"/>
              <a:t>を変えたり、数値を増やしたり減らしたりできます。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12</a:t>
            </a:fld>
            <a:endParaRPr kumimoji="1" lang="ja-JP" altLang="en-US"/>
          </a:p>
        </p:txBody>
      </p:sp>
    </p:spTree>
    <p:extLst>
      <p:ext uri="{BB962C8B-B14F-4D97-AF65-F5344CB8AC3E}">
        <p14:creationId xmlns:p14="http://schemas.microsoft.com/office/powerpoint/2010/main" val="1044291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まずは練習です、プログラムを体験してみましょう。</a:t>
            </a:r>
            <a:r>
              <a:rPr kumimoji="1" lang="ja-JP" altLang="en-US" sz="1200" dirty="0">
                <a:solidFill>
                  <a:schemeClr val="tx2"/>
                </a:solidFill>
              </a:rPr>
              <a:t>赤</a:t>
            </a:r>
            <a:r>
              <a:rPr kumimoji="1" lang="en-US" altLang="ja-JP" sz="1200" dirty="0">
                <a:solidFill>
                  <a:schemeClr val="tx2"/>
                </a:solidFill>
              </a:rPr>
              <a:t>LED</a:t>
            </a:r>
            <a:r>
              <a:rPr kumimoji="1" lang="ja-JP" altLang="en-US" sz="1200" dirty="0">
                <a:solidFill>
                  <a:schemeClr val="tx2"/>
                </a:solidFill>
              </a:rPr>
              <a:t>、黄</a:t>
            </a:r>
            <a:r>
              <a:rPr kumimoji="1" lang="en-US" altLang="ja-JP" sz="1200" dirty="0">
                <a:solidFill>
                  <a:schemeClr val="tx2"/>
                </a:solidFill>
              </a:rPr>
              <a:t>LED</a:t>
            </a:r>
            <a:r>
              <a:rPr kumimoji="1" lang="ja-JP" altLang="en-US" sz="1200" dirty="0">
                <a:solidFill>
                  <a:schemeClr val="tx2"/>
                </a:solidFill>
              </a:rPr>
              <a:t>、青</a:t>
            </a:r>
            <a:r>
              <a:rPr kumimoji="1" lang="en-US" altLang="ja-JP" sz="1200" dirty="0">
                <a:solidFill>
                  <a:schemeClr val="tx2"/>
                </a:solidFill>
              </a:rPr>
              <a:t>LED</a:t>
            </a:r>
            <a:r>
              <a:rPr kumimoji="1" lang="ja-JP" altLang="en-US" sz="1200" dirty="0">
                <a:solidFill>
                  <a:schemeClr val="tx2"/>
                </a:solidFill>
              </a:rPr>
              <a:t>が</a:t>
            </a:r>
            <a:r>
              <a:rPr kumimoji="1" lang="en-US" altLang="ja-JP" sz="1200" dirty="0">
                <a:solidFill>
                  <a:schemeClr val="tx2"/>
                </a:solidFill>
              </a:rPr>
              <a:t>1</a:t>
            </a:r>
            <a:r>
              <a:rPr kumimoji="1" lang="ja-JP" altLang="en-US" sz="1200" dirty="0">
                <a:solidFill>
                  <a:schemeClr val="tx2"/>
                </a:solidFill>
              </a:rPr>
              <a:t>秒ごとに順番に点灯するプログラムです。</a:t>
            </a:r>
            <a:r>
              <a:rPr kumimoji="1" lang="ja-JP" altLang="en-US" dirty="0"/>
              <a:t>今写っている画面と全く同じになるように、アイコンを並べてみてください。（１～２分待つ）</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13</a:t>
            </a:fld>
            <a:endParaRPr kumimoji="1" lang="ja-JP" altLang="en-US"/>
          </a:p>
        </p:txBody>
      </p:sp>
    </p:spTree>
    <p:extLst>
      <p:ext uri="{BB962C8B-B14F-4D97-AF65-F5344CB8AC3E}">
        <p14:creationId xmlns:p14="http://schemas.microsoft.com/office/powerpoint/2010/main" val="3494561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プログラムができました。このプログラムを</a:t>
            </a:r>
            <a:r>
              <a:rPr kumimoji="1" lang="en-US" altLang="ja-JP" dirty="0"/>
              <a:t>PIECE</a:t>
            </a:r>
            <a:r>
              <a:rPr kumimoji="1" lang="ja-JP" altLang="en-US" dirty="0"/>
              <a:t>に書き込んであげないといけません。今から書き込み方を説明します。</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プログラミング</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モジュール</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に</a:t>
            </a: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USB</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ケーブルをさしこみ、ケーブルが上の状態にしておきます。次にモード切替スイッチを左にします。「</a:t>
            </a:r>
            <a:r>
              <a:rPr kumimoji="1" lang="ja-JP" altLang="en-US" dirty="0"/>
              <a:t>書き込むときは、モードスイッチが左」がポイントです。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14</a:t>
            </a:fld>
            <a:endParaRPr kumimoji="1" lang="ja-JP" altLang="en-US"/>
          </a:p>
        </p:txBody>
      </p:sp>
    </p:spTree>
    <p:extLst>
      <p:ext uri="{BB962C8B-B14F-4D97-AF65-F5344CB8AC3E}">
        <p14:creationId xmlns:p14="http://schemas.microsoft.com/office/powerpoint/2010/main" val="4138098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モードスイッチを左にした人は、ソフトの画面上部の</a:t>
            </a:r>
            <a:r>
              <a:rPr kumimoji="1" lang="en-US" altLang="ja-JP" dirty="0"/>
              <a:t>PIECE</a:t>
            </a:r>
            <a:r>
              <a:rPr kumimoji="1" lang="ja-JP" altLang="en-US" dirty="0"/>
              <a:t>の画像の右横のアイコンを確認します。緑色のチェック　になっていますか？駐車禁止みたいなマークになっている人は、モードスイッチをもう一度確認して、リセットボタンを１回押してみてください。リセットボタンは</a:t>
            </a:r>
            <a:r>
              <a:rPr kumimoji="1" lang="en-US" altLang="ja-JP" dirty="0"/>
              <a:t>PIECE</a:t>
            </a:r>
            <a:r>
              <a:rPr kumimoji="1" lang="ja-JP" altLang="en-US" dirty="0"/>
              <a:t>本体の赤色のボタンです。・・・はい皆さん緑色のチェックになりましたね。</a:t>
            </a:r>
            <a:endParaRPr kumimoji="1" lang="en-US" altLang="ja-JP" dirty="0"/>
          </a:p>
          <a:p>
            <a:r>
              <a:rPr kumimoji="1" lang="ja-JP" altLang="en-US" dirty="0"/>
              <a:t>それでは、チェックマークの右横の</a:t>
            </a:r>
            <a:r>
              <a:rPr kumimoji="1" lang="en-US" altLang="ja-JP" dirty="0"/>
              <a:t>FLASH</a:t>
            </a:r>
            <a:r>
              <a:rPr kumimoji="1" lang="ja-JP" altLang="en-US" dirty="0"/>
              <a:t>のアイコンをタップしてください。</a:t>
            </a:r>
            <a:r>
              <a:rPr kumimoji="1" lang="en-US" altLang="ja-JP" dirty="0"/>
              <a:t>FLASH</a:t>
            </a:r>
            <a:r>
              <a:rPr kumimoji="1" lang="ja-JP" altLang="en-US" dirty="0"/>
              <a:t>をタップするとみんなが作ったプログラムが</a:t>
            </a:r>
            <a:r>
              <a:rPr kumimoji="1" lang="en-US" altLang="ja-JP" dirty="0"/>
              <a:t>PIECE</a:t>
            </a:r>
            <a:r>
              <a:rPr kumimoji="1" lang="ja-JP" altLang="en-US" dirty="0"/>
              <a:t>に書き込まれます。画面に「転送しました」と出るので、</a:t>
            </a:r>
            <a:r>
              <a:rPr kumimoji="1" lang="en-US" altLang="ja-JP" dirty="0"/>
              <a:t>[OK]</a:t>
            </a:r>
            <a:r>
              <a:rPr kumimoji="1" lang="ja-JP" altLang="en-US" dirty="0"/>
              <a:t>ボタンをタップしておきましょう。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15</a:t>
            </a:fld>
            <a:endParaRPr kumimoji="1" lang="ja-JP" altLang="en-US"/>
          </a:p>
        </p:txBody>
      </p:sp>
    </p:spTree>
    <p:extLst>
      <p:ext uri="{BB962C8B-B14F-4D97-AF65-F5344CB8AC3E}">
        <p14:creationId xmlns:p14="http://schemas.microsoft.com/office/powerpoint/2010/main" val="941073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は、皆さんの書き込んだプログラムを実行しましょう。モードスイッチを右にスライドさせるとすぐにプログラムを実行します。では、みなさんモードスイッチを右にスライドさせて実行してみてください。どうですか？</a:t>
            </a:r>
            <a:r>
              <a:rPr kumimoji="1" lang="en-US" altLang="ja-JP" dirty="0"/>
              <a:t>LED</a:t>
            </a:r>
            <a:r>
              <a:rPr kumimoji="1" lang="ja-JP" altLang="en-US" dirty="0"/>
              <a:t>が順に点灯しましたか？ちなみに、もう一度動きを見てみたいときは、リセットボタンを押してください。リセットすると、プログラムをもう一度最初から実行します。赤がついて、黄色がついて、青がついて、そして消えます。どうですか？もう皆さんは</a:t>
            </a:r>
            <a:r>
              <a:rPr kumimoji="1" lang="en-US" altLang="ja-JP" dirty="0"/>
              <a:t>LED</a:t>
            </a:r>
            <a:r>
              <a:rPr kumimoji="1" lang="ja-JP" altLang="en-US" dirty="0"/>
              <a:t>を制御するプログラムを書いて実行することができたわけです。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16</a:t>
            </a:fld>
            <a:endParaRPr kumimoji="1" lang="ja-JP" altLang="en-US"/>
          </a:p>
        </p:txBody>
      </p:sp>
    </p:spTree>
    <p:extLst>
      <p:ext uri="{BB962C8B-B14F-4D97-AF65-F5344CB8AC3E}">
        <p14:creationId xmlns:p14="http://schemas.microsoft.com/office/powerpoint/2010/main" val="661827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皆さんが作ったプログラムをフローチャートで見てみましょう。・・・フローチャートで示した通りにアイコンが並んでいますね。そして、アイコンは左から順番に実行されてきます。途中から始まったり、逆方向に実行されたりは絶対にしません。このようにプログラムは必ずスタートから順番に実行されていきます。このことを「順次実行」といいます。プログラムの大事な３つの要素の１つです。覚えておきましょう。</a:t>
            </a:r>
            <a:r>
              <a:rPr kumimoji="1" lang="ja-JP" altLang="en-US" strike="sngStrike" dirty="0"/>
              <a:t>（せーの、はい！「順次実行」　はい、そうです。）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17</a:t>
            </a:fld>
            <a:endParaRPr kumimoji="1" lang="ja-JP" altLang="en-US"/>
          </a:p>
        </p:txBody>
      </p:sp>
    </p:spTree>
    <p:extLst>
      <p:ext uri="{BB962C8B-B14F-4D97-AF65-F5344CB8AC3E}">
        <p14:creationId xmlns:p14="http://schemas.microsoft.com/office/powerpoint/2010/main" val="922781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順次実行、つまりプログラムは順番に実行されていくことが分かりましたね。ここでちょっと、このプログラムについて考えてみましょう。順番に実行していくのだから、このプログラムもさっきと同じ動きをするような気がしませんか？実際にやってみましょう。今さっき作ったプログラムの待機アイコンを削除して、プログラムを書き込んで実行してみてください。・・・・</a:t>
            </a:r>
            <a:r>
              <a:rPr kumimoji="1" lang="en-US" altLang="ja-JP" dirty="0"/>
              <a:t>(</a:t>
            </a:r>
            <a:r>
              <a:rPr kumimoji="1" lang="ja-JP" altLang="en-US" dirty="0"/>
              <a:t>しばし待つ</a:t>
            </a:r>
            <a:r>
              <a:rPr kumimoji="1" lang="en-US" altLang="ja-JP" dirty="0"/>
              <a:t>)</a:t>
            </a:r>
            <a:r>
              <a:rPr kumimoji="1" lang="ja-JP" altLang="en-US" dirty="0"/>
              <a:t>　どうですか？・・・そうなんです。一瞬だけ全部が光っただけで終わりますね。　なぜかというと、コンピューターはものすごい速さで動いています。この１個のアイコンを処理するスピードは約</a:t>
            </a:r>
            <a:r>
              <a:rPr kumimoji="1" lang="en-US" altLang="ja-JP" dirty="0"/>
              <a:t>800</a:t>
            </a:r>
            <a:r>
              <a:rPr kumimoji="1" lang="ja-JP" altLang="en-US" dirty="0"/>
              <a:t>万分の</a:t>
            </a:r>
            <a:r>
              <a:rPr kumimoji="1" lang="en-US" altLang="ja-JP" dirty="0"/>
              <a:t>1</a:t>
            </a:r>
            <a:r>
              <a:rPr kumimoji="1" lang="ja-JP" altLang="en-US" dirty="0"/>
              <a:t>秒です。超速いですね。だから赤つく黄つく青つくが一瞬で実行されてすぐにエンドに到着しちゃうのです。「赤をつける」だけで「何秒間つけるのか」がないので、思った通りに動かないのですね。コンピューターと人間は違う速さで動いています。だからコンピューターに思った通りに動いてもらうには、動きが確実に決まるようなプログラムを書くようにしなければなりませんよ。</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18</a:t>
            </a:fld>
            <a:endParaRPr kumimoji="1" lang="ja-JP" altLang="en-US"/>
          </a:p>
        </p:txBody>
      </p:sp>
    </p:spTree>
    <p:extLst>
      <p:ext uri="{BB962C8B-B14F-4D97-AF65-F5344CB8AC3E}">
        <p14:creationId xmlns:p14="http://schemas.microsoft.com/office/powerpoint/2010/main" val="256913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では次の問題を考えてみましょう。</a:t>
            </a:r>
            <a:r>
              <a:rPr kumimoji="1" lang="ja-JP" altLang="en-US" sz="1200" dirty="0">
                <a:latin typeface="+mn-ea"/>
                <a:ea typeface="+mn-ea"/>
                <a:cs typeface="+mn-cs"/>
              </a:rPr>
              <a:t>次は　「</a:t>
            </a:r>
            <a:r>
              <a:rPr lang="ja-JP" altLang="en-US" sz="1200" dirty="0">
                <a:latin typeface="+mn-ea"/>
                <a:ea typeface="+mn-ea"/>
                <a:cs typeface="メイリオ" panose="020B0604030504040204" pitchFamily="50" charset="-128"/>
              </a:rPr>
              <a:t>赤</a:t>
            </a:r>
            <a:r>
              <a:rPr lang="en-US" altLang="ja-JP" sz="1200" dirty="0">
                <a:latin typeface="+mn-ea"/>
                <a:ea typeface="+mn-ea"/>
                <a:cs typeface="メイリオ" panose="020B0604030504040204" pitchFamily="50" charset="-128"/>
              </a:rPr>
              <a:t>LED</a:t>
            </a:r>
            <a:r>
              <a:rPr lang="ja-JP" altLang="en-US" sz="1200" dirty="0">
                <a:latin typeface="+mn-ea"/>
                <a:ea typeface="+mn-ea"/>
                <a:cs typeface="メイリオ" panose="020B0604030504040204" pitchFamily="50" charset="-128"/>
              </a:rPr>
              <a:t>を</a:t>
            </a:r>
            <a:r>
              <a:rPr lang="en-US" altLang="ja-JP" sz="1200" dirty="0">
                <a:latin typeface="+mn-ea"/>
                <a:ea typeface="+mn-ea"/>
                <a:cs typeface="メイリオ" panose="020B0604030504040204" pitchFamily="50" charset="-128"/>
              </a:rPr>
              <a:t>0.5</a:t>
            </a:r>
            <a:r>
              <a:rPr lang="ja-JP" altLang="en-US" sz="1200" dirty="0">
                <a:latin typeface="+mn-ea"/>
                <a:ea typeface="+mn-ea"/>
                <a:cs typeface="メイリオ" panose="020B0604030504040204" pitchFamily="50" charset="-128"/>
              </a:rPr>
              <a:t>秒</a:t>
            </a:r>
            <a:r>
              <a:rPr lang="en-US" altLang="ja-JP" sz="1200" dirty="0">
                <a:latin typeface="+mn-ea"/>
                <a:ea typeface="+mn-ea"/>
                <a:cs typeface="メイリオ" panose="020B0604030504040204" pitchFamily="50" charset="-128"/>
              </a:rPr>
              <a:t>ON</a:t>
            </a:r>
            <a:r>
              <a:rPr lang="ja-JP" altLang="en-US" sz="1200" dirty="0">
                <a:latin typeface="+mn-ea"/>
                <a:ea typeface="+mn-ea"/>
                <a:cs typeface="メイリオ" panose="020B0604030504040204" pitchFamily="50" charset="-128"/>
              </a:rPr>
              <a:t>、</a:t>
            </a:r>
            <a:r>
              <a:rPr lang="en-US" altLang="ja-JP" sz="1200" dirty="0">
                <a:latin typeface="+mn-ea"/>
                <a:ea typeface="+mn-ea"/>
                <a:cs typeface="メイリオ" panose="020B0604030504040204" pitchFamily="50" charset="-128"/>
              </a:rPr>
              <a:t>0.5</a:t>
            </a:r>
            <a:r>
              <a:rPr lang="ja-JP" altLang="en-US" sz="1200" dirty="0">
                <a:latin typeface="+mn-ea"/>
                <a:ea typeface="+mn-ea"/>
                <a:cs typeface="メイリオ" panose="020B0604030504040204" pitchFamily="50" charset="-128"/>
              </a:rPr>
              <a:t>秒</a:t>
            </a:r>
            <a:r>
              <a:rPr lang="en-US" altLang="ja-JP" sz="1200" dirty="0">
                <a:latin typeface="+mn-ea"/>
                <a:ea typeface="+mn-ea"/>
                <a:cs typeface="メイリオ" panose="020B0604030504040204" pitchFamily="50" charset="-128"/>
              </a:rPr>
              <a:t>OFF</a:t>
            </a:r>
            <a:r>
              <a:rPr lang="ja-JP" altLang="en-US" sz="1200" dirty="0">
                <a:latin typeface="+mn-ea"/>
                <a:ea typeface="+mn-ea"/>
                <a:cs typeface="メイリオ" panose="020B0604030504040204" pitchFamily="50" charset="-128"/>
              </a:rPr>
              <a:t>　を　ずっと続ける」　ですね。</a:t>
            </a:r>
            <a:r>
              <a:rPr kumimoji="1" lang="ja-JP" altLang="en-US" sz="1200" dirty="0">
                <a:latin typeface="+mn-ea"/>
                <a:ea typeface="+mn-ea"/>
                <a:cs typeface="メイリオ" panose="020B0604030504040204" pitchFamily="50" charset="-128"/>
              </a:rPr>
              <a:t>はい。でました。「ずっと続ける」です。ずっと続けるこそコンピュータのもっとも得意なことです。ずっと続ける、ずっとチェックする、永遠に何かするのは人間には無理ですが、コンピュータであれば電源を切るまで続けてくれます。さて「ずっと続ける」はコンピュータにどう命令したらよいでしょうか。まずはフローチャートで考えてみましょう。・・・</a:t>
            </a:r>
            <a:r>
              <a:rPr kumimoji="1" lang="en-US" altLang="ja-JP" sz="1200" dirty="0">
                <a:latin typeface="+mn-ea"/>
                <a:ea typeface="+mn-ea"/>
                <a:cs typeface="メイリオ" panose="020B0604030504040204" pitchFamily="50" charset="-128"/>
              </a:rPr>
              <a:t>Click</a:t>
            </a:r>
            <a:endParaRPr kumimoji="1" lang="ja-JP" altLang="en-US" dirty="0">
              <a:latin typeface="+mn-ea"/>
              <a:ea typeface="+mn-ea"/>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19</a:t>
            </a:fld>
            <a:endParaRPr kumimoji="1" lang="ja-JP" altLang="en-US"/>
          </a:p>
        </p:txBody>
      </p:sp>
    </p:spTree>
    <p:extLst>
      <p:ext uri="{BB962C8B-B14F-4D97-AF65-F5344CB8AC3E}">
        <p14:creationId xmlns:p14="http://schemas.microsoft.com/office/powerpoint/2010/main" val="526168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では最初に、ちょっとお話をしましょう。今回はパソコン使って、</a:t>
            </a:r>
            <a:r>
              <a:rPr kumimoji="1" lang="en-US" altLang="ja-JP" dirty="0"/>
              <a:t>PIECE</a:t>
            </a:r>
            <a:r>
              <a:rPr kumimoji="1" lang="ja-JP" altLang="en-US" dirty="0"/>
              <a:t>という装置に動きの命令をプログラミングして考えた通りに動作させることをします。では、プログラミングって何でしょう？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a:t>
            </a:fld>
            <a:endParaRPr kumimoji="1" lang="ja-JP" altLang="en-US"/>
          </a:p>
        </p:txBody>
      </p:sp>
    </p:spTree>
    <p:extLst>
      <p:ext uri="{BB962C8B-B14F-4D97-AF65-F5344CB8AC3E}">
        <p14:creationId xmlns:p14="http://schemas.microsoft.com/office/powerpoint/2010/main" val="3541744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フローチャートで示すとこのようになります。赤をつける、赤を消す、そのまま待つはさっき学んだことで実現できそうです。では「ずっと続ける」はどうしたらよいでしょうか。ドックに並んでいるアイコンを眺めてみると、何かちょうど良さそうなものがありますね。そうですね、「無限ループ」を使えば実現できそうです。では無限ループを使ったプログラムの方法を見てみましょう。・・・</a:t>
            </a:r>
            <a:r>
              <a:rPr kumimoji="1" lang="en-US" altLang="ja-JP" sz="1200" dirty="0">
                <a:latin typeface="+mn-ea"/>
                <a:ea typeface="+mn-ea"/>
                <a:cs typeface="メイリオ" panose="020B0604030504040204" pitchFamily="50" charset="-128"/>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無限ループアイコンで、やりたいこと、今の場合は「</a:t>
            </a:r>
            <a:r>
              <a:rPr lang="ja-JP" altLang="en-US" sz="1200" dirty="0">
                <a:solidFill>
                  <a:schemeClr val="tx2"/>
                </a:solidFill>
                <a:latin typeface="+mn-ea"/>
                <a:ea typeface="+mn-ea"/>
              </a:rPr>
              <a:t>赤</a:t>
            </a:r>
            <a:r>
              <a:rPr lang="en-US" altLang="ja-JP" sz="1200" dirty="0">
                <a:solidFill>
                  <a:schemeClr val="tx2"/>
                </a:solidFill>
                <a:latin typeface="+mn-ea"/>
                <a:ea typeface="+mn-ea"/>
              </a:rPr>
              <a:t>LED</a:t>
            </a:r>
            <a:r>
              <a:rPr lang="ja-JP" altLang="en-US" sz="1200" dirty="0">
                <a:solidFill>
                  <a:schemeClr val="tx2"/>
                </a:solidFill>
                <a:latin typeface="+mn-ea"/>
                <a:ea typeface="+mn-ea"/>
              </a:rPr>
              <a:t>を</a:t>
            </a:r>
            <a:r>
              <a:rPr lang="en-US" altLang="ja-JP" sz="1200" dirty="0">
                <a:solidFill>
                  <a:schemeClr val="tx2"/>
                </a:solidFill>
                <a:latin typeface="+mn-ea"/>
                <a:ea typeface="+mn-ea"/>
              </a:rPr>
              <a:t>0.5</a:t>
            </a:r>
            <a:r>
              <a:rPr lang="ja-JP" altLang="en-US" sz="1200" dirty="0">
                <a:solidFill>
                  <a:schemeClr val="tx2"/>
                </a:solidFill>
                <a:latin typeface="+mn-ea"/>
                <a:ea typeface="+mn-ea"/>
              </a:rPr>
              <a:t>秒</a:t>
            </a:r>
            <a:r>
              <a:rPr lang="en-US" altLang="ja-JP" sz="1200" dirty="0">
                <a:solidFill>
                  <a:schemeClr val="tx2"/>
                </a:solidFill>
                <a:latin typeface="+mn-ea"/>
                <a:ea typeface="+mn-ea"/>
              </a:rPr>
              <a:t>ON</a:t>
            </a:r>
            <a:r>
              <a:rPr lang="ja-JP" altLang="en-US" sz="1200" dirty="0">
                <a:solidFill>
                  <a:schemeClr val="tx2"/>
                </a:solidFill>
                <a:latin typeface="+mn-ea"/>
                <a:ea typeface="+mn-ea"/>
              </a:rPr>
              <a:t>、</a:t>
            </a:r>
            <a:r>
              <a:rPr lang="en-US" altLang="ja-JP" sz="1200" dirty="0">
                <a:solidFill>
                  <a:schemeClr val="tx2"/>
                </a:solidFill>
                <a:latin typeface="+mn-ea"/>
                <a:ea typeface="+mn-ea"/>
              </a:rPr>
              <a:t>0.5</a:t>
            </a:r>
            <a:r>
              <a:rPr lang="ja-JP" altLang="en-US" sz="1200" dirty="0">
                <a:solidFill>
                  <a:schemeClr val="tx2"/>
                </a:solidFill>
                <a:latin typeface="+mn-ea"/>
                <a:ea typeface="+mn-ea"/>
              </a:rPr>
              <a:t>秒</a:t>
            </a:r>
            <a:r>
              <a:rPr lang="en-US" altLang="ja-JP" sz="1200" dirty="0">
                <a:solidFill>
                  <a:schemeClr val="tx2"/>
                </a:solidFill>
                <a:latin typeface="+mn-ea"/>
                <a:ea typeface="+mn-ea"/>
              </a:rPr>
              <a:t>OFF</a:t>
            </a:r>
            <a:r>
              <a:rPr lang="ja-JP" altLang="en-US" sz="1200" dirty="0">
                <a:solidFill>
                  <a:schemeClr val="tx2"/>
                </a:solidFill>
                <a:latin typeface="+mn-ea"/>
                <a:ea typeface="+mn-ea"/>
              </a:rPr>
              <a:t>」を囲めば</a:t>
            </a:r>
            <a:r>
              <a:rPr lang="en-US" altLang="ja-JP" sz="1200" dirty="0">
                <a:solidFill>
                  <a:schemeClr val="tx2"/>
                </a:solidFill>
                <a:latin typeface="+mn-ea"/>
                <a:ea typeface="+mn-ea"/>
              </a:rPr>
              <a:t>OK</a:t>
            </a:r>
            <a:r>
              <a:rPr lang="ja-JP" altLang="en-US" sz="1200" dirty="0">
                <a:solidFill>
                  <a:schemeClr val="tx2"/>
                </a:solidFill>
                <a:latin typeface="+mn-ea"/>
                <a:ea typeface="+mn-ea"/>
              </a:rPr>
              <a:t>です。</a:t>
            </a:r>
            <a:r>
              <a:rPr kumimoji="1" lang="ja-JP" altLang="en-US" sz="1200" dirty="0">
                <a:solidFill>
                  <a:schemeClr val="tx2"/>
                </a:solidFill>
                <a:latin typeface="+mn-ea"/>
                <a:ea typeface="+mn-ea"/>
                <a:cs typeface="メイリオ" panose="020B0604030504040204" pitchFamily="50" charset="-128"/>
              </a:rPr>
              <a:t>実際に画面と同じようにプログラムして</a:t>
            </a:r>
            <a:r>
              <a:rPr kumimoji="1" lang="en-US" altLang="ja-JP" sz="1200" dirty="0">
                <a:solidFill>
                  <a:schemeClr val="tx2"/>
                </a:solidFill>
                <a:latin typeface="+mn-ea"/>
                <a:ea typeface="+mn-ea"/>
                <a:cs typeface="メイリオ" panose="020B0604030504040204" pitchFamily="50" charset="-128"/>
              </a:rPr>
              <a:t>PIECE</a:t>
            </a:r>
            <a:r>
              <a:rPr kumimoji="1" lang="ja-JP" altLang="en-US" sz="1200" dirty="0">
                <a:solidFill>
                  <a:schemeClr val="tx2"/>
                </a:solidFill>
                <a:latin typeface="+mn-ea"/>
                <a:ea typeface="+mn-ea"/>
                <a:cs typeface="メイリオ" panose="020B0604030504040204" pitchFamily="50" charset="-128"/>
              </a:rPr>
              <a:t>で動きを確かめてみましょう。でもその前に無限ループの動かし方を説明しておきますね。・・・</a:t>
            </a:r>
            <a:r>
              <a:rPr kumimoji="1" lang="en-US" altLang="ja-JP" sz="1200" dirty="0">
                <a:solidFill>
                  <a:schemeClr val="tx2"/>
                </a:solidFill>
                <a:latin typeface="+mn-ea"/>
                <a:ea typeface="+mn-ea"/>
                <a:cs typeface="メイリオ" panose="020B0604030504040204" pitchFamily="50" charset="-128"/>
              </a:rPr>
              <a:t>Click</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20</a:t>
            </a:fld>
            <a:endParaRPr kumimoji="1" lang="ja-JP" altLang="en-US"/>
          </a:p>
        </p:txBody>
      </p:sp>
    </p:spTree>
    <p:extLst>
      <p:ext uri="{BB962C8B-B14F-4D97-AF65-F5344CB8AC3E}">
        <p14:creationId xmlns:p14="http://schemas.microsoft.com/office/powerpoint/2010/main" val="2346682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無限ループや回数ループの命令アイコンは、このようにして操作します。ちょっと動画で見てみましょう・・・</a:t>
            </a:r>
            <a:r>
              <a:rPr kumimoji="1" lang="en-US" altLang="ja-JP" dirty="0">
                <a:latin typeface="+mn-ea"/>
                <a:ea typeface="+mn-ea"/>
              </a:rPr>
              <a:t>Click</a:t>
            </a:r>
            <a:r>
              <a:rPr kumimoji="1" lang="ja-JP" altLang="en-US" dirty="0">
                <a:latin typeface="+mn-ea"/>
                <a:ea typeface="+mn-ea"/>
              </a:rPr>
              <a:t>（もう一度動画を再生したいときは動画画面下のコントロールバーの再生ボタンをクリック）。</a:t>
            </a:r>
            <a:endParaRPr kumimoji="1" lang="en-US" altLang="ja-JP" dirty="0">
              <a:latin typeface="+mn-ea"/>
              <a:ea typeface="+mn-ea"/>
            </a:endParaRPr>
          </a:p>
          <a:p>
            <a:r>
              <a:rPr kumimoji="1" lang="ja-JP" altLang="en-US" dirty="0">
                <a:latin typeface="+mn-ea"/>
                <a:ea typeface="+mn-ea"/>
              </a:rPr>
              <a:t>まず、ループアイコンを、囲みたい部分の先頭にドラッグして置いた後、ループアイコンの後ろ側</a:t>
            </a:r>
            <a:r>
              <a:rPr kumimoji="1" lang="en-US" altLang="ja-JP" dirty="0">
                <a:latin typeface="+mn-ea"/>
                <a:ea typeface="+mn-ea"/>
              </a:rPr>
              <a:t>(</a:t>
            </a:r>
            <a:r>
              <a:rPr kumimoji="1" lang="ja-JP" altLang="en-US" dirty="0">
                <a:latin typeface="+mn-ea"/>
                <a:ea typeface="+mn-ea"/>
              </a:rPr>
              <a:t>右側</a:t>
            </a:r>
            <a:r>
              <a:rPr kumimoji="1" lang="en-US" altLang="ja-JP" dirty="0">
                <a:latin typeface="+mn-ea"/>
                <a:ea typeface="+mn-ea"/>
              </a:rPr>
              <a:t>)</a:t>
            </a:r>
            <a:r>
              <a:rPr kumimoji="1" lang="ja-JP" altLang="en-US" dirty="0">
                <a:latin typeface="+mn-ea"/>
                <a:ea typeface="+mn-ea"/>
              </a:rPr>
              <a:t>の部分だけをドラッグして、囲みたい部分の最後に置くようにします。</a:t>
            </a:r>
            <a:endParaRPr kumimoji="1" lang="en-US" altLang="ja-JP" dirty="0">
              <a:latin typeface="+mn-ea"/>
              <a:ea typeface="+mn-ea"/>
            </a:endParaRPr>
          </a:p>
          <a:p>
            <a:r>
              <a:rPr kumimoji="1" lang="ja-JP" altLang="en-US" dirty="0">
                <a:latin typeface="+mn-ea"/>
                <a:ea typeface="+mn-ea"/>
              </a:rPr>
              <a:t>それでは、画面に映っているプログラムと同じプログラムを作成して動きを確認してみましょう。</a:t>
            </a:r>
            <a:r>
              <a:rPr kumimoji="1" lang="en-US" altLang="ja-JP" dirty="0">
                <a:latin typeface="+mn-ea"/>
                <a:ea typeface="+mn-ea"/>
              </a:rPr>
              <a:t>Click</a:t>
            </a:r>
          </a:p>
          <a:p>
            <a:r>
              <a:rPr kumimoji="1" lang="ja-JP" altLang="en-US">
                <a:latin typeface="+mn-ea"/>
                <a:ea typeface="+mn-ea"/>
              </a:rPr>
              <a:t>（</a:t>
            </a:r>
            <a:r>
              <a:rPr kumimoji="1" lang="ja-JP" altLang="en-US" dirty="0">
                <a:latin typeface="+mn-ea"/>
                <a:ea typeface="+mn-ea"/>
              </a:rPr>
              <a:t>１～２分待つ）どうですか？永遠に動いています</a:t>
            </a:r>
            <a:r>
              <a:rPr kumimoji="1" lang="ja-JP" altLang="en-US">
                <a:latin typeface="+mn-ea"/>
                <a:ea typeface="+mn-ea"/>
              </a:rPr>
              <a:t>か？　これで「点滅」させることができるようになりましたね。点滅の考え方プログラムの形を覚えておきましょうね。</a:t>
            </a:r>
            <a:endParaRPr kumimoji="1" lang="ja-JP" altLang="en-US" dirty="0">
              <a:latin typeface="+mn-ea"/>
              <a:ea typeface="+mn-ea"/>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21</a:t>
            </a:fld>
            <a:endParaRPr kumimoji="1" lang="ja-JP" altLang="en-US"/>
          </a:p>
        </p:txBody>
      </p:sp>
    </p:spTree>
    <p:extLst>
      <p:ext uri="{BB962C8B-B14F-4D97-AF65-F5344CB8AC3E}">
        <p14:creationId xmlns:p14="http://schemas.microsoft.com/office/powerpoint/2010/main" val="904129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ea typeface="+mn-ea"/>
              </a:rPr>
              <a:t>では次の問題を考えてみましょう。</a:t>
            </a:r>
            <a:r>
              <a:rPr kumimoji="1" lang="ja-JP" altLang="en-US" sz="1200" dirty="0">
                <a:latin typeface="+mn-ea"/>
                <a:ea typeface="+mn-ea"/>
                <a:cs typeface="+mn-cs"/>
              </a:rPr>
              <a:t>次は　「</a:t>
            </a:r>
            <a:r>
              <a:rPr lang="ja-JP" altLang="en-US" sz="1200" dirty="0">
                <a:latin typeface="+mn-ea"/>
                <a:ea typeface="+mn-ea"/>
                <a:cs typeface="メイリオ" panose="020B0604030504040204" pitchFamily="50" charset="-128"/>
              </a:rPr>
              <a:t>赤</a:t>
            </a:r>
            <a:r>
              <a:rPr lang="en-US" altLang="ja-JP" sz="1200" dirty="0">
                <a:latin typeface="+mn-ea"/>
                <a:ea typeface="+mn-ea"/>
                <a:cs typeface="メイリオ" panose="020B0604030504040204" pitchFamily="50" charset="-128"/>
              </a:rPr>
              <a:t>LED</a:t>
            </a:r>
            <a:r>
              <a:rPr lang="ja-JP" altLang="en-US" sz="1200" dirty="0">
                <a:latin typeface="+mn-ea"/>
                <a:ea typeface="+mn-ea"/>
                <a:cs typeface="メイリオ" panose="020B0604030504040204" pitchFamily="50" charset="-128"/>
              </a:rPr>
              <a:t>を</a:t>
            </a:r>
            <a:r>
              <a:rPr lang="en-US" altLang="ja-JP" sz="1200" dirty="0">
                <a:latin typeface="+mn-ea"/>
                <a:ea typeface="+mn-ea"/>
                <a:cs typeface="メイリオ" panose="020B0604030504040204" pitchFamily="50" charset="-128"/>
              </a:rPr>
              <a:t>0.5</a:t>
            </a:r>
            <a:r>
              <a:rPr lang="ja-JP" altLang="en-US" sz="1200" dirty="0">
                <a:latin typeface="+mn-ea"/>
                <a:ea typeface="+mn-ea"/>
                <a:cs typeface="メイリオ" panose="020B0604030504040204" pitchFamily="50" charset="-128"/>
              </a:rPr>
              <a:t>秒</a:t>
            </a:r>
            <a:r>
              <a:rPr lang="en-US" altLang="ja-JP" sz="1200" dirty="0">
                <a:latin typeface="+mn-ea"/>
                <a:ea typeface="+mn-ea"/>
                <a:cs typeface="メイリオ" panose="020B0604030504040204" pitchFamily="50" charset="-128"/>
              </a:rPr>
              <a:t>ON</a:t>
            </a:r>
            <a:r>
              <a:rPr lang="ja-JP" altLang="en-US" sz="1200" dirty="0">
                <a:latin typeface="+mn-ea"/>
                <a:ea typeface="+mn-ea"/>
                <a:cs typeface="メイリオ" panose="020B0604030504040204" pitchFamily="50" charset="-128"/>
              </a:rPr>
              <a:t>、</a:t>
            </a:r>
            <a:r>
              <a:rPr lang="en-US" altLang="ja-JP" sz="1200" dirty="0">
                <a:latin typeface="+mn-ea"/>
                <a:ea typeface="+mn-ea"/>
                <a:cs typeface="メイリオ" panose="020B0604030504040204" pitchFamily="50" charset="-128"/>
              </a:rPr>
              <a:t>0.5</a:t>
            </a:r>
            <a:r>
              <a:rPr lang="ja-JP" altLang="en-US" sz="1200" dirty="0">
                <a:latin typeface="+mn-ea"/>
                <a:ea typeface="+mn-ea"/>
                <a:cs typeface="メイリオ" panose="020B0604030504040204" pitchFamily="50" charset="-128"/>
              </a:rPr>
              <a:t>秒</a:t>
            </a:r>
            <a:r>
              <a:rPr lang="en-US" altLang="ja-JP" sz="1200" dirty="0">
                <a:latin typeface="+mn-ea"/>
                <a:ea typeface="+mn-ea"/>
                <a:cs typeface="メイリオ" panose="020B0604030504040204" pitchFamily="50" charset="-128"/>
              </a:rPr>
              <a:t>OFF</a:t>
            </a:r>
            <a:r>
              <a:rPr lang="ja-JP" altLang="en-US" sz="1200" dirty="0">
                <a:latin typeface="+mn-ea"/>
                <a:ea typeface="+mn-ea"/>
                <a:cs typeface="メイリオ" panose="020B0604030504040204" pitchFamily="50" charset="-128"/>
              </a:rPr>
              <a:t>　を　</a:t>
            </a:r>
            <a:r>
              <a:rPr lang="en-US" altLang="ja-JP" sz="1200" dirty="0">
                <a:latin typeface="+mn-ea"/>
                <a:ea typeface="+mn-ea"/>
                <a:cs typeface="メイリオ" panose="020B0604030504040204" pitchFamily="50" charset="-128"/>
              </a:rPr>
              <a:t>10</a:t>
            </a:r>
            <a:r>
              <a:rPr lang="ja-JP" altLang="en-US" sz="1200" dirty="0">
                <a:latin typeface="+mn-ea"/>
                <a:ea typeface="+mn-ea"/>
                <a:cs typeface="メイリオ" panose="020B0604030504040204" pitchFamily="50" charset="-128"/>
              </a:rPr>
              <a:t>回続ける」　ですね。</a:t>
            </a:r>
            <a:r>
              <a:rPr kumimoji="1" lang="ja-JP" altLang="en-US" sz="1200" dirty="0">
                <a:latin typeface="+mn-ea"/>
                <a:ea typeface="+mn-ea"/>
                <a:cs typeface="メイリオ" panose="020B0604030504040204" pitchFamily="50" charset="-128"/>
              </a:rPr>
              <a:t>はい。でました。「指定された回数を繰り返す」です。指定された回数を数えて動くというのもコンピュータの得意なことです。人間だと数えまちがいするような回数でも、コンピュータなら間違わずに指定した回数動いてくれます。さて「</a:t>
            </a:r>
            <a:r>
              <a:rPr kumimoji="1" lang="en-US" altLang="ja-JP" sz="1200" dirty="0">
                <a:latin typeface="+mn-ea"/>
                <a:ea typeface="+mn-ea"/>
                <a:cs typeface="メイリオ" panose="020B0604030504040204" pitchFamily="50" charset="-128"/>
              </a:rPr>
              <a:t>10</a:t>
            </a:r>
            <a:r>
              <a:rPr kumimoji="1" lang="ja-JP" altLang="en-US" sz="1200" dirty="0">
                <a:latin typeface="+mn-ea"/>
                <a:ea typeface="+mn-ea"/>
                <a:cs typeface="メイリオ" panose="020B0604030504040204" pitchFamily="50" charset="-128"/>
              </a:rPr>
              <a:t>回続ける」はコンピュータにどう命令したらよいでしょうか。まずはフローチャートで考えてみましょう。・・・</a:t>
            </a:r>
            <a:r>
              <a:rPr kumimoji="1" lang="en-US" altLang="ja-JP" sz="1200" dirty="0">
                <a:latin typeface="+mn-ea"/>
                <a:ea typeface="+mn-ea"/>
                <a:cs typeface="メイリオ" panose="020B0604030504040204" pitchFamily="50" charset="-128"/>
              </a:rPr>
              <a:t>Click</a:t>
            </a:r>
            <a:endParaRPr kumimoji="1" lang="ja-JP" altLang="en-US" dirty="0">
              <a:latin typeface="+mn-ea"/>
              <a:ea typeface="+mn-ea"/>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22</a:t>
            </a:fld>
            <a:endParaRPr kumimoji="1" lang="ja-JP" altLang="en-US"/>
          </a:p>
        </p:txBody>
      </p:sp>
    </p:spTree>
    <p:extLst>
      <p:ext uri="{BB962C8B-B14F-4D97-AF65-F5344CB8AC3E}">
        <p14:creationId xmlns:p14="http://schemas.microsoft.com/office/powerpoint/2010/main" val="2754734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フローチャートで示すとこのようになります。赤をつける、赤を消す、そのまま待つ、はさっき学んだことで実現できそうです。では「回数を繰り返す」はどうしたらよいでしょうか。ドックに並んでいるアイコンを眺めてみると、何かちょうどよさそうなものがありますね。そうですね、「回数ループ」と「数値定数」を使えば実現できそうです。では回数ループを使ったプログラムの方法を見てみましょう。・・・</a:t>
            </a:r>
            <a:r>
              <a:rPr kumimoji="1" lang="en-US" altLang="ja-JP" sz="1200" dirty="0">
                <a:latin typeface="+mn-ea"/>
                <a:ea typeface="+mn-ea"/>
                <a:cs typeface="メイリオ" panose="020B0604030504040204" pitchFamily="50" charset="-128"/>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回数ループアイコンで、やりたいこと、今の場合は</a:t>
            </a:r>
            <a:r>
              <a:rPr lang="ja-JP" altLang="en-US" sz="1200" dirty="0">
                <a:solidFill>
                  <a:schemeClr val="tx2"/>
                </a:solidFill>
                <a:latin typeface="+mn-ea"/>
                <a:ea typeface="+mn-ea"/>
              </a:rPr>
              <a:t>赤</a:t>
            </a:r>
            <a:r>
              <a:rPr lang="en-US" altLang="ja-JP" sz="1200" dirty="0">
                <a:solidFill>
                  <a:schemeClr val="tx2"/>
                </a:solidFill>
                <a:latin typeface="+mn-ea"/>
                <a:ea typeface="+mn-ea"/>
              </a:rPr>
              <a:t>LED</a:t>
            </a:r>
            <a:r>
              <a:rPr lang="ja-JP" altLang="en-US" sz="1200" dirty="0">
                <a:solidFill>
                  <a:schemeClr val="tx2"/>
                </a:solidFill>
                <a:latin typeface="+mn-ea"/>
                <a:ea typeface="+mn-ea"/>
              </a:rPr>
              <a:t>を</a:t>
            </a:r>
            <a:r>
              <a:rPr lang="en-US" altLang="ja-JP" sz="1200" dirty="0">
                <a:solidFill>
                  <a:schemeClr val="tx2"/>
                </a:solidFill>
                <a:latin typeface="+mn-ea"/>
                <a:ea typeface="+mn-ea"/>
              </a:rPr>
              <a:t>0.5</a:t>
            </a:r>
            <a:r>
              <a:rPr lang="ja-JP" altLang="en-US" sz="1200" dirty="0">
                <a:solidFill>
                  <a:schemeClr val="tx2"/>
                </a:solidFill>
                <a:latin typeface="+mn-ea"/>
                <a:ea typeface="+mn-ea"/>
              </a:rPr>
              <a:t>秒</a:t>
            </a:r>
            <a:r>
              <a:rPr lang="en-US" altLang="ja-JP" sz="1200" dirty="0">
                <a:solidFill>
                  <a:schemeClr val="tx2"/>
                </a:solidFill>
                <a:latin typeface="+mn-ea"/>
                <a:ea typeface="+mn-ea"/>
              </a:rPr>
              <a:t>ON</a:t>
            </a:r>
            <a:r>
              <a:rPr lang="ja-JP" altLang="en-US" sz="1200" dirty="0">
                <a:solidFill>
                  <a:schemeClr val="tx2"/>
                </a:solidFill>
                <a:latin typeface="+mn-ea"/>
                <a:ea typeface="+mn-ea"/>
              </a:rPr>
              <a:t>、</a:t>
            </a:r>
            <a:r>
              <a:rPr lang="en-US" altLang="ja-JP" sz="1200" dirty="0">
                <a:solidFill>
                  <a:schemeClr val="tx2"/>
                </a:solidFill>
                <a:latin typeface="+mn-ea"/>
                <a:ea typeface="+mn-ea"/>
              </a:rPr>
              <a:t>0.5</a:t>
            </a:r>
            <a:r>
              <a:rPr lang="ja-JP" altLang="en-US" sz="1200" dirty="0">
                <a:solidFill>
                  <a:schemeClr val="tx2"/>
                </a:solidFill>
                <a:latin typeface="+mn-ea"/>
                <a:ea typeface="+mn-ea"/>
              </a:rPr>
              <a:t>秒</a:t>
            </a:r>
            <a:r>
              <a:rPr lang="en-US" altLang="ja-JP" sz="1200" dirty="0">
                <a:solidFill>
                  <a:schemeClr val="tx2"/>
                </a:solidFill>
                <a:latin typeface="+mn-ea"/>
                <a:ea typeface="+mn-ea"/>
              </a:rPr>
              <a:t>OFF</a:t>
            </a:r>
            <a:r>
              <a:rPr lang="ja-JP" altLang="en-US" sz="1200" dirty="0">
                <a:solidFill>
                  <a:schemeClr val="tx2"/>
                </a:solidFill>
                <a:latin typeface="+mn-ea"/>
                <a:ea typeface="+mn-ea"/>
              </a:rPr>
              <a:t>を囲めば</a:t>
            </a:r>
            <a:r>
              <a:rPr lang="en-US" altLang="ja-JP" sz="1200" dirty="0">
                <a:solidFill>
                  <a:schemeClr val="tx2"/>
                </a:solidFill>
                <a:latin typeface="+mn-ea"/>
                <a:ea typeface="+mn-ea"/>
              </a:rPr>
              <a:t>OK</a:t>
            </a:r>
            <a:r>
              <a:rPr lang="ja-JP" altLang="en-US" sz="1200" dirty="0">
                <a:solidFill>
                  <a:schemeClr val="tx2"/>
                </a:solidFill>
                <a:latin typeface="+mn-ea"/>
                <a:ea typeface="+mn-ea"/>
              </a:rPr>
              <a:t>です。</a:t>
            </a:r>
            <a:r>
              <a:rPr kumimoji="1" lang="ja-JP" altLang="en-US" sz="1200" dirty="0">
                <a:solidFill>
                  <a:schemeClr val="tx2"/>
                </a:solidFill>
                <a:latin typeface="+mn-ea"/>
                <a:ea typeface="+mn-ea"/>
                <a:cs typeface="メイリオ" panose="020B0604030504040204" pitchFamily="50" charset="-128"/>
              </a:rPr>
              <a:t>実際に画面と同じようにプログラムして、</a:t>
            </a:r>
            <a:r>
              <a:rPr kumimoji="1" lang="en-US" altLang="ja-JP" sz="1200" dirty="0">
                <a:solidFill>
                  <a:schemeClr val="tx2"/>
                </a:solidFill>
                <a:latin typeface="+mn-ea"/>
                <a:ea typeface="+mn-ea"/>
                <a:cs typeface="メイリオ" panose="020B0604030504040204" pitchFamily="50" charset="-128"/>
              </a:rPr>
              <a:t>PIECE</a:t>
            </a:r>
            <a:r>
              <a:rPr kumimoji="1" lang="ja-JP" altLang="en-US" sz="1200" dirty="0">
                <a:solidFill>
                  <a:schemeClr val="tx2"/>
                </a:solidFill>
                <a:latin typeface="+mn-ea"/>
                <a:ea typeface="+mn-ea"/>
                <a:cs typeface="メイリオ" panose="020B0604030504040204" pitchFamily="50" charset="-128"/>
              </a:rPr>
              <a:t>で動きを確かめてみましょう。・・・（１分くらい待つ）</a:t>
            </a:r>
            <a:endParaRPr kumimoji="1" lang="en-US" altLang="ja-JP" sz="1200" dirty="0">
              <a:solidFill>
                <a:schemeClr val="tx2"/>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2"/>
                </a:solidFill>
                <a:latin typeface="+mn-ea"/>
                <a:ea typeface="+mn-ea"/>
                <a:cs typeface="メイリオ" panose="020B0604030504040204" pitchFamily="50" charset="-128"/>
              </a:rPr>
              <a:t>どうですか？</a:t>
            </a:r>
            <a:r>
              <a:rPr kumimoji="1" lang="en-US" altLang="ja-JP" sz="1200" dirty="0">
                <a:solidFill>
                  <a:schemeClr val="tx2"/>
                </a:solidFill>
                <a:latin typeface="+mn-ea"/>
                <a:ea typeface="+mn-ea"/>
                <a:cs typeface="メイリオ" panose="020B0604030504040204" pitchFamily="50" charset="-128"/>
              </a:rPr>
              <a:t>10</a:t>
            </a:r>
            <a:r>
              <a:rPr kumimoji="1" lang="ja-JP" altLang="en-US" sz="1200" dirty="0">
                <a:solidFill>
                  <a:schemeClr val="tx2"/>
                </a:solidFill>
                <a:latin typeface="+mn-ea"/>
                <a:ea typeface="+mn-ea"/>
                <a:cs typeface="メイリオ" panose="020B0604030504040204" pitchFamily="50" charset="-128"/>
              </a:rPr>
              <a:t>回繰り返していますか？このように、同じ部分を繰り返して実行することを「繰り返し」と言います。</a:t>
            </a:r>
            <a:r>
              <a:rPr kumimoji="1" lang="ja-JP" altLang="en-US" sz="1200" dirty="0">
                <a:latin typeface="+mn-ea"/>
                <a:ea typeface="+mn-ea"/>
                <a:cs typeface="メイリオ" panose="020B0604030504040204" pitchFamily="50" charset="-128"/>
              </a:rPr>
              <a:t>これがプログラムの大事な３つの要素の２つめです。覚えておきましょう。</a:t>
            </a:r>
            <a:r>
              <a:rPr kumimoji="1" lang="ja-JP" altLang="en-US" sz="1200" strike="sngStrike" dirty="0">
                <a:latin typeface="+mn-ea"/>
                <a:ea typeface="+mn-ea"/>
                <a:cs typeface="メイリオ" panose="020B0604030504040204" pitchFamily="50" charset="-128"/>
              </a:rPr>
              <a:t>（せーの、はい！「繰り返し」はいＯＫ。）</a:t>
            </a:r>
          </a:p>
          <a:p>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23</a:t>
            </a:fld>
            <a:endParaRPr kumimoji="1" lang="ja-JP" altLang="en-US"/>
          </a:p>
        </p:txBody>
      </p:sp>
    </p:spTree>
    <p:extLst>
      <p:ext uri="{BB962C8B-B14F-4D97-AF65-F5344CB8AC3E}">
        <p14:creationId xmlns:p14="http://schemas.microsoft.com/office/powerpoint/2010/main" val="472557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では、つぎの問題です。次は、「</a:t>
            </a:r>
            <a:r>
              <a:rPr kumimoji="1" lang="ja-JP" altLang="en-US" sz="1200" dirty="0">
                <a:latin typeface="+mn-ea"/>
                <a:ea typeface="+mn-ea"/>
                <a:cs typeface="メイリオ" panose="020B0604030504040204" pitchFamily="50" charset="-128"/>
              </a:rPr>
              <a:t>ボタンを押しているときは、ずっと赤</a:t>
            </a:r>
            <a:r>
              <a:rPr kumimoji="1" lang="en-US" altLang="ja-JP" sz="1200" dirty="0">
                <a:latin typeface="+mn-ea"/>
                <a:ea typeface="+mn-ea"/>
                <a:cs typeface="メイリオ" panose="020B0604030504040204" pitchFamily="50" charset="-128"/>
              </a:rPr>
              <a:t>LED</a:t>
            </a:r>
            <a:r>
              <a:rPr kumimoji="1" lang="ja-JP" altLang="en-US" sz="1200" dirty="0">
                <a:latin typeface="+mn-ea"/>
                <a:ea typeface="+mn-ea"/>
                <a:cs typeface="メイリオ" panose="020B0604030504040204" pitchFamily="50" charset="-128"/>
              </a:rPr>
              <a:t>が光る」です。はい。またでました。「ずっと」です。さっき勉強しましたね。そして今回のポイントは「～のときは」です。さてこの「～のときは」はコンピュータにどう命令したらよいでしょうか。ここにちょっとだけヒントを書いていますが、まずはフローチャートで考えてみましょう。・・・</a:t>
            </a:r>
            <a:r>
              <a:rPr kumimoji="1" lang="en-US" altLang="ja-JP" sz="1200" dirty="0">
                <a:latin typeface="+mn-ea"/>
                <a:ea typeface="+mn-ea"/>
                <a:cs typeface="メイリオ" panose="020B0604030504040204" pitchFamily="50" charset="-128"/>
              </a:rPr>
              <a:t>Click</a:t>
            </a:r>
            <a:endParaRPr kumimoji="1" lang="ja-JP" altLang="en-US" dirty="0">
              <a:latin typeface="+mn-ea"/>
              <a:ea typeface="+mn-ea"/>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24</a:t>
            </a:fld>
            <a:endParaRPr kumimoji="1" lang="ja-JP" altLang="en-US"/>
          </a:p>
        </p:txBody>
      </p:sp>
    </p:spTree>
    <p:extLst>
      <p:ext uri="{BB962C8B-B14F-4D97-AF65-F5344CB8AC3E}">
        <p14:creationId xmlns:p14="http://schemas.microsoft.com/office/powerpoint/2010/main" val="1000715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フローチャートで示すとこのようになります。赤をつける、赤を消す、ずっと続けるはこれまで学んだことで実現できそうです。では「～のときは」はどうしたらよいでしょうか。ドックに並んでいるアイコンを眺めてみると、何かちょうど良さそうなものがありそうですね。そうですね、「条件分岐」を使えば実現できそうです。では条件分岐を使ったプログラムの方法を見てみましょう。・・・</a:t>
            </a:r>
            <a:r>
              <a:rPr kumimoji="1" lang="en-US" altLang="ja-JP" sz="1200" dirty="0">
                <a:latin typeface="+mn-ea"/>
                <a:ea typeface="+mn-ea"/>
                <a:cs typeface="メイリオ" panose="020B0604030504040204" pitchFamily="50" charset="-128"/>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n-ea"/>
                <a:ea typeface="+mn-ea"/>
                <a:cs typeface="メイリオ" panose="020B0604030504040204" pitchFamily="50" charset="-128"/>
              </a:rPr>
              <a:t>条件分岐は、その条件、ここではボタンが押されたか、そうでないかでプログラムの進む道を変えることができます。ボタンが押されているときは</a:t>
            </a:r>
            <a:r>
              <a:rPr kumimoji="1" lang="ja-JP" altLang="en-US" sz="1200" dirty="0" err="1">
                <a:latin typeface="+mn-ea"/>
                <a:ea typeface="+mn-ea"/>
                <a:cs typeface="メイリオ" panose="020B0604030504040204" pitchFamily="50" charset="-128"/>
              </a:rPr>
              <a:t>〇</a:t>
            </a:r>
            <a:r>
              <a:rPr kumimoji="1" lang="ja-JP" altLang="en-US" sz="1200" dirty="0">
                <a:latin typeface="+mn-ea"/>
                <a:ea typeface="+mn-ea"/>
                <a:cs typeface="メイリオ" panose="020B0604030504040204" pitchFamily="50" charset="-128"/>
              </a:rPr>
              <a:t>（マル）の方へ進み、ボタンが押されていなければ</a:t>
            </a:r>
            <a:r>
              <a:rPr kumimoji="1" lang="en-US" altLang="ja-JP" sz="1200" dirty="0">
                <a:latin typeface="+mn-ea"/>
                <a:ea typeface="+mn-ea"/>
                <a:cs typeface="メイリオ" panose="020B0604030504040204" pitchFamily="50" charset="-128"/>
              </a:rPr>
              <a:t>×</a:t>
            </a:r>
            <a:r>
              <a:rPr kumimoji="1" lang="ja-JP" altLang="en-US" sz="1200" dirty="0">
                <a:latin typeface="+mn-ea"/>
                <a:ea typeface="+mn-ea"/>
                <a:cs typeface="メイリオ" panose="020B0604030504040204" pitchFamily="50" charset="-128"/>
              </a:rPr>
              <a:t>（バツ）の方に進みます。</a:t>
            </a:r>
            <a:r>
              <a:rPr kumimoji="1" lang="ja-JP" altLang="en-US" sz="1200" dirty="0">
                <a:solidFill>
                  <a:schemeClr val="tx2"/>
                </a:solidFill>
                <a:latin typeface="+mn-ea"/>
                <a:ea typeface="+mn-ea"/>
                <a:cs typeface="メイリオ" panose="020B0604030504040204" pitchFamily="50" charset="-128"/>
              </a:rPr>
              <a:t>実際に画面と同じようにプログラムして、</a:t>
            </a:r>
            <a:r>
              <a:rPr kumimoji="1" lang="en-US" altLang="ja-JP" sz="1200" dirty="0">
                <a:solidFill>
                  <a:schemeClr val="tx2"/>
                </a:solidFill>
                <a:latin typeface="+mn-ea"/>
                <a:ea typeface="+mn-ea"/>
                <a:cs typeface="メイリオ" panose="020B0604030504040204" pitchFamily="50" charset="-128"/>
              </a:rPr>
              <a:t>PIECE</a:t>
            </a:r>
            <a:r>
              <a:rPr kumimoji="1" lang="ja-JP" altLang="en-US" sz="1200" dirty="0">
                <a:solidFill>
                  <a:schemeClr val="tx2"/>
                </a:solidFill>
                <a:latin typeface="+mn-ea"/>
                <a:ea typeface="+mn-ea"/>
                <a:cs typeface="メイリオ" panose="020B0604030504040204" pitchFamily="50" charset="-128"/>
              </a:rPr>
              <a:t>で動きを確かめてみましょう。・・・（１分くらい待つ）書き込んだら、ボタンを押して動きを確認してみましょう。ちなみにボタンは</a:t>
            </a:r>
            <a:r>
              <a:rPr kumimoji="1" lang="en-US" altLang="ja-JP" sz="1200" dirty="0">
                <a:solidFill>
                  <a:schemeClr val="tx2"/>
                </a:solidFill>
                <a:latin typeface="+mn-ea"/>
                <a:ea typeface="+mn-ea"/>
                <a:cs typeface="メイリオ" panose="020B0604030504040204" pitchFamily="50" charset="-128"/>
              </a:rPr>
              <a:t>PIECE</a:t>
            </a:r>
            <a:r>
              <a:rPr kumimoji="1" lang="ja-JP" altLang="en-US" sz="1200" dirty="0">
                <a:solidFill>
                  <a:schemeClr val="tx2"/>
                </a:solidFill>
                <a:latin typeface="+mn-ea"/>
                <a:ea typeface="+mn-ea"/>
                <a:cs typeface="メイリオ" panose="020B0604030504040204" pitchFamily="50" charset="-128"/>
              </a:rPr>
              <a:t>本体の右側にある青色のボタンです。この青色のボタンを押して動きを確かめてみてください。どうですか？</a:t>
            </a:r>
            <a:r>
              <a:rPr kumimoji="1" lang="en-US" altLang="ja-JP" sz="1200" dirty="0">
                <a:solidFill>
                  <a:schemeClr val="tx2"/>
                </a:solidFill>
                <a:latin typeface="+mn-ea"/>
                <a:ea typeface="+mn-ea"/>
                <a:cs typeface="メイリオ" panose="020B0604030504040204" pitchFamily="50" charset="-128"/>
              </a:rPr>
              <a:t>LED</a:t>
            </a:r>
            <a:r>
              <a:rPr kumimoji="1" lang="ja-JP" altLang="en-US" sz="1200" dirty="0">
                <a:solidFill>
                  <a:schemeClr val="tx2"/>
                </a:solidFill>
                <a:latin typeface="+mn-ea"/>
                <a:ea typeface="+mn-ea"/>
                <a:cs typeface="メイリオ" panose="020B0604030504040204" pitchFamily="50" charset="-128"/>
              </a:rPr>
              <a:t>はついてますか？　このように、条件でプログラムを変えることを「条件分岐」と言います。</a:t>
            </a:r>
            <a:r>
              <a:rPr kumimoji="1" lang="ja-JP" altLang="en-US" sz="1200" dirty="0">
                <a:latin typeface="+mn-ea"/>
                <a:ea typeface="+mn-ea"/>
                <a:cs typeface="メイリオ" panose="020B0604030504040204" pitchFamily="50" charset="-128"/>
              </a:rPr>
              <a:t>これがプログラムの大事な３つの要素の３つめです。覚えておきましょう。</a:t>
            </a:r>
            <a:r>
              <a:rPr kumimoji="1" lang="ja-JP" altLang="en-US" sz="1200" strike="sngStrike" dirty="0">
                <a:latin typeface="+mn-ea"/>
                <a:ea typeface="+mn-ea"/>
                <a:cs typeface="メイリオ" panose="020B0604030504040204" pitchFamily="50" charset="-128"/>
              </a:rPr>
              <a:t>（せーの、はい！「条件分岐」はいＯＫ。）</a:t>
            </a:r>
          </a:p>
          <a:p>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25</a:t>
            </a:fld>
            <a:endParaRPr kumimoji="1" lang="ja-JP" altLang="en-US"/>
          </a:p>
        </p:txBody>
      </p:sp>
    </p:spTree>
    <p:extLst>
      <p:ext uri="{BB962C8B-B14F-4D97-AF65-F5344CB8AC3E}">
        <p14:creationId xmlns:p14="http://schemas.microsoft.com/office/powerpoint/2010/main" val="12108842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はい。ここまでで、</a:t>
            </a:r>
            <a:r>
              <a:rPr kumimoji="1" lang="en-US" altLang="ja-JP" dirty="0"/>
              <a:t>PIEC</a:t>
            </a:r>
            <a:r>
              <a:rPr kumimoji="1" lang="ja-JP" altLang="en-US" dirty="0"/>
              <a:t>への書き込み方、ソフトの操作方法が分かりましたね。それから、プログラムを考えるときに大事な考え方を学びました。もう一度振り返ってみましょう。大事な３つの要素は何でしたか？　</a:t>
            </a:r>
            <a:r>
              <a:rPr kumimoji="1" lang="ja-JP" altLang="en-US" strike="sngStrike" dirty="0"/>
              <a:t>（・・・みんなに答えてもらう、</a:t>
            </a:r>
            <a:endParaRPr kumimoji="1" lang="en-US" altLang="ja-JP" strike="sngStrike" dirty="0"/>
          </a:p>
          <a:p>
            <a:r>
              <a:rPr kumimoji="1" lang="ja-JP" altLang="en-US" strike="sngStrike" dirty="0"/>
              <a:t>そうですね、、、、そうですね、、、、そうですね、、、、全部回答が出そろったら・・・）</a:t>
            </a:r>
            <a:r>
              <a:rPr kumimoji="1" lang="ja-JP" altLang="en-US" dirty="0"/>
              <a:t>（</a:t>
            </a:r>
            <a:r>
              <a:rPr kumimoji="1" lang="en-US" altLang="ja-JP" dirty="0"/>
              <a:t>Click</a:t>
            </a:r>
            <a:r>
              <a:rPr kumimoji="1" lang="ja-JP" altLang="en-US" dirty="0"/>
              <a:t>しながら順に表示内容を読み上げる）これらが分かれば、もう自分の考えた動きをプログラムで実現することができるようになっています。次から本番の問題に挑戦してみましょう。</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26</a:t>
            </a:fld>
            <a:endParaRPr kumimoji="1" lang="ja-JP" altLang="en-US"/>
          </a:p>
        </p:txBody>
      </p:sp>
    </p:spTree>
    <p:extLst>
      <p:ext uri="{BB962C8B-B14F-4D97-AF65-F5344CB8AC3E}">
        <p14:creationId xmlns:p14="http://schemas.microsoft.com/office/powerpoint/2010/main" val="15196812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メイリオ" panose="020B0604030504040204" pitchFamily="50" charset="-128"/>
              </a:rPr>
              <a:t>では、プログラムの基本をマスターしたみなさんには、これから本番のプログラムを考えてもらいます。でもその前にブレイクタイムです。</a:t>
            </a:r>
            <a:endParaRPr kumimoji="1" lang="en-US" altLang="ja-JP" dirty="0">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メイリオ" panose="020B0604030504040204" pitchFamily="50" charset="-128"/>
              </a:rPr>
              <a:t>５分間休憩します、５分経ったら、席に戻ってくださいね。</a:t>
            </a:r>
            <a:endParaRPr kumimoji="1" lang="en-US" altLang="ja-JP" dirty="0">
              <a:latin typeface="+mn-ea"/>
              <a:ea typeface="+mn-ea"/>
              <a:cs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27</a:t>
            </a:fld>
            <a:endParaRPr kumimoji="1" lang="ja-JP" altLang="en-US"/>
          </a:p>
        </p:txBody>
      </p:sp>
    </p:spTree>
    <p:extLst>
      <p:ext uri="{BB962C8B-B14F-4D97-AF65-F5344CB8AC3E}">
        <p14:creationId xmlns:p14="http://schemas.microsoft.com/office/powerpoint/2010/main" val="716382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メイリオ" panose="020B0604030504040204" pitchFamily="50" charset="-128"/>
              </a:rPr>
              <a:t>さてプログラムが分かった皆さんに問題です。さっき作ったプログラムは「ボタンを押しているときはずっと光るライト」でしたが、　このライトが実際に自分の家にあったらどうですか？夜暗くなって使おうと思ったときに、押しておかないと光らないライト、手を離すと消えるようなライトでは不便すぎですよね。じゃあ一日中光っているようにするとどうですか？　お父さんお母さんに怒られますね。なぜ怒られるのか、それは無駄に電気を使うからですね。じゃあどうしましょう？そうですね。暗いときだけ光るようにすればよさそうです。暗くなったことが分かれば、それを条件にしてプログラムができそうですよね。そうなんです。そこで、、、・・・</a:t>
            </a:r>
            <a:r>
              <a:rPr kumimoji="1" lang="en-US" altLang="ja-JP" dirty="0">
                <a:latin typeface="+mn-ea"/>
                <a:ea typeface="+mn-ea"/>
                <a:cs typeface="メイリオ" panose="020B0604030504040204" pitchFamily="50" charset="-128"/>
              </a:rPr>
              <a:t>Click</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28</a:t>
            </a:fld>
            <a:endParaRPr kumimoji="1" lang="ja-JP" altLang="en-US"/>
          </a:p>
        </p:txBody>
      </p:sp>
    </p:spTree>
    <p:extLst>
      <p:ext uri="{BB962C8B-B14F-4D97-AF65-F5344CB8AC3E}">
        <p14:creationId xmlns:p14="http://schemas.microsoft.com/office/powerpoint/2010/main" val="26276733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明るさをチェックする装置があれば、自動化できそうな気がしますよね。そこで、光センサーの登場です。皆さんの手元に用意しています。真ん中がセンサーです。このセンサーは人間の目のような役割があります。明るいときは、「今は明るいよー」という信号を</a:t>
            </a:r>
            <a:r>
              <a:rPr kumimoji="1" lang="en-US" altLang="ja-JP" dirty="0"/>
              <a:t>PIECE</a:t>
            </a:r>
            <a:r>
              <a:rPr kumimoji="1" lang="ja-JP" altLang="en-US" dirty="0"/>
              <a:t>に伝えることができます。</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29</a:t>
            </a:fld>
            <a:endParaRPr kumimoji="1" lang="ja-JP" altLang="en-US"/>
          </a:p>
        </p:txBody>
      </p:sp>
    </p:spTree>
    <p:extLst>
      <p:ext uri="{BB962C8B-B14F-4D97-AF65-F5344CB8AC3E}">
        <p14:creationId xmlns:p14="http://schemas.microsoft.com/office/powerpoint/2010/main" val="2831571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みなさんはプログラミングという言葉を聞いたことがあると思います。プログラミングって何でしょう？　辞書で調べると「プログラムを作ること」と書いてありました。ではプログラムって何でしょう？これも辞書で調べてみると、予定、日程、計画、番組表・・・と書いてありました。つまり、何かを行うときに必要な段取り、手順を順番に書いたものなんです。例えば運動会のプログラムって見たことがありますか？　そのプログラムには運動会をちゃんと行うために、何をするかを順番通りに書いてありますね。例えば開会式、次にリレー、次に借り物競争、器械体操、ダンス</a:t>
            </a:r>
            <a:r>
              <a:rPr kumimoji="1" lang="en-US" altLang="ja-JP" dirty="0"/>
              <a:t>etc.</a:t>
            </a:r>
            <a:r>
              <a:rPr kumimoji="1" lang="ja-JP" altLang="en-US" dirty="0"/>
              <a:t>最後に閉会式と順番に進みますよね。卒業式や入学式も同じですよね。コンピューターのプログラムも同じで、コンピューターにさせたい命令を順番に書くことをプログラミングというのです。プログラミングをすることで、今回のように機械や装置を自動で動かしたりすることもできますし、ゲームやアプリなんかを作ることもできるようになりま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a:t>
            </a:fld>
            <a:endParaRPr kumimoji="1" lang="ja-JP" altLang="en-US"/>
          </a:p>
        </p:txBody>
      </p:sp>
    </p:spTree>
    <p:extLst>
      <p:ext uri="{BB962C8B-B14F-4D97-AF65-F5344CB8AC3E}">
        <p14:creationId xmlns:p14="http://schemas.microsoft.com/office/powerpoint/2010/main" val="2417400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まずは光センサーが使えるように</a:t>
            </a:r>
            <a:r>
              <a:rPr kumimoji="1" lang="en-US" altLang="ja-JP" dirty="0"/>
              <a:t>PIECE</a:t>
            </a:r>
            <a:r>
              <a:rPr kumimoji="1" lang="ja-JP" altLang="en-US" dirty="0"/>
              <a:t>に接続しましょう。画面のように</a:t>
            </a:r>
            <a:r>
              <a:rPr kumimoji="1" lang="en-US" altLang="ja-JP" dirty="0"/>
              <a:t>PIECE</a:t>
            </a:r>
            <a:r>
              <a:rPr kumimoji="1" lang="ja-JP" altLang="en-US" dirty="0"/>
              <a:t>の左側のコネクターにしっかり奥まで差し込んでください。・・・</a:t>
            </a:r>
            <a:r>
              <a:rPr kumimoji="1" lang="en-US" altLang="ja-JP" dirty="0"/>
              <a:t>Click</a:t>
            </a:r>
            <a:r>
              <a:rPr kumimoji="1" lang="ja-JP" altLang="en-US" dirty="0"/>
              <a:t>　しっかり差し込んでくださいね。</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30</a:t>
            </a:fld>
            <a:endParaRPr kumimoji="1" lang="ja-JP" altLang="en-US"/>
          </a:p>
        </p:txBody>
      </p:sp>
    </p:spTree>
    <p:extLst>
      <p:ext uri="{BB962C8B-B14F-4D97-AF65-F5344CB8AC3E}">
        <p14:creationId xmlns:p14="http://schemas.microsoft.com/office/powerpoint/2010/main" val="1922433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rPr>
              <a:t>さて問題です。暗くなると自動で点灯するライトを作りましょう。「</a:t>
            </a:r>
            <a:r>
              <a:rPr lang="ja-JP" altLang="en-US" sz="1200" dirty="0">
                <a:latin typeface="+mn-ea"/>
                <a:ea typeface="+mn-ea"/>
                <a:cs typeface="メイリオ" panose="020B0604030504040204" pitchFamily="50" charset="-128"/>
              </a:rPr>
              <a:t>暗くなると（光センサーが</a:t>
            </a:r>
            <a:r>
              <a:rPr lang="en-US" altLang="ja-JP" sz="1200" dirty="0">
                <a:latin typeface="+mn-ea"/>
                <a:ea typeface="+mn-ea"/>
                <a:cs typeface="メイリオ" panose="020B0604030504040204" pitchFamily="50" charset="-128"/>
              </a:rPr>
              <a:t>OFF</a:t>
            </a:r>
            <a:r>
              <a:rPr lang="ja-JP" altLang="en-US" sz="1200" dirty="0">
                <a:latin typeface="+mn-ea"/>
                <a:ea typeface="+mn-ea"/>
                <a:cs typeface="メイリオ" panose="020B0604030504040204" pitchFamily="50" charset="-128"/>
              </a:rPr>
              <a:t>になると）</a:t>
            </a:r>
            <a:r>
              <a:rPr kumimoji="1" lang="ja-JP" altLang="en-US" sz="1200" dirty="0">
                <a:latin typeface="+mn-ea"/>
                <a:ea typeface="+mn-ea"/>
                <a:cs typeface="メイリオ" panose="020B0604030504040204" pitchFamily="50" charset="-128"/>
              </a:rPr>
              <a:t>、黄</a:t>
            </a:r>
            <a:r>
              <a:rPr kumimoji="1" lang="en-US" altLang="ja-JP" sz="1200" dirty="0">
                <a:latin typeface="+mn-ea"/>
                <a:ea typeface="+mn-ea"/>
                <a:cs typeface="メイリオ" panose="020B0604030504040204" pitchFamily="50" charset="-128"/>
              </a:rPr>
              <a:t>LED</a:t>
            </a:r>
            <a:r>
              <a:rPr kumimoji="1" lang="ja-JP" altLang="en-US" sz="1200" dirty="0">
                <a:latin typeface="+mn-ea"/>
                <a:ea typeface="+mn-ea"/>
                <a:cs typeface="メイリオ" panose="020B0604030504040204" pitchFamily="50" charset="-128"/>
              </a:rPr>
              <a:t>が光る」装置です。「</a:t>
            </a:r>
            <a:r>
              <a:rPr kumimoji="1" lang="ja-JP" altLang="en-US" sz="1200" dirty="0" err="1">
                <a:latin typeface="+mn-ea"/>
                <a:ea typeface="+mn-ea"/>
                <a:cs typeface="メイリオ" panose="020B0604030504040204" pitchFamily="50" charset="-128"/>
              </a:rPr>
              <a:t>～すると</a:t>
            </a:r>
            <a:r>
              <a:rPr kumimoji="1" lang="ja-JP" altLang="en-US" sz="1200" dirty="0">
                <a:latin typeface="+mn-ea"/>
                <a:ea typeface="+mn-ea"/>
                <a:cs typeface="メイリオ" panose="020B0604030504040204" pitchFamily="50" charset="-128"/>
              </a:rPr>
              <a:t>」　には条件分岐を使えそうですね。さっきはその条件にボタンを使いましたが、今回はセンサーにすればよさそうですね。光センサーをチェックするには、「ポート１チェック」のアイコンを使ってチェックすることができますよ。</a:t>
            </a:r>
            <a:r>
              <a:rPr kumimoji="1" lang="ja-JP" altLang="en-US" sz="1200" dirty="0">
                <a:latin typeface="+mn-ea"/>
                <a:ea typeface="+mn-ea"/>
              </a:rPr>
              <a:t>さあ、それでは頑張ってプログラムを作ってみましょう。まずはノーヒントです。</a:t>
            </a:r>
            <a:r>
              <a:rPr kumimoji="1" lang="ja-JP" altLang="en-US" dirty="0">
                <a:latin typeface="+mn-ea"/>
                <a:ea typeface="+mn-ea"/>
              </a:rPr>
              <a:t>いつまでも考えずに、こんな感じかなって思いついたプログラムを書き込んで動きを確認するということを何度もやってみましょう。（問いを提示して、ちょっと解説して、自力で考えてもらう。）しばらく待つ（２分くらい）・・・</a:t>
            </a:r>
            <a:r>
              <a:rPr kumimoji="1" lang="en-US" altLang="ja-JP" dirty="0">
                <a:latin typeface="+mn-ea"/>
                <a:ea typeface="+mn-ea"/>
              </a:rPr>
              <a:t>Click</a:t>
            </a:r>
            <a:endParaRPr kumimoji="1" lang="ja-JP" altLang="en-US" dirty="0">
              <a:latin typeface="+mn-ea"/>
              <a:ea typeface="+mn-ea"/>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31</a:t>
            </a:fld>
            <a:endParaRPr kumimoji="1" lang="ja-JP" altLang="en-US"/>
          </a:p>
        </p:txBody>
      </p:sp>
    </p:spTree>
    <p:extLst>
      <p:ext uri="{BB962C8B-B14F-4D97-AF65-F5344CB8AC3E}">
        <p14:creationId xmlns:p14="http://schemas.microsoft.com/office/powerpoint/2010/main" val="2105291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ではヒントです。みんなの頭の中には、こんな感じのフローチャートが描けていますか？このフローチャートを参考にプログラムしてみて、動きを確認してみましょう。・・・（１分くらい待つ）はい、回答例です。・・・</a:t>
            </a:r>
            <a:r>
              <a:rPr kumimoji="1" lang="en-US" altLang="ja-JP" dirty="0"/>
              <a:t>Click</a:t>
            </a:r>
          </a:p>
          <a:p>
            <a:r>
              <a:rPr kumimoji="1" lang="ja-JP" altLang="en-US" dirty="0"/>
              <a:t>このようになりましたか？皆さんの中の何人かは、明るくなったらライトがついて、暗くなったらライトも消えるという動きをしている人がいましたね。ここ意外と間違った方がいるのでは？</a:t>
            </a:r>
            <a:r>
              <a:rPr kumimoji="1" lang="en-US" altLang="ja-JP" dirty="0"/>
              <a:t>Click</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32</a:t>
            </a:fld>
            <a:endParaRPr kumimoji="1" lang="ja-JP" altLang="en-US"/>
          </a:p>
        </p:txBody>
      </p:sp>
    </p:spTree>
    <p:extLst>
      <p:ext uri="{BB962C8B-B14F-4D97-AF65-F5344CB8AC3E}">
        <p14:creationId xmlns:p14="http://schemas.microsoft.com/office/powerpoint/2010/main" val="9395786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条件分岐の〇のときの動作、</a:t>
            </a:r>
            <a:r>
              <a:rPr kumimoji="1" lang="en-US" altLang="ja-JP" dirty="0"/>
              <a:t>×</a:t>
            </a:r>
            <a:r>
              <a:rPr kumimoji="1" lang="ja-JP" altLang="en-US" dirty="0"/>
              <a:t>のときの動作をなんとなく考えるのではなく、〇つまり明るいときだから消える、</a:t>
            </a:r>
            <a:r>
              <a:rPr kumimoji="1" lang="en-US" altLang="ja-JP" dirty="0"/>
              <a:t>×</a:t>
            </a:r>
            <a:r>
              <a:rPr kumimoji="1" lang="ja-JP" altLang="en-US" dirty="0"/>
              <a:t>つまり暗いときだから点灯させる、　という具合にしっかり順序だてて考えるようにしましょう。はい、皆さんどうですか？センサーライトが無事できましたか？（みんなができてから次に進む）</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33</a:t>
            </a:fld>
            <a:endParaRPr kumimoji="1" lang="ja-JP" altLang="en-US"/>
          </a:p>
        </p:txBody>
      </p:sp>
    </p:spTree>
    <p:extLst>
      <p:ext uri="{BB962C8B-B14F-4D97-AF65-F5344CB8AC3E}">
        <p14:creationId xmlns:p14="http://schemas.microsoft.com/office/powerpoint/2010/main" val="14262467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センサーライトを作れましたね。　ちょと思い出してみてください。こっちの左側が単にライトを点灯させるだけです。こっちの右側がセンサーライトのプログラムですね。　条件分岐が入っただけですね。　センサーというたった一つの部品と、わずかなプログラム変更で、電気を無駄にしない、省エネで便利なライトがつくれるのが分かったのではないかと思います。　そして、状況や環境をもっと分析して考えれば、プログラム次第で、省エネだけでなく、もっと使いやすい便利なもの、役に立つものにすることもできるようになります。次からの問題では、このライトをもっと便利にしたり、皆さんの身の回りにある実際の装置のプログラムについて考えていき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34</a:t>
            </a:fld>
            <a:endParaRPr kumimoji="1" lang="ja-JP" altLang="en-US"/>
          </a:p>
        </p:txBody>
      </p:sp>
    </p:spTree>
    <p:extLst>
      <p:ext uri="{BB962C8B-B14F-4D97-AF65-F5344CB8AC3E}">
        <p14:creationId xmlns:p14="http://schemas.microsoft.com/office/powerpoint/2010/main" val="40215901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150000"/>
              </a:lnSpc>
            </a:pPr>
            <a:r>
              <a:rPr kumimoji="1" lang="ja-JP" altLang="en-US" dirty="0">
                <a:latin typeface="+mn-ea"/>
                <a:ea typeface="+mn-ea"/>
                <a:cs typeface="メイリオ" panose="020B0604030504040204" pitchFamily="50" charset="-128"/>
              </a:rPr>
              <a:t>では、さらに発展問題です。さっき作ったライトを防犯ライト風にしてみましょう。建物の壁などでライトやカメラのそばに小さな赤色の</a:t>
            </a:r>
            <a:r>
              <a:rPr kumimoji="1" lang="en-US" altLang="ja-JP" dirty="0">
                <a:latin typeface="+mn-ea"/>
                <a:ea typeface="+mn-ea"/>
                <a:cs typeface="メイリオ" panose="020B0604030504040204" pitchFamily="50" charset="-128"/>
              </a:rPr>
              <a:t>LED</a:t>
            </a:r>
            <a:r>
              <a:rPr kumimoji="1" lang="ja-JP" altLang="en-US" dirty="0">
                <a:latin typeface="+mn-ea"/>
                <a:ea typeface="+mn-ea"/>
                <a:cs typeface="メイリオ" panose="020B0604030504040204" pitchFamily="50" charset="-128"/>
              </a:rPr>
              <a:t>が点灯しているのを見ることがありますよね。これは、「ここにカメラやライトがあるぞ」とわざと注意をひくように点灯しているのです。そんな、「ここにライトありますお知らせランプつきセンサーライト」を作ってみましょう。問題はこれです「</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普段は</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明るいときは</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黄色</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は消えていて赤色</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が点滅している、暗くなると黄色の</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が点灯して、赤色</a:t>
            </a:r>
            <a:r>
              <a:rPr lang="en-US" altLang="ja-JP"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は点滅している　　ライト</a:t>
            </a:r>
            <a:r>
              <a:rPr kumimoji="1" lang="ja-JP" altLang="en-US" sz="12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latin typeface="+mn-ea"/>
                <a:ea typeface="+mn-ea"/>
                <a:cs typeface="メイリオ" panose="020B0604030504040204" pitchFamily="50" charset="-128"/>
              </a:rPr>
              <a:t>まずはノーヒントです。センサーが反応したときに、</a:t>
            </a:r>
            <a:r>
              <a:rPr kumimoji="1" lang="en-US" altLang="ja-JP" dirty="0">
                <a:latin typeface="+mn-ea"/>
                <a:ea typeface="+mn-ea"/>
                <a:cs typeface="メイリオ" panose="020B0604030504040204" pitchFamily="50" charset="-128"/>
              </a:rPr>
              <a:t>LED</a:t>
            </a:r>
            <a:r>
              <a:rPr kumimoji="1" lang="ja-JP" altLang="en-US" dirty="0">
                <a:latin typeface="+mn-ea"/>
                <a:ea typeface="+mn-ea"/>
                <a:cs typeface="メイリオ" panose="020B0604030504040204" pitchFamily="50" charset="-128"/>
              </a:rPr>
              <a:t>をどう動かすか、センサーが反応していないときに</a:t>
            </a:r>
            <a:r>
              <a:rPr kumimoji="1" lang="en-US" altLang="ja-JP" dirty="0">
                <a:latin typeface="+mn-ea"/>
                <a:ea typeface="+mn-ea"/>
                <a:cs typeface="メイリオ" panose="020B0604030504040204" pitchFamily="50" charset="-128"/>
              </a:rPr>
              <a:t>LED</a:t>
            </a:r>
            <a:r>
              <a:rPr kumimoji="1" lang="ja-JP" altLang="en-US" dirty="0">
                <a:latin typeface="+mn-ea"/>
                <a:ea typeface="+mn-ea"/>
                <a:cs typeface="メイリオ" panose="020B0604030504040204" pitchFamily="50" charset="-128"/>
              </a:rPr>
              <a:t>をどう動かすか、を考えてプログラムして動きを確認してみましょう。　自分で考えた通りに動きますか？・・・しばらく考えよう（２～３分？）</a:t>
            </a:r>
            <a:endParaRPr kumimoji="1" lang="en-US" altLang="ja-JP" dirty="0">
              <a:latin typeface="+mn-ea"/>
              <a:ea typeface="+mn-ea"/>
              <a:cs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35</a:t>
            </a:fld>
            <a:endParaRPr kumimoji="1" lang="ja-JP" altLang="en-US"/>
          </a:p>
        </p:txBody>
      </p:sp>
    </p:spTree>
    <p:extLst>
      <p:ext uri="{BB962C8B-B14F-4D97-AF65-F5344CB8AC3E}">
        <p14:creationId xmlns:p14="http://schemas.microsoft.com/office/powerpoint/2010/main" val="11288661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さて、回答です。こんな感じになったのではないかと思います。　プログラムの正解は１つではありません。大事なのは、予想して考えたプログラムで、目的とする動きをさせられているかということです。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36</a:t>
            </a:fld>
            <a:endParaRPr kumimoji="1" lang="ja-JP" altLang="en-US"/>
          </a:p>
        </p:txBody>
      </p:sp>
    </p:spTree>
    <p:extLst>
      <p:ext uri="{BB962C8B-B14F-4D97-AF65-F5344CB8AC3E}">
        <p14:creationId xmlns:p14="http://schemas.microsoft.com/office/powerpoint/2010/main" val="33706606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a:t>
            </a:r>
            <a:r>
              <a:rPr kumimoji="1" lang="en-US" altLang="ja-JP" dirty="0"/>
              <a:t>※</a:t>
            </a:r>
            <a:r>
              <a:rPr kumimoji="1" lang="ja-JP" altLang="en-US" dirty="0"/>
              <a:t>ここから先は残り時間次第です。残り２０分くらいあればやる。）</a:t>
            </a:r>
            <a:endParaRPr kumimoji="1" lang="en-US" altLang="ja-JP" dirty="0"/>
          </a:p>
          <a:p>
            <a:r>
              <a:rPr kumimoji="1" lang="ja-JP" altLang="en-US" dirty="0"/>
              <a:t>そろそろ、みなさんプログラムが楽しくなってきたと思います。もう一つ身の回りの装置を考えてみましょう。コレみなさん見たことがありますよね。信号機です。それも歩行者用信号機です。まずはその動きを改めてみてみましょう。　　（動画再生鑑賞スタート、コントロールバーの再生をクリック）</a:t>
            </a:r>
            <a:endParaRPr kumimoji="1" lang="en-US" altLang="ja-JP" dirty="0"/>
          </a:p>
          <a:p>
            <a:r>
              <a:rPr kumimoji="1" lang="ja-JP" altLang="en-US" dirty="0"/>
              <a:t>この動きをプログラムで再現してみましょう。今回は押しボタンのことは考えなくていいです。この動画のライトの動きを再現してください。　つまり、　赤がついていて、、、しばらくすると青がついて、しばらくすると青が何回か点滅して、赤がつく、という動きですね。　「何回か点滅する」ためには回数ループアイコンと数値定数アイコンを使うのですが、この使い方もヒントなしで使ってみてください。さあやってみてください。　まずはノーヒントですよ。（１分くらい待って</a:t>
            </a:r>
            <a:r>
              <a:rPr kumimoji="1" lang="en-US" altLang="ja-JP" dirty="0"/>
              <a:t>Click</a:t>
            </a:r>
            <a:r>
              <a:rPr kumimoji="1" lang="ja-JP" altLang="en-US" dirty="0"/>
              <a:t>）</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37</a:t>
            </a:fld>
            <a:endParaRPr kumimoji="1" lang="ja-JP" altLang="en-US"/>
          </a:p>
        </p:txBody>
      </p:sp>
    </p:spTree>
    <p:extLst>
      <p:ext uri="{BB962C8B-B14F-4D97-AF65-F5344CB8AC3E}">
        <p14:creationId xmlns:p14="http://schemas.microsoft.com/office/powerpoint/2010/main" val="12386978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さてヒントです。まずは簡易的なフローチャートで動作の流れを示すとこのようになりますね。さて、もう少し自力で考えてみましょう。（２分くらい待つ）さらにヒントです・・・</a:t>
            </a:r>
            <a:r>
              <a:rPr kumimoji="1" lang="en-US" altLang="ja-JP" dirty="0"/>
              <a:t>Click</a:t>
            </a:r>
          </a:p>
          <a:p>
            <a:r>
              <a:rPr kumimoji="1" lang="ja-JP" altLang="en-US" dirty="0"/>
              <a:t>みんなだいたいこんな感じになっていますが、ここの「？」のところを忘れている人がいるみたいですね。？の部分を忘れているプログラムの動作を見てみると、変ですよね。赤と青が同時に点灯する信号機になってしまっています。とても危険ですね。こっちの？部分では青が点滅しない人がいるみたいですね。点滅という動作をよく分解して考えてみましょうね。ちなみに繰り返しアイコンはこのように使います。数値定数アイコンの上下のボタンで繰り返しの回数を変えることができます。・・・もうしばらく考える（１分くらい）・・・</a:t>
            </a:r>
            <a:r>
              <a:rPr kumimoji="1" lang="en-US" altLang="ja-JP" dirty="0"/>
              <a:t>Click</a:t>
            </a:r>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38</a:t>
            </a:fld>
            <a:endParaRPr kumimoji="1" lang="ja-JP" altLang="en-US"/>
          </a:p>
        </p:txBody>
      </p:sp>
    </p:spTree>
    <p:extLst>
      <p:ext uri="{BB962C8B-B14F-4D97-AF65-F5344CB8AC3E}">
        <p14:creationId xmlns:p14="http://schemas.microsoft.com/office/powerpoint/2010/main" val="5095914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答えです。「赤がついて、次に青がつく」人間に言葉で伝えるならこれで大丈夫ですが、コンピューターは指示された通りにしか動きません。赤をつけたら、ちゃんと消す、ということを指示することまで考えるようにしましょう。点滅も同じですね。人間同士なら「点滅させてね」で分かりますが、コンピューターにはついている時間が何秒、消えている時間が何秒、それを繰り返すというように、ちゃんと指示しないとコンピューターが勝手に都合よく思った通りに動くことはありません。動きを観察し、動きを分解して考えて間違えないように確実に伝わるようにする、ということがコンピュータとの会話では大事ですよ。</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39</a:t>
            </a:fld>
            <a:endParaRPr kumimoji="1" lang="ja-JP" altLang="en-US"/>
          </a:p>
        </p:txBody>
      </p:sp>
    </p:spTree>
    <p:extLst>
      <p:ext uri="{BB962C8B-B14F-4D97-AF65-F5344CB8AC3E}">
        <p14:creationId xmlns:p14="http://schemas.microsoft.com/office/powerpoint/2010/main" val="647885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そもそもプログラミングって何故必要なのでしょうか？　外国の方のお話しするときは、その方に分かる言語、英語・仏語・中国語で話さないといけませんよね。「プログラム」も同じです、コンピューターやキカイにもいろんな言語があるので、使いたいキカイに分かる言語でコミュニケーションしないといけません。今回使う</a:t>
            </a:r>
            <a:r>
              <a:rPr kumimoji="1" lang="en-US" altLang="ja-JP" dirty="0"/>
              <a:t>PIECE</a:t>
            </a:r>
            <a:r>
              <a:rPr kumimoji="1" lang="ja-JP" altLang="en-US" dirty="0"/>
              <a:t>とはこれから使うプログラミングソフトでコミュニケーションすることになります。早速、ソフトを立ち上げましょう。</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a:t>
            </a:fld>
            <a:endParaRPr kumimoji="1" lang="ja-JP" altLang="en-US"/>
          </a:p>
        </p:txBody>
      </p:sp>
    </p:spTree>
    <p:extLst>
      <p:ext uri="{BB962C8B-B14F-4D97-AF65-F5344CB8AC3E}">
        <p14:creationId xmlns:p14="http://schemas.microsoft.com/office/powerpoint/2010/main" val="1572544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の発展問題です、今作ったプログラムは時差式信号（時間だけで自動的に動く）でしたが、今度は押しボタン式にしましょう。自分で使ったことがある押しボタン式の歩行者信号の動きを思い出してその動きを再現してみてください。さあ、自力で考えて、何度も動きを確認して、目的通りに動くようにプログラムしてみましょう。・・・（考える時間２～３分？）ちょっとヒントです、・・・</a:t>
            </a:r>
            <a:r>
              <a:rPr kumimoji="1" lang="en-US" altLang="ja-JP" dirty="0"/>
              <a:t>Click</a:t>
            </a:r>
          </a:p>
          <a:p>
            <a:r>
              <a:rPr kumimoji="1" lang="ja-JP" altLang="en-US" dirty="0"/>
              <a:t>ボタンを押したときの動作、押さなかったときの動作をどうするか、考えてプログラムを作って動きを確認してみてくださいね。（１～２分待つ）</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40</a:t>
            </a:fld>
            <a:endParaRPr kumimoji="1" lang="ja-JP" altLang="en-US"/>
          </a:p>
        </p:txBody>
      </p:sp>
    </p:spTree>
    <p:extLst>
      <p:ext uri="{BB962C8B-B14F-4D97-AF65-F5344CB8AC3E}">
        <p14:creationId xmlns:p14="http://schemas.microsoft.com/office/powerpoint/2010/main" val="3746181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何人かの人は、ボタンを押して、青が点灯～点滅したあと、元に戻ったときに、全部の信号が消えてしまった人がいました。　実験では信号機が消えてしまってもいいけど、本番では危ない信号機になっちゃいますよ。「ボタンを押していないとき」は、赤の信号がついていないといけませんよね。だから</a:t>
            </a:r>
            <a:r>
              <a:rPr kumimoji="1" lang="en-US" altLang="ja-JP" dirty="0"/>
              <a:t>×</a:t>
            </a:r>
            <a:r>
              <a:rPr kumimoji="1" lang="ja-JP" altLang="en-US" dirty="0"/>
              <a:t>に進んだときに赤がつくようなプログラムになっていないといけません。動きを分解して考えていくことがとても大事です。</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41</a:t>
            </a:fld>
            <a:endParaRPr kumimoji="1" lang="ja-JP" altLang="en-US"/>
          </a:p>
        </p:txBody>
      </p:sp>
    </p:spTree>
    <p:extLst>
      <p:ext uri="{BB962C8B-B14F-4D97-AF65-F5344CB8AC3E}">
        <p14:creationId xmlns:p14="http://schemas.microsoft.com/office/powerpoint/2010/main" val="18645829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ところで、さっきのプログラムの動きを確認しているときに、何か使いにくいところがありませんでしたか？　そうです、ボタンを押してもすぐに信号が青に変わるわけではないので、押されたかどうか分からず、ちゃんと押せてるの？正常に動いているの？壊れてない？一生信号変わらないかも、と心配になります。</a:t>
            </a:r>
            <a:endParaRPr kumimoji="1" lang="en-US" altLang="ja-JP" dirty="0"/>
          </a:p>
          <a:p>
            <a:r>
              <a:rPr kumimoji="1" lang="ja-JP" altLang="en-US" dirty="0"/>
              <a:t>みんなも使ったことがある押しボタン装置を思い出してください。そうですね。ボタンの上に「おまちください」ってランプがありますよね。ボタンを押すと「おまちください」が点灯するので、「今は赤でもそのうち変わるな」と想像することができます。</a:t>
            </a:r>
            <a:endParaRPr kumimoji="1" lang="en-US" altLang="ja-JP" dirty="0"/>
          </a:p>
          <a:p>
            <a:r>
              <a:rPr kumimoji="1" lang="ja-JP" altLang="en-US" dirty="0"/>
              <a:t>（時間があればこれも問題として出題する。時間がなければ、すぐに回答を示す。）</a:t>
            </a:r>
            <a:endParaRPr kumimoji="1" lang="en-US" altLang="ja-JP" dirty="0"/>
          </a:p>
          <a:p>
            <a:r>
              <a:rPr kumimoji="1" lang="ja-JP" altLang="en-US" dirty="0"/>
              <a:t>出題する場合：</a:t>
            </a:r>
            <a:endParaRPr kumimoji="1" lang="en-US" altLang="ja-JP" dirty="0"/>
          </a:p>
          <a:p>
            <a:r>
              <a:rPr kumimoji="1" lang="ja-JP" altLang="en-US" dirty="0"/>
              <a:t>この動作をプログラムで再現してましょう。「おまちください」のランプはないので、黄色の</a:t>
            </a:r>
            <a:r>
              <a:rPr kumimoji="1" lang="en-US" altLang="ja-JP" dirty="0"/>
              <a:t>LED</a:t>
            </a:r>
            <a:r>
              <a:rPr kumimoji="1" lang="ja-JP" altLang="en-US" dirty="0"/>
              <a:t>を点灯させることにしましょう。</a:t>
            </a:r>
            <a:endParaRPr kumimoji="1" lang="en-US" altLang="ja-JP" dirty="0"/>
          </a:p>
          <a:p>
            <a:r>
              <a:rPr kumimoji="1" lang="ja-JP" altLang="en-US" dirty="0"/>
              <a:t>さあ、ノーヒントです。考えてみてください。今説明した、おまちください機能のついた押しボタン式信号に動きを再現するプログラムを作ってみてください。（２～３分待つ）（以下の「すぐに回答する場合」に続ける）</a:t>
            </a:r>
            <a:endParaRPr kumimoji="1" lang="en-US" altLang="ja-JP" dirty="0"/>
          </a:p>
          <a:p>
            <a:r>
              <a:rPr kumimoji="1" lang="ja-JP" altLang="en-US" dirty="0"/>
              <a:t>すぐに回答する場合：</a:t>
            </a:r>
            <a:endParaRPr kumimoji="1" lang="en-US" altLang="ja-JP" dirty="0"/>
          </a:p>
          <a:p>
            <a:r>
              <a:rPr kumimoji="1" lang="ja-JP" altLang="en-US" dirty="0"/>
              <a:t>この動作をプログラムで再現すると・・・</a:t>
            </a:r>
            <a:r>
              <a:rPr kumimoji="1" lang="en-US" altLang="ja-JP" dirty="0"/>
              <a:t>Click</a:t>
            </a:r>
            <a:r>
              <a:rPr kumimoji="1" lang="ja-JP" altLang="en-US" dirty="0"/>
              <a:t>　ココとココにアイコンを２つ入れるだけです。たったこれだけプログラムを工夫すれば、とても使いやすい、分かりやすいものになることが分かったと思います。</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42</a:t>
            </a:fld>
            <a:endParaRPr kumimoji="1" lang="ja-JP" altLang="en-US"/>
          </a:p>
        </p:txBody>
      </p:sp>
    </p:spTree>
    <p:extLst>
      <p:ext uri="{BB962C8B-B14F-4D97-AF65-F5344CB8AC3E}">
        <p14:creationId xmlns:p14="http://schemas.microsoft.com/office/powerpoint/2010/main" val="33104475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さて、今日のまとめです。（基本的にスライドを順に読む）</a:t>
            </a:r>
            <a:endParaRPr kumimoji="1" lang="en-US" altLang="ja-JP" dirty="0"/>
          </a:p>
          <a:p>
            <a:r>
              <a:rPr kumimoji="1" lang="ja-JP" altLang="en-US" dirty="0"/>
              <a:t>ちょっと脇道にそれますが、この写真を見てください。押しボタン装置の横にある白い箱を見たことがある人いませんか？　これ何だと思います？　実はこれは人体感知センサーなんです。このセンサーの前に人が来ると押しボタンを押したことになるんですよ。みんなも、押してないのにお待ちくださいが点灯して不思議だなあと思ったことがある人もいるかもしれません。この人体感知センサーは、目の不自由な方にも優しい信号機になるようにつけられているのですね。これも、ボタンを押すかまたはセンサーが反応したら信号を変えるというプログラムで動いているわけですね。</a:t>
            </a:r>
            <a:endParaRPr kumimoji="1" lang="en-US" altLang="ja-JP" dirty="0"/>
          </a:p>
          <a:p>
            <a:r>
              <a:rPr kumimoji="1" lang="ja-JP" altLang="en-US" dirty="0"/>
              <a:t>このようにプログラムのことや、その工夫について学んできました。・・・</a:t>
            </a:r>
            <a:r>
              <a:rPr kumimoji="1" lang="en-US" altLang="ja-JP" dirty="0"/>
              <a:t>Click</a:t>
            </a:r>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43</a:t>
            </a:fld>
            <a:endParaRPr kumimoji="1" lang="ja-JP" altLang="en-US"/>
          </a:p>
        </p:txBody>
      </p:sp>
    </p:spTree>
    <p:extLst>
      <p:ext uri="{BB962C8B-B14F-4D97-AF65-F5344CB8AC3E}">
        <p14:creationId xmlns:p14="http://schemas.microsoft.com/office/powerpoint/2010/main" val="3459956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センサーを使って自動化するとエネルギーを効率的に使えるようになります。さらにプログラムできるキカイであればコンピューターでプログラムを簡単に変更できることも分かったと思います。素早くプログラムの修正ができると、効率だけでなく、もっともっと安全に、もっと使いやすいものになることが分かりました。さらに皆さんは今日プログラムの秘密を知りました。順序通りにしか動かない。　条件で分岐して動き方を変えることができる。　などですね。だから、これから身の回りの装置やキカイを使うときに、「なんとなく使いにくーい。ダメじゃん。」ではなく、こんな条件が重なったときはこう動くはず、といった見方ができるようになったと思います。皆さんが大人になるころの、これからの社会はセンサーに囲まれ、プログラムで動く多くの装置やキカイと一緒に生きていくことになります。「センサーやプログラムのことわかんない、とりあえずボタン連打で</a:t>
            </a:r>
            <a:r>
              <a:rPr kumimoji="1" lang="en-US" altLang="ja-JP" dirty="0"/>
              <a:t>OK</a:t>
            </a:r>
            <a:r>
              <a:rPr kumimoji="1" lang="ja-JP" altLang="en-US" dirty="0"/>
              <a:t>じゃない」といった感じではいろんな不利益</a:t>
            </a:r>
            <a:r>
              <a:rPr kumimoji="1" lang="en-US" altLang="ja-JP" dirty="0"/>
              <a:t>(</a:t>
            </a:r>
            <a:r>
              <a:rPr kumimoji="1" lang="ja-JP" altLang="en-US" dirty="0"/>
              <a:t>デメリット</a:t>
            </a:r>
            <a:r>
              <a:rPr kumimoji="1" lang="en-US" altLang="ja-JP" dirty="0"/>
              <a:t>)</a:t>
            </a:r>
            <a:r>
              <a:rPr kumimoji="1" lang="ja-JP" altLang="en-US" dirty="0"/>
              <a:t>を受けることになります。せっかくだから身の回りのセンサーや装置を使いこなし、こうすればこうなるのでもっとよくなる。と考えることができるようになる方が楽しくなると思います。そのためにもどんどんパソコンを触りましょう。プログラムもバンバン挑戦しましょう。そしてまるで鉛筆を使うように抵抗なくコンピュータと会話できるようになってほしいと思います。</a:t>
            </a:r>
            <a:endParaRPr kumimoji="1" lang="en-US" altLang="ja-JP" dirty="0"/>
          </a:p>
          <a:p>
            <a:r>
              <a:rPr kumimoji="1" lang="ja-JP" altLang="en-US" dirty="0"/>
              <a:t>以上で今回のプログラムの授業は終わりです。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44</a:t>
            </a:fld>
            <a:endParaRPr kumimoji="1" lang="ja-JP" altLang="en-US"/>
          </a:p>
        </p:txBody>
      </p:sp>
    </p:spTree>
    <p:extLst>
      <p:ext uri="{BB962C8B-B14F-4D97-AF65-F5344CB8AC3E}">
        <p14:creationId xmlns:p14="http://schemas.microsoft.com/office/powerpoint/2010/main" val="37930086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45</a:t>
            </a:fld>
            <a:endParaRPr kumimoji="1" lang="ja-JP" altLang="en-US"/>
          </a:p>
        </p:txBody>
      </p:sp>
    </p:spTree>
    <p:extLst>
      <p:ext uri="{BB962C8B-B14F-4D97-AF65-F5344CB8AC3E}">
        <p14:creationId xmlns:p14="http://schemas.microsoft.com/office/powerpoint/2010/main" val="12163527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（時間があって、</a:t>
            </a:r>
            <a:r>
              <a:rPr kumimoji="1" lang="en-US" altLang="ja-JP" dirty="0"/>
              <a:t>PIECE</a:t>
            </a:r>
            <a:r>
              <a:rPr kumimoji="1" lang="ja-JP" altLang="en-US" dirty="0"/>
              <a:t>をさらに触れる時間があるなら、こんな課題を出してみるとよいかもしれない）</a:t>
            </a:r>
            <a:endParaRPr kumimoji="1" lang="en-US" altLang="ja-JP" dirty="0"/>
          </a:p>
          <a:p>
            <a:r>
              <a:rPr kumimoji="1" lang="ja-JP" altLang="en-US" dirty="0"/>
              <a:t>さて、いろいろ挑戦しましたが、そろろ時間です。時間があれば、例えば自動車用の信号機を再現してみたり、全然別の、</a:t>
            </a:r>
            <a:r>
              <a:rPr kumimoji="1" lang="en-US" altLang="ja-JP" dirty="0"/>
              <a:t>LED</a:t>
            </a:r>
            <a:r>
              <a:rPr kumimoji="1" lang="ja-JP" altLang="en-US" dirty="0"/>
              <a:t>を気持ちよく光らせる、例えばこんな課題に挑戦してみると面白いと思いますよ。</a:t>
            </a:r>
            <a:endParaRPr kumimoji="1" lang="en-US" altLang="ja-JP"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46</a:t>
            </a:fld>
            <a:endParaRPr kumimoji="1" lang="ja-JP" altLang="en-US"/>
          </a:p>
        </p:txBody>
      </p:sp>
    </p:spTree>
    <p:extLst>
      <p:ext uri="{BB962C8B-B14F-4D97-AF65-F5344CB8AC3E}">
        <p14:creationId xmlns:p14="http://schemas.microsoft.com/office/powerpoint/2010/main" val="2432518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（先生用ページ：本日の学習の狙いを表示する。）</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5</a:t>
            </a:fld>
            <a:endParaRPr kumimoji="1" lang="ja-JP" altLang="en-US"/>
          </a:p>
        </p:txBody>
      </p:sp>
    </p:spTree>
    <p:extLst>
      <p:ext uri="{BB962C8B-B14F-4D97-AF65-F5344CB8AC3E}">
        <p14:creationId xmlns:p14="http://schemas.microsoft.com/office/powerpoint/2010/main" val="3512883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（先生用ページ：本日の学習の狙いを表示する。）</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6</a:t>
            </a:fld>
            <a:endParaRPr kumimoji="1" lang="ja-JP" altLang="en-US"/>
          </a:p>
        </p:txBody>
      </p:sp>
    </p:spTree>
    <p:extLst>
      <p:ext uri="{BB962C8B-B14F-4D97-AF65-F5344CB8AC3E}">
        <p14:creationId xmlns:p14="http://schemas.microsoft.com/office/powerpoint/2010/main" val="1860013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学校によっては、ペアリングと、ポータルサイトの表示まで終わらせていることがあるので状況に応じてスライドを使用</a:t>
            </a:r>
            <a:r>
              <a:rPr kumimoji="1" lang="en-US" altLang="ja-JP" dirty="0"/>
              <a:t>/</a:t>
            </a:r>
            <a:r>
              <a:rPr kumimoji="1" lang="ja-JP" altLang="en-US" dirty="0"/>
              <a:t>不使用してください。</a:t>
            </a:r>
            <a:endParaRPr kumimoji="1" lang="en-US" altLang="ja-JP" dirty="0"/>
          </a:p>
          <a:p>
            <a:r>
              <a:rPr kumimoji="1" lang="ja-JP" altLang="en-US" dirty="0"/>
              <a:t>では、まず、パソコンと</a:t>
            </a:r>
            <a:r>
              <a:rPr kumimoji="1" lang="en-US" altLang="ja-JP" dirty="0"/>
              <a:t>PIECE</a:t>
            </a:r>
            <a:r>
              <a:rPr kumimoji="1" lang="ja-JP" altLang="en-US" dirty="0"/>
              <a:t>を</a:t>
            </a:r>
            <a:r>
              <a:rPr kumimoji="1" lang="en-US" altLang="ja-JP" dirty="0"/>
              <a:t>USB</a:t>
            </a:r>
            <a:r>
              <a:rPr kumimoji="1" lang="ja-JP" altLang="en-US" dirty="0"/>
              <a:t>ケーブルで接続してください。しっかり奥まで差し込むようにしましょう。次に、</a:t>
            </a:r>
            <a:r>
              <a:rPr kumimoji="1" lang="en-US" altLang="ja-JP" dirty="0"/>
              <a:t>PIECE</a:t>
            </a:r>
            <a:r>
              <a:rPr kumimoji="1" lang="ja-JP" altLang="en-US" dirty="0"/>
              <a:t>の真ん中にあるスライドスイッチを左にスライドさせてください。できましたか？　</a:t>
            </a:r>
            <a:r>
              <a:rPr kumimoji="1" lang="en-US" altLang="ja-JP" dirty="0"/>
              <a:t>Click</a:t>
            </a:r>
            <a:endParaRPr kumimoji="1" lang="ja-JP" altLang="en-US" dirty="0"/>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7</a:t>
            </a:fld>
            <a:endParaRPr kumimoji="1" lang="ja-JP" altLang="en-US"/>
          </a:p>
        </p:txBody>
      </p:sp>
    </p:spTree>
    <p:extLst>
      <p:ext uri="{BB962C8B-B14F-4D97-AF65-F5344CB8AC3E}">
        <p14:creationId xmlns:p14="http://schemas.microsoft.com/office/powerpoint/2010/main" val="3625734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学校によっては、ペアリングと、ポータルサイトの表示まで終わらせていることがあるので状況に応じてスライドを使用</a:t>
            </a:r>
            <a:r>
              <a:rPr kumimoji="1" lang="en-US" altLang="ja-JP" dirty="0"/>
              <a:t>/</a:t>
            </a:r>
            <a:r>
              <a:rPr kumimoji="1" lang="ja-JP" altLang="en-US" dirty="0"/>
              <a:t>不使用してください。</a:t>
            </a:r>
          </a:p>
          <a:p>
            <a:r>
              <a:rPr kumimoji="1" lang="en-US" altLang="ja-JP" dirty="0"/>
              <a:t>PIECE</a:t>
            </a:r>
            <a:r>
              <a:rPr kumimoji="1" lang="ja-JP" altLang="en-US" dirty="0"/>
              <a:t>の接続が終わった人は、パソコンのブラウザーを起動してください。　起動後にブラウザーのアドレスバーに、</a:t>
            </a:r>
            <a:r>
              <a:rPr kumimoji="1" lang="en-US" altLang="ja-JP" dirty="0" err="1"/>
              <a:t>piecepp.web.app</a:t>
            </a:r>
            <a:r>
              <a:rPr kumimoji="1" lang="ja-JP" altLang="en-US" dirty="0"/>
              <a:t>と入力してください。入力すると</a:t>
            </a:r>
            <a:r>
              <a:rPr kumimoji="1" lang="en-US" altLang="ja-JP" dirty="0"/>
              <a:t>PIECE</a:t>
            </a:r>
            <a:r>
              <a:rPr kumimoji="1" lang="ja-JP" altLang="en-US" dirty="0"/>
              <a:t>用のプログラミングサイトが表示されます。表示されましたか？その画面に表示されているカードを確認してください。</a:t>
            </a:r>
            <a:endParaRPr kumimoji="1" lang="en-US" altLang="ja-JP" dirty="0"/>
          </a:p>
          <a:p>
            <a:r>
              <a:rPr kumimoji="1" lang="ja-JP" altLang="en-US" dirty="0"/>
              <a:t>そこにペアリングと書いたカードがあれば、ペアリングの作業のため④へ、なければ、プログラミングを始めるので⑤へ進みます。</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8</a:t>
            </a:fld>
            <a:endParaRPr kumimoji="1" lang="ja-JP" altLang="en-US"/>
          </a:p>
        </p:txBody>
      </p:sp>
    </p:spTree>
    <p:extLst>
      <p:ext uri="{BB962C8B-B14F-4D97-AF65-F5344CB8AC3E}">
        <p14:creationId xmlns:p14="http://schemas.microsoft.com/office/powerpoint/2010/main" val="888745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学校によっては、ペアリングと、ポータルサイトの表示まで終わらせていることがあるので状況に応じてスライドを使用</a:t>
            </a:r>
            <a:r>
              <a:rPr kumimoji="1" lang="en-US" altLang="ja-JP" dirty="0"/>
              <a:t>/</a:t>
            </a:r>
            <a:r>
              <a:rPr kumimoji="1" lang="ja-JP" altLang="en-US" dirty="0"/>
              <a:t>不使用してください。</a:t>
            </a:r>
          </a:p>
          <a:p>
            <a:r>
              <a:rPr kumimoji="1" lang="ja-JP" altLang="en-US" dirty="0"/>
              <a:t>④の作業をする場合：</a:t>
            </a:r>
            <a:endParaRPr kumimoji="1" lang="en-US" altLang="ja-JP" dirty="0"/>
          </a:p>
          <a:p>
            <a:r>
              <a:rPr kumimoji="1" lang="ja-JP" altLang="en-US" dirty="0"/>
              <a:t>ペアリングカードをタップして現れたウィンドウの中の</a:t>
            </a:r>
            <a:r>
              <a:rPr kumimoji="1" lang="en-US" altLang="ja-JP" dirty="0"/>
              <a:t>PIECE</a:t>
            </a:r>
            <a:r>
              <a:rPr kumimoji="1" lang="ja-JP" altLang="en-US" dirty="0"/>
              <a:t>と書いてある文字をタップして（←これは重要なのでしっかり説明すること）接続をタップします。その後のウィンドウで</a:t>
            </a:r>
            <a:r>
              <a:rPr kumimoji="1" lang="en-US" altLang="ja-JP" dirty="0"/>
              <a:t>OK</a:t>
            </a:r>
            <a:r>
              <a:rPr kumimoji="1" lang="ja-JP" altLang="en-US" dirty="0"/>
              <a:t>をタップしてください。これでペアリングの作業は終了です。ペアリングは初めて使うときだけの作業なので次回からはペアリングの作業は必要ありませんよ。ペアリングが終わったら⑤に進みますね。</a:t>
            </a:r>
            <a:endParaRPr kumimoji="1" lang="en-US" altLang="ja-JP" dirty="0"/>
          </a:p>
          <a:p>
            <a:r>
              <a:rPr kumimoji="1" lang="ja-JP" altLang="en-US" dirty="0"/>
              <a:t>⑤の作業：</a:t>
            </a:r>
            <a:endParaRPr kumimoji="1" lang="en-US" altLang="ja-JP" dirty="0"/>
          </a:p>
          <a:p>
            <a:r>
              <a:rPr kumimoji="1" lang="ja-JP" altLang="en-US" dirty="0"/>
              <a:t>プログラミング環境と書いたカードをタップしてください。タップするとプログラム画面が表示されたはずです。表示されましたか？</a:t>
            </a:r>
          </a:p>
        </p:txBody>
      </p:sp>
      <p:sp>
        <p:nvSpPr>
          <p:cNvPr id="4" name="スライド番号プレースホルダー 3"/>
          <p:cNvSpPr>
            <a:spLocks noGrp="1"/>
          </p:cNvSpPr>
          <p:nvPr>
            <p:ph type="sldNum" sz="quarter" idx="5"/>
          </p:nvPr>
        </p:nvSpPr>
        <p:spPr/>
        <p:txBody>
          <a:bodyPr/>
          <a:lstStyle/>
          <a:p>
            <a:fld id="{ED74F387-4227-428C-A2B6-F67671F7BBB9}" type="slidenum">
              <a:rPr kumimoji="1" lang="ja-JP" altLang="en-US" smtClean="0"/>
              <a:t>9</a:t>
            </a:fld>
            <a:endParaRPr kumimoji="1" lang="ja-JP" altLang="en-US"/>
          </a:p>
        </p:txBody>
      </p:sp>
    </p:spTree>
    <p:extLst>
      <p:ext uri="{BB962C8B-B14F-4D97-AF65-F5344CB8AC3E}">
        <p14:creationId xmlns:p14="http://schemas.microsoft.com/office/powerpoint/2010/main" val="1400221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4F1AEA-6789-48C7-ACDF-35BABE6D4D93}"/>
              </a:ext>
            </a:extLst>
          </p:cNvPr>
          <p:cNvSpPr>
            <a:spLocks noGrp="1"/>
          </p:cNvSpPr>
          <p:nvPr>
            <p:ph type="ctrTitle"/>
          </p:nvPr>
        </p:nvSpPr>
        <p:spPr>
          <a:xfrm>
            <a:off x="1524000" y="1122363"/>
            <a:ext cx="9144000" cy="2387600"/>
          </a:xfrm>
        </p:spPr>
        <p:txBody>
          <a:bodyPr anchor="b"/>
          <a:lstStyle>
            <a:lvl1pPr algn="ctr">
              <a:defRPr sz="6000">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5709249-B605-4EDB-B520-B4A14C405DC2}"/>
              </a:ext>
            </a:extLst>
          </p:cNvPr>
          <p:cNvSpPr>
            <a:spLocks noGrp="1"/>
          </p:cNvSpPr>
          <p:nvPr>
            <p:ph type="subTitle" idx="1"/>
          </p:nvPr>
        </p:nvSpPr>
        <p:spPr>
          <a:xfrm>
            <a:off x="1524000" y="3602038"/>
            <a:ext cx="9144000" cy="1655762"/>
          </a:xfrm>
        </p:spPr>
        <p:txBody>
          <a:bodyPr/>
          <a:lstStyle>
            <a:lvl1pPr marL="0" indent="0" algn="ctr">
              <a:buNone/>
              <a:defRPr sz="2400">
                <a:latin typeface="メイリオ" panose="020B0604030504040204" pitchFamily="50" charset="-128"/>
                <a:ea typeface="メイリオ" panose="020B0604030504040204" pitchFamily="50" charset="-128"/>
                <a:cs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6F2D6996-DA0D-4F56-9BC9-C9F8CC450DF9}"/>
              </a:ext>
            </a:extLst>
          </p:cNvPr>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fld id="{96FB11A6-EEB3-4519-831A-481B86FC344D}" type="datetime1">
              <a:rPr lang="ja-JP" altLang="en-US" smtClean="0"/>
              <a:t>2022/3/4</a:t>
            </a:fld>
            <a:endParaRPr lang="ja-JP" altLang="en-US"/>
          </a:p>
        </p:txBody>
      </p:sp>
      <p:sp>
        <p:nvSpPr>
          <p:cNvPr id="5" name="フッター プレースホルダー 4">
            <a:extLst>
              <a:ext uri="{FF2B5EF4-FFF2-40B4-BE49-F238E27FC236}">
                <a16:creationId xmlns:a16="http://schemas.microsoft.com/office/drawing/2014/main" id="{7C527D1D-C325-41FB-A5B3-72B98EE2A54E}"/>
              </a:ext>
            </a:extLst>
          </p:cNvPr>
          <p:cNvSpPr>
            <a:spLocks noGrp="1"/>
          </p:cNvSpPr>
          <p:nvPr>
            <p:ph type="ftr" sz="quarter" idx="11"/>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3B0725D8-334C-4440-AE67-038845FDAC5A}"/>
              </a:ext>
            </a:extLst>
          </p:cNvPr>
          <p:cNvSpPr>
            <a:spLocks noGrp="1"/>
          </p:cNvSpPr>
          <p:nvPr>
            <p:ph type="sldNum" sz="quarter" idx="12"/>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fld id="{44C87005-4970-41C8-A0BB-0F59623F82A0}" type="slidenum">
              <a:rPr lang="ja-JP" altLang="en-US" smtClean="0"/>
              <a:pPr/>
              <a:t>‹#›</a:t>
            </a:fld>
            <a:endParaRPr lang="ja-JP" altLang="en-US"/>
          </a:p>
        </p:txBody>
      </p:sp>
    </p:spTree>
    <p:extLst>
      <p:ext uri="{BB962C8B-B14F-4D97-AF65-F5344CB8AC3E}">
        <p14:creationId xmlns:p14="http://schemas.microsoft.com/office/powerpoint/2010/main" val="2543046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8CAF3E-5415-491D-9B0A-AEA6E30E07D8}"/>
              </a:ext>
            </a:extLst>
          </p:cNvPr>
          <p:cNvSpPr>
            <a:spLocks noGrp="1"/>
          </p:cNvSpPr>
          <p:nvPr>
            <p:ph type="title"/>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593A99A-7F04-41D8-813E-4EA24C7310CD}"/>
              </a:ext>
            </a:extLst>
          </p:cNvPr>
          <p:cNvSpPr>
            <a:spLocks noGrp="1"/>
          </p:cNvSpPr>
          <p:nvPr>
            <p:ph idx="1"/>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vl2pPr>
              <a:defRPr>
                <a:latin typeface="メイリオ" panose="020B0604030504040204" pitchFamily="50" charset="-128"/>
                <a:ea typeface="メイリオ" panose="020B0604030504040204" pitchFamily="50" charset="-128"/>
                <a:cs typeface="メイリオ" panose="020B0604030504040204" pitchFamily="50" charset="-128"/>
              </a:defRPr>
            </a:lvl2pPr>
            <a:lvl3pPr>
              <a:defRPr>
                <a:latin typeface="メイリオ" panose="020B0604030504040204" pitchFamily="50" charset="-128"/>
                <a:ea typeface="メイリオ" panose="020B0604030504040204" pitchFamily="50" charset="-128"/>
                <a:cs typeface="メイリオ" panose="020B0604030504040204" pitchFamily="50" charset="-128"/>
              </a:defRPr>
            </a:lvl3pPr>
            <a:lvl4pPr>
              <a:defRPr>
                <a:latin typeface="メイリオ" panose="020B0604030504040204" pitchFamily="50" charset="-128"/>
                <a:ea typeface="メイリオ" panose="020B0604030504040204" pitchFamily="50" charset="-128"/>
                <a:cs typeface="メイリオ" panose="020B0604030504040204" pitchFamily="50" charset="-128"/>
              </a:defRPr>
            </a:lvl4pPr>
            <a:lvl5pPr>
              <a:defRPr>
                <a:latin typeface="メイリオ" panose="020B0604030504040204" pitchFamily="50" charset="-128"/>
                <a:ea typeface="メイリオ" panose="020B0604030504040204" pitchFamily="50" charset="-128"/>
                <a:cs typeface="メイリオ" panose="020B0604030504040204"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83C6BBA-D0E0-4F6D-88B7-93E609C1001C}"/>
              </a:ext>
            </a:extLst>
          </p:cNvPr>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fld id="{3987DAA7-2080-4499-A732-73D5661EA4C2}" type="datetime1">
              <a:rPr lang="ja-JP" altLang="en-US" smtClean="0"/>
              <a:t>2022/3/4</a:t>
            </a:fld>
            <a:endParaRPr lang="ja-JP" altLang="en-US"/>
          </a:p>
        </p:txBody>
      </p:sp>
      <p:sp>
        <p:nvSpPr>
          <p:cNvPr id="5" name="フッター プレースホルダー 4">
            <a:extLst>
              <a:ext uri="{FF2B5EF4-FFF2-40B4-BE49-F238E27FC236}">
                <a16:creationId xmlns:a16="http://schemas.microsoft.com/office/drawing/2014/main" id="{E2DCE696-4014-4DCE-8611-483C5CFAF57D}"/>
              </a:ext>
            </a:extLst>
          </p:cNvPr>
          <p:cNvSpPr>
            <a:spLocks noGrp="1"/>
          </p:cNvSpPr>
          <p:nvPr>
            <p:ph type="ftr" sz="quarter" idx="11"/>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AF7F1969-7C8B-413A-A1B5-0A11EA0244EC}"/>
              </a:ext>
            </a:extLst>
          </p:cNvPr>
          <p:cNvSpPr>
            <a:spLocks noGrp="1"/>
          </p:cNvSpPr>
          <p:nvPr>
            <p:ph type="sldNum" sz="quarter" idx="12"/>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fld id="{44C87005-4970-41C8-A0BB-0F59623F82A0}" type="slidenum">
              <a:rPr lang="ja-JP" altLang="en-US" smtClean="0"/>
              <a:pPr/>
              <a:t>‹#›</a:t>
            </a:fld>
            <a:endParaRPr lang="ja-JP" altLang="en-US"/>
          </a:p>
        </p:txBody>
      </p:sp>
    </p:spTree>
    <p:extLst>
      <p:ext uri="{BB962C8B-B14F-4D97-AF65-F5344CB8AC3E}">
        <p14:creationId xmlns:p14="http://schemas.microsoft.com/office/powerpoint/2010/main" val="966211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6A3ADB3-0E12-43AC-88AD-067B700A2936}"/>
              </a:ext>
            </a:extLst>
          </p:cNvPr>
          <p:cNvSpPr>
            <a:spLocks noGrp="1"/>
          </p:cNvSpPr>
          <p:nvPr>
            <p:ph type="dt" sz="half" idx="10"/>
          </p:nvPr>
        </p:nvSpPr>
        <p:spPr/>
        <p:txBody>
          <a:bodyPr/>
          <a:lstStyle/>
          <a:p>
            <a:fld id="{A35327AF-1477-4A8A-8104-587F40D61307}" type="datetime1">
              <a:rPr kumimoji="1" lang="ja-JP" altLang="en-US" smtClean="0"/>
              <a:t>2022/3/4</a:t>
            </a:fld>
            <a:endParaRPr kumimoji="1" lang="ja-JP" altLang="en-US"/>
          </a:p>
        </p:txBody>
      </p:sp>
      <p:sp>
        <p:nvSpPr>
          <p:cNvPr id="3" name="フッター プレースホルダー 2">
            <a:extLst>
              <a:ext uri="{FF2B5EF4-FFF2-40B4-BE49-F238E27FC236}">
                <a16:creationId xmlns:a16="http://schemas.microsoft.com/office/drawing/2014/main" id="{CA52B599-AE8B-4636-AF5C-4AC890BD32EB}"/>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CECF32C-758F-4CE7-AAE3-F41EF8D7282F}"/>
              </a:ext>
            </a:extLst>
          </p:cNvPr>
          <p:cNvSpPr>
            <a:spLocks noGrp="1"/>
          </p:cNvSpPr>
          <p:nvPr>
            <p:ph type="sldNum" sz="quarter" idx="12"/>
          </p:nvPr>
        </p:nvSpPr>
        <p:spPr/>
        <p:txBody>
          <a:bodyPr/>
          <a:lstStyle/>
          <a:p>
            <a:fld id="{44C87005-4970-41C8-A0BB-0F59623F82A0}" type="slidenum">
              <a:rPr kumimoji="1" lang="ja-JP" altLang="en-US" smtClean="0"/>
              <a:t>‹#›</a:t>
            </a:fld>
            <a:endParaRPr kumimoji="1" lang="ja-JP" altLang="en-US"/>
          </a:p>
        </p:txBody>
      </p:sp>
    </p:spTree>
    <p:extLst>
      <p:ext uri="{BB962C8B-B14F-4D97-AF65-F5344CB8AC3E}">
        <p14:creationId xmlns:p14="http://schemas.microsoft.com/office/powerpoint/2010/main" val="3559724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51B792C-E99A-4504-A1E2-36EB625AE9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68B1DD0-12A8-4C0E-A9B8-84A31AA76A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32D97A0-8F91-41C2-9E12-E6840844DF2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0822F0-1506-4300-9737-2B1034F6A9AC}" type="datetime1">
              <a:rPr kumimoji="1" lang="ja-JP" altLang="en-US" smtClean="0"/>
              <a:t>2022/3/4</a:t>
            </a:fld>
            <a:endParaRPr kumimoji="1" lang="ja-JP" altLang="en-US"/>
          </a:p>
        </p:txBody>
      </p:sp>
      <p:sp>
        <p:nvSpPr>
          <p:cNvPr id="5" name="フッター プレースホルダー 4">
            <a:extLst>
              <a:ext uri="{FF2B5EF4-FFF2-40B4-BE49-F238E27FC236}">
                <a16:creationId xmlns:a16="http://schemas.microsoft.com/office/drawing/2014/main" id="{0D1F4BBC-2F6D-4B1C-824A-D68D62862A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B5D1488-A0BF-4190-B218-61DAA7F2B57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C87005-4970-41C8-A0BB-0F59623F82A0}" type="slidenum">
              <a:rPr kumimoji="1" lang="ja-JP" altLang="en-US" smtClean="0"/>
              <a:t>‹#›</a:t>
            </a:fld>
            <a:endParaRPr kumimoji="1" lang="ja-JP" altLang="en-US"/>
          </a:p>
        </p:txBody>
      </p:sp>
    </p:spTree>
    <p:extLst>
      <p:ext uri="{BB962C8B-B14F-4D97-AF65-F5344CB8AC3E}">
        <p14:creationId xmlns:p14="http://schemas.microsoft.com/office/powerpoint/2010/main" val="1024947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6.png"/><Relationship Id="rId5" Type="http://schemas.openxmlformats.org/officeDocument/2006/relationships/image" Target="../media/image37.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55.png"/><Relationship Id="rId4" Type="http://schemas.openxmlformats.org/officeDocument/2006/relationships/image" Target="../media/image54.jpe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3.png"/><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520.png"/><Relationship Id="rId18" Type="http://schemas.openxmlformats.org/officeDocument/2006/relationships/customXml" Target="../ink/ink8.xml"/><Relationship Id="rId26" Type="http://schemas.openxmlformats.org/officeDocument/2006/relationships/customXml" Target="../ink/ink16.xml"/><Relationship Id="rId3" Type="http://schemas.openxmlformats.org/officeDocument/2006/relationships/image" Target="../media/image59.png"/><Relationship Id="rId21" Type="http://schemas.openxmlformats.org/officeDocument/2006/relationships/customXml" Target="../ink/ink11.xml"/><Relationship Id="rId7" Type="http://schemas.openxmlformats.org/officeDocument/2006/relationships/image" Target="../media/image490.png"/><Relationship Id="rId12" Type="http://schemas.openxmlformats.org/officeDocument/2006/relationships/customXml" Target="../ink/ink4.xml"/><Relationship Id="rId17" Type="http://schemas.openxmlformats.org/officeDocument/2006/relationships/customXml" Target="../ink/ink7.xml"/><Relationship Id="rId25" Type="http://schemas.openxmlformats.org/officeDocument/2006/relationships/customXml" Target="../ink/ink15.xml"/><Relationship Id="rId2" Type="http://schemas.openxmlformats.org/officeDocument/2006/relationships/notesSlide" Target="../notesSlides/notesSlide35.xml"/><Relationship Id="rId16" Type="http://schemas.openxmlformats.org/officeDocument/2006/relationships/customXml" Target="../ink/ink6.xml"/><Relationship Id="rId20" Type="http://schemas.openxmlformats.org/officeDocument/2006/relationships/customXml" Target="../ink/ink10.xml"/><Relationship Id="rId1" Type="http://schemas.openxmlformats.org/officeDocument/2006/relationships/slideLayout" Target="../slideLayouts/slideLayout2.xml"/><Relationship Id="rId6" Type="http://schemas.openxmlformats.org/officeDocument/2006/relationships/customXml" Target="../ink/ink1.xml"/><Relationship Id="rId11" Type="http://schemas.openxmlformats.org/officeDocument/2006/relationships/image" Target="../media/image510.png"/><Relationship Id="rId24" Type="http://schemas.openxmlformats.org/officeDocument/2006/relationships/customXml" Target="../ink/ink14.xml"/><Relationship Id="rId5" Type="http://schemas.openxmlformats.org/officeDocument/2006/relationships/image" Target="../media/image49.png"/><Relationship Id="rId15" Type="http://schemas.openxmlformats.org/officeDocument/2006/relationships/image" Target="../media/image530.png"/><Relationship Id="rId23" Type="http://schemas.openxmlformats.org/officeDocument/2006/relationships/customXml" Target="../ink/ink13.xml"/><Relationship Id="rId28" Type="http://schemas.openxmlformats.org/officeDocument/2006/relationships/customXml" Target="../ink/ink18.xml"/><Relationship Id="rId10" Type="http://schemas.openxmlformats.org/officeDocument/2006/relationships/customXml" Target="../ink/ink3.xml"/><Relationship Id="rId19" Type="http://schemas.openxmlformats.org/officeDocument/2006/relationships/customXml" Target="../ink/ink9.xml"/><Relationship Id="rId4" Type="http://schemas.openxmlformats.org/officeDocument/2006/relationships/image" Target="../media/image60.png"/><Relationship Id="rId9" Type="http://schemas.openxmlformats.org/officeDocument/2006/relationships/image" Target="../media/image500.png"/><Relationship Id="rId14" Type="http://schemas.openxmlformats.org/officeDocument/2006/relationships/customXml" Target="../ink/ink5.xml"/><Relationship Id="rId22" Type="http://schemas.openxmlformats.org/officeDocument/2006/relationships/customXml" Target="../ink/ink12.xml"/><Relationship Id="rId27" Type="http://schemas.openxmlformats.org/officeDocument/2006/relationships/customXml" Target="../ink/ink17.xml"/></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64.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71.png"/><Relationship Id="rId4" Type="http://schemas.openxmlformats.org/officeDocument/2006/relationships/image" Target="../media/image70.png"/></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73.pn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80.png"/><Relationship Id="rId4" Type="http://schemas.openxmlformats.org/officeDocument/2006/relationships/image" Target="../media/image79.png"/></Relationships>
</file>

<file path=ppt/slides/_rels/slide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3B45079-36A2-4FE8-A42E-2107844A91E6}"/>
              </a:ext>
            </a:extLst>
          </p:cNvPr>
          <p:cNvSpPr>
            <a:spLocks noGrp="1"/>
          </p:cNvSpPr>
          <p:nvPr>
            <p:ph type="sldNum" sz="quarter" idx="12"/>
          </p:nvPr>
        </p:nvSpPr>
        <p:spPr/>
        <p:txBody>
          <a:bodyPr/>
          <a:lstStyle/>
          <a:p>
            <a:fld id="{44C87005-4970-41C8-A0BB-0F59623F82A0}" type="slidenum">
              <a:rPr lang="ja-JP" altLang="en-US" smtClean="0"/>
              <a:pPr/>
              <a:t>1</a:t>
            </a:fld>
            <a:endParaRPr lang="ja-JP" altLang="en-US" dirty="0"/>
          </a:p>
        </p:txBody>
      </p:sp>
      <p:pic>
        <p:nvPicPr>
          <p:cNvPr id="8" name="図 7">
            <a:extLst>
              <a:ext uri="{FF2B5EF4-FFF2-40B4-BE49-F238E27FC236}">
                <a16:creationId xmlns:a16="http://schemas.microsoft.com/office/drawing/2014/main" id="{C6CED7F5-02DF-47A8-A677-E6EBC8B444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2200" y="132770"/>
            <a:ext cx="1897165" cy="985838"/>
          </a:xfrm>
          <a:prstGeom prst="rect">
            <a:avLst/>
          </a:prstGeom>
        </p:spPr>
      </p:pic>
      <p:sp>
        <p:nvSpPr>
          <p:cNvPr id="2" name="タイトル 1">
            <a:extLst>
              <a:ext uri="{FF2B5EF4-FFF2-40B4-BE49-F238E27FC236}">
                <a16:creationId xmlns:a16="http://schemas.microsoft.com/office/drawing/2014/main" id="{5E77FDAC-C4E1-4462-8E41-1F20482A1D21}"/>
              </a:ext>
            </a:extLst>
          </p:cNvPr>
          <p:cNvSpPr>
            <a:spLocks noGrp="1"/>
          </p:cNvSpPr>
          <p:nvPr>
            <p:ph type="ctrTitle"/>
          </p:nvPr>
        </p:nvSpPr>
        <p:spPr>
          <a:xfrm>
            <a:off x="3491338" y="1122363"/>
            <a:ext cx="7537025" cy="2387600"/>
          </a:xfrm>
        </p:spPr>
        <p:txBody>
          <a:bodyPr>
            <a:normAutofit/>
          </a:bodyPr>
          <a:lstStyle/>
          <a:p>
            <a:pPr algn="l">
              <a:lnSpc>
                <a:spcPts val="7200"/>
              </a:lnSpc>
            </a:pPr>
            <a:r>
              <a:rPr lang="en-US" altLang="ja-JP" sz="3200" b="1" dirty="0">
                <a:solidFill>
                  <a:schemeClr val="tx2"/>
                </a:solidFill>
              </a:rPr>
              <a:t>PIECE</a:t>
            </a:r>
            <a:r>
              <a:rPr lang="ja-JP" altLang="en-US" sz="3200" b="1" dirty="0">
                <a:solidFill>
                  <a:schemeClr val="tx2"/>
                </a:solidFill>
              </a:rPr>
              <a:t>プログラミングモジュール</a:t>
            </a:r>
            <a:br>
              <a:rPr lang="en-US" altLang="ja-JP" sz="3200" b="1" dirty="0">
                <a:solidFill>
                  <a:schemeClr val="tx2"/>
                </a:solidFill>
              </a:rPr>
            </a:br>
            <a:r>
              <a:rPr lang="ja-JP" altLang="en-US" b="1" dirty="0">
                <a:solidFill>
                  <a:schemeClr val="tx2"/>
                </a:solidFill>
              </a:rPr>
              <a:t>私たちの生活と電気</a:t>
            </a:r>
            <a:endParaRPr kumimoji="1" lang="ja-JP" altLang="en-US" b="1" dirty="0">
              <a:solidFill>
                <a:schemeClr val="tx2"/>
              </a:solidFill>
            </a:endParaRPr>
          </a:p>
        </p:txBody>
      </p:sp>
      <p:sp>
        <p:nvSpPr>
          <p:cNvPr id="3" name="字幕 2">
            <a:extLst>
              <a:ext uri="{FF2B5EF4-FFF2-40B4-BE49-F238E27FC236}">
                <a16:creationId xmlns:a16="http://schemas.microsoft.com/office/drawing/2014/main" id="{0E32431D-860C-42AF-A494-A6D52FC4BEDD}"/>
              </a:ext>
            </a:extLst>
          </p:cNvPr>
          <p:cNvSpPr>
            <a:spLocks noGrp="1"/>
          </p:cNvSpPr>
          <p:nvPr>
            <p:ph type="subTitle" idx="1"/>
          </p:nvPr>
        </p:nvSpPr>
        <p:spPr>
          <a:xfrm>
            <a:off x="3491338" y="3602038"/>
            <a:ext cx="7537025" cy="1655762"/>
          </a:xfrm>
        </p:spPr>
        <p:txBody>
          <a:bodyPr anchor="ctr" anchorCtr="0">
            <a:normAutofit/>
          </a:bodyPr>
          <a:lstStyle/>
          <a:p>
            <a:pPr algn="l"/>
            <a:r>
              <a:rPr lang="en-US" altLang="ja-JP" sz="1600" dirty="0"/>
              <a:t>2022</a:t>
            </a:r>
            <a:r>
              <a:rPr lang="ja-JP" altLang="en-US" sz="1600" dirty="0"/>
              <a:t>　</a:t>
            </a:r>
            <a:r>
              <a:rPr kumimoji="1" lang="ja-JP" altLang="en-US" sz="1600" dirty="0"/>
              <a:t>株式会社イーケイジャパン</a:t>
            </a:r>
            <a:endParaRPr kumimoji="1" lang="en-US" altLang="ja-JP" sz="1600" dirty="0"/>
          </a:p>
        </p:txBody>
      </p:sp>
      <p:grpSp>
        <p:nvGrpSpPr>
          <p:cNvPr id="6" name="グループ化 5">
            <a:extLst>
              <a:ext uri="{FF2B5EF4-FFF2-40B4-BE49-F238E27FC236}">
                <a16:creationId xmlns:a16="http://schemas.microsoft.com/office/drawing/2014/main" id="{6A8565C3-3B6D-41BA-8EE6-4F1D05A68B74}"/>
              </a:ext>
            </a:extLst>
          </p:cNvPr>
          <p:cNvGrpSpPr/>
          <p:nvPr/>
        </p:nvGrpSpPr>
        <p:grpSpPr>
          <a:xfrm>
            <a:off x="0" y="1"/>
            <a:ext cx="3047413" cy="6845808"/>
            <a:chOff x="4038600" y="0"/>
            <a:chExt cx="3087029" cy="6934803"/>
          </a:xfrm>
        </p:grpSpPr>
        <p:pic>
          <p:nvPicPr>
            <p:cNvPr id="5" name="Picture 2">
              <a:extLst>
                <a:ext uri="{FF2B5EF4-FFF2-40B4-BE49-F238E27FC236}">
                  <a16:creationId xmlns:a16="http://schemas.microsoft.com/office/drawing/2014/main" id="{14197AF9-ABB1-4A74-A4B1-2274A8DF02A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8600" y="0"/>
              <a:ext cx="3087029" cy="23152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CFA730E-5CCB-4CA6-8A4B-EC6D0FF2D01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8600" y="2304259"/>
              <a:ext cx="3087029" cy="23152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FF9B3753-4602-436F-8923-D1A8BF9AE38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38600" y="4619531"/>
              <a:ext cx="3087029" cy="2315272"/>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テキスト ボックス 6">
            <a:extLst>
              <a:ext uri="{FF2B5EF4-FFF2-40B4-BE49-F238E27FC236}">
                <a16:creationId xmlns:a16="http://schemas.microsoft.com/office/drawing/2014/main" id="{2BB8FAF3-7969-4DA0-B706-C0CA006E1CE2}"/>
              </a:ext>
            </a:extLst>
          </p:cNvPr>
          <p:cNvSpPr txBox="1"/>
          <p:nvPr/>
        </p:nvSpPr>
        <p:spPr>
          <a:xfrm>
            <a:off x="3491338" y="456412"/>
            <a:ext cx="4361450" cy="338554"/>
          </a:xfrm>
          <a:prstGeom prst="rect">
            <a:avLst/>
          </a:prstGeom>
          <a:noFill/>
        </p:spPr>
        <p:txBody>
          <a:bodyPr wrap="none" rtlCol="0">
            <a:spAutoFit/>
          </a:bodyPr>
          <a:lstStyle/>
          <a:p>
            <a:r>
              <a:rPr kumimoji="1" lang="en-US" altLang="ja-JP" sz="1600" b="1" dirty="0">
                <a:solidFill>
                  <a:schemeClr val="tx2"/>
                </a:solidFill>
                <a:latin typeface="メイリオ" panose="020B0604030504040204" pitchFamily="50" charset="-128"/>
                <a:ea typeface="メイリオ" panose="020B0604030504040204" pitchFamily="50" charset="-128"/>
              </a:rPr>
              <a:t>ZZ-05</a:t>
            </a:r>
            <a:r>
              <a:rPr kumimoji="1" lang="ja-JP" altLang="en-US" sz="1600" b="1" dirty="0">
                <a:solidFill>
                  <a:schemeClr val="tx2"/>
                </a:solidFill>
                <a:latin typeface="メイリオ" panose="020B0604030504040204" pitchFamily="50" charset="-128"/>
                <a:ea typeface="メイリオ" panose="020B0604030504040204" pitchFamily="50" charset="-128"/>
              </a:rPr>
              <a:t>　＋　</a:t>
            </a:r>
            <a:r>
              <a:rPr kumimoji="1" lang="en-US" altLang="ja-JP" sz="1600" b="1" dirty="0">
                <a:solidFill>
                  <a:schemeClr val="tx2"/>
                </a:solidFill>
                <a:latin typeface="メイリオ" panose="020B0604030504040204" pitchFamily="50" charset="-128"/>
                <a:ea typeface="メイリオ" panose="020B0604030504040204" pitchFamily="50" charset="-128"/>
              </a:rPr>
              <a:t>PIECE</a:t>
            </a:r>
            <a:r>
              <a:rPr kumimoji="1" lang="ja-JP" altLang="en-US" sz="1600" b="1" dirty="0">
                <a:solidFill>
                  <a:schemeClr val="tx2"/>
                </a:solidFill>
                <a:latin typeface="メイリオ" panose="020B0604030504040204" pitchFamily="50" charset="-128"/>
                <a:ea typeface="メイリオ" panose="020B0604030504040204" pitchFamily="50" charset="-128"/>
              </a:rPr>
              <a:t>プログラミングポータル</a:t>
            </a:r>
          </a:p>
        </p:txBody>
      </p:sp>
    </p:spTree>
    <p:extLst>
      <p:ext uri="{BB962C8B-B14F-4D97-AF65-F5344CB8AC3E}">
        <p14:creationId xmlns:p14="http://schemas.microsoft.com/office/powerpoint/2010/main" val="419076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テキスト ボックス 41">
            <a:extLst>
              <a:ext uri="{FF2B5EF4-FFF2-40B4-BE49-F238E27FC236}">
                <a16:creationId xmlns:a16="http://schemas.microsoft.com/office/drawing/2014/main" id="{21D22E75-FAF1-48C2-9356-800C1E87DFE2}"/>
              </a:ext>
            </a:extLst>
          </p:cNvPr>
          <p:cNvSpPr txBox="1"/>
          <p:nvPr/>
        </p:nvSpPr>
        <p:spPr>
          <a:xfrm>
            <a:off x="4172021" y="1256253"/>
            <a:ext cx="3847958" cy="430887"/>
          </a:xfrm>
          <a:prstGeom prst="rect">
            <a:avLst/>
          </a:prstGeom>
          <a:noFill/>
        </p:spPr>
        <p:txBody>
          <a:bodyPr wrap="square" rtlCol="0">
            <a:spAutoFit/>
          </a:bodyPr>
          <a:lstStyle/>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「プログラミング環境」をタップ</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10</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プログラミングサイトにアクセスする</a:t>
            </a:r>
          </a:p>
        </p:txBody>
      </p:sp>
      <p:sp>
        <p:nvSpPr>
          <p:cNvPr id="36" name="テキスト ボックス 35">
            <a:extLst>
              <a:ext uri="{FF2B5EF4-FFF2-40B4-BE49-F238E27FC236}">
                <a16:creationId xmlns:a16="http://schemas.microsoft.com/office/drawing/2014/main" id="{0E5334FC-E6C3-40AC-BF9C-EE98D7F84683}"/>
              </a:ext>
            </a:extLst>
          </p:cNvPr>
          <p:cNvSpPr txBox="1"/>
          <p:nvPr/>
        </p:nvSpPr>
        <p:spPr>
          <a:xfrm>
            <a:off x="4380614" y="5844868"/>
            <a:ext cx="3100049" cy="430887"/>
          </a:xfrm>
          <a:prstGeom prst="rect">
            <a:avLst/>
          </a:prstGeom>
          <a:noFill/>
        </p:spPr>
        <p:txBody>
          <a:bodyPr wrap="square" rtlCol="0">
            <a:spAutoFit/>
          </a:bodyPr>
          <a:lstStyle/>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プログラム画面が表示されます</a:t>
            </a:r>
          </a:p>
        </p:txBody>
      </p:sp>
      <p:pic>
        <p:nvPicPr>
          <p:cNvPr id="8" name="図 7" descr="電子機器の画面&#10;&#10;中程度の精度で自動的に生成された説明">
            <a:extLst>
              <a:ext uri="{FF2B5EF4-FFF2-40B4-BE49-F238E27FC236}">
                <a16:creationId xmlns:a16="http://schemas.microsoft.com/office/drawing/2014/main" id="{E6C18855-5492-46DC-8306-BE3CFFB673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325" y="3675776"/>
            <a:ext cx="3322451" cy="2231416"/>
          </a:xfrm>
          <a:prstGeom prst="rect">
            <a:avLst/>
          </a:prstGeom>
        </p:spPr>
      </p:pic>
      <p:grpSp>
        <p:nvGrpSpPr>
          <p:cNvPr id="9" name="グループ化 8">
            <a:extLst>
              <a:ext uri="{FF2B5EF4-FFF2-40B4-BE49-F238E27FC236}">
                <a16:creationId xmlns:a16="http://schemas.microsoft.com/office/drawing/2014/main" id="{5B817647-A7A2-4139-AEB4-42FC0347468B}"/>
              </a:ext>
            </a:extLst>
          </p:cNvPr>
          <p:cNvGrpSpPr/>
          <p:nvPr/>
        </p:nvGrpSpPr>
        <p:grpSpPr>
          <a:xfrm>
            <a:off x="4434774" y="1780325"/>
            <a:ext cx="2077845" cy="1134408"/>
            <a:chOff x="7600644" y="1721524"/>
            <a:chExt cx="2328492" cy="1271250"/>
          </a:xfrm>
        </p:grpSpPr>
        <p:pic>
          <p:nvPicPr>
            <p:cNvPr id="50" name="図 49" descr="グラフィカル ユーザー インターフェイス, アプリケーション, Word&#10;&#10;自動的に生成された説明">
              <a:extLst>
                <a:ext uri="{FF2B5EF4-FFF2-40B4-BE49-F238E27FC236}">
                  <a16:creationId xmlns:a16="http://schemas.microsoft.com/office/drawing/2014/main" id="{F1A67CF1-74DA-4708-A2F5-B4C60104A42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33177"/>
            <a:stretch/>
          </p:blipFill>
          <p:spPr>
            <a:xfrm>
              <a:off x="7600644" y="1721524"/>
              <a:ext cx="2328492" cy="1271250"/>
            </a:xfrm>
            <a:prstGeom prst="rect">
              <a:avLst/>
            </a:prstGeom>
          </p:spPr>
        </p:pic>
        <p:sp>
          <p:nvSpPr>
            <p:cNvPr id="46" name="四角形: 角を丸くする 45">
              <a:extLst>
                <a:ext uri="{FF2B5EF4-FFF2-40B4-BE49-F238E27FC236}">
                  <a16:creationId xmlns:a16="http://schemas.microsoft.com/office/drawing/2014/main" id="{7C35663B-6C2D-4840-A345-9FA827C28F79}"/>
                </a:ext>
              </a:extLst>
            </p:cNvPr>
            <p:cNvSpPr/>
            <p:nvPr/>
          </p:nvSpPr>
          <p:spPr>
            <a:xfrm>
              <a:off x="8097093" y="1834710"/>
              <a:ext cx="580568" cy="81604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矢印: 下 39">
            <a:extLst>
              <a:ext uri="{FF2B5EF4-FFF2-40B4-BE49-F238E27FC236}">
                <a16:creationId xmlns:a16="http://schemas.microsoft.com/office/drawing/2014/main" id="{F3A16D6A-AC31-4770-9DD4-F77003757A2A}"/>
              </a:ext>
            </a:extLst>
          </p:cNvPr>
          <p:cNvSpPr/>
          <p:nvPr/>
        </p:nvSpPr>
        <p:spPr>
          <a:xfrm>
            <a:off x="5187267" y="3002867"/>
            <a:ext cx="606473" cy="584775"/>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pic>
        <p:nvPicPr>
          <p:cNvPr id="45" name="図 44" descr="アイコン が含まれている画像&#10;&#10;自動的に生成された説明">
            <a:extLst>
              <a:ext uri="{FF2B5EF4-FFF2-40B4-BE49-F238E27FC236}">
                <a16:creationId xmlns:a16="http://schemas.microsoft.com/office/drawing/2014/main" id="{00E1D865-BDC2-4E04-BFC1-B0C61B28E9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65204" y="2313125"/>
            <a:ext cx="344178" cy="475022"/>
          </a:xfrm>
          <a:prstGeom prst="rect">
            <a:avLst/>
          </a:prstGeom>
        </p:spPr>
      </p:pic>
      <p:sp>
        <p:nvSpPr>
          <p:cNvPr id="14" name="円/楕円 15">
            <a:extLst>
              <a:ext uri="{FF2B5EF4-FFF2-40B4-BE49-F238E27FC236}">
                <a16:creationId xmlns:a16="http://schemas.microsoft.com/office/drawing/2014/main" id="{E893068E-0710-4BD6-8B5A-EDE133BA6CBA}"/>
              </a:ext>
            </a:extLst>
          </p:cNvPr>
          <p:cNvSpPr/>
          <p:nvPr/>
        </p:nvSpPr>
        <p:spPr>
          <a:xfrm>
            <a:off x="3755254" y="1316965"/>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５</a:t>
            </a:r>
            <a:endParaRPr kumimoji="1" lang="ja-JP" altLang="en-US" sz="2000" b="1" dirty="0"/>
          </a:p>
        </p:txBody>
      </p:sp>
    </p:spTree>
    <p:extLst>
      <p:ext uri="{BB962C8B-B14F-4D97-AF65-F5344CB8AC3E}">
        <p14:creationId xmlns:p14="http://schemas.microsoft.com/office/powerpoint/2010/main" val="114586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プログラム画面の操作方法</a:t>
            </a:r>
            <a:endParaRPr kumimoji="1" lang="ja-JP" altLang="en-US" sz="2800" dirty="0">
              <a:solidFill>
                <a:schemeClr val="tx2"/>
              </a:solidFill>
            </a:endParaRP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11</a:t>
            </a:fld>
            <a:endParaRPr lang="ja-JP" altLang="en-US"/>
          </a:p>
        </p:txBody>
      </p:sp>
      <p:pic>
        <p:nvPicPr>
          <p:cNvPr id="14" name="図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399" y="1175658"/>
            <a:ext cx="9796455" cy="5310124"/>
          </a:xfrm>
          <a:prstGeom prst="rect">
            <a:avLst/>
          </a:prstGeom>
        </p:spPr>
      </p:pic>
      <p:sp>
        <p:nvSpPr>
          <p:cNvPr id="15" name="テキスト ボックス 14">
            <a:extLst>
              <a:ext uri="{FF2B5EF4-FFF2-40B4-BE49-F238E27FC236}">
                <a16:creationId xmlns:a16="http://schemas.microsoft.com/office/drawing/2014/main" id="{8D7C97BD-2350-4BF1-B910-BD33F061E60C}"/>
              </a:ext>
            </a:extLst>
          </p:cNvPr>
          <p:cNvSpPr txBox="1"/>
          <p:nvPr/>
        </p:nvSpPr>
        <p:spPr>
          <a:xfrm>
            <a:off x="5574719" y="1349794"/>
            <a:ext cx="1191061" cy="473206"/>
          </a:xfrm>
          <a:prstGeom prst="rect">
            <a:avLst/>
          </a:prstGeom>
          <a:noFill/>
        </p:spPr>
        <p:txBody>
          <a:bodyPr wrap="square" rtlCol="0">
            <a:spAutoFit/>
          </a:bodyPr>
          <a:lstStyle/>
          <a:p>
            <a:pPr>
              <a:lnSpc>
                <a:spcPct val="150000"/>
              </a:lnSpc>
            </a:pPr>
            <a:r>
              <a:rPr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ドロップ</a:t>
            </a:r>
            <a:endPar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角丸四角形吹き出し 27">
            <a:extLst>
              <a:ext uri="{FF2B5EF4-FFF2-40B4-BE49-F238E27FC236}">
                <a16:creationId xmlns:a16="http://schemas.microsoft.com/office/drawing/2014/main" id="{29A2B114-57A3-4AC1-AE42-CE6D7FC2722A}"/>
              </a:ext>
            </a:extLst>
          </p:cNvPr>
          <p:cNvSpPr/>
          <p:nvPr/>
        </p:nvSpPr>
        <p:spPr>
          <a:xfrm>
            <a:off x="1217712" y="4714904"/>
            <a:ext cx="697241" cy="337261"/>
          </a:xfrm>
          <a:prstGeom prst="wedgeRoundRectCallout">
            <a:avLst>
              <a:gd name="adj1" fmla="val 54306"/>
              <a:gd name="adj2" fmla="val 10757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ドック</a:t>
            </a:r>
          </a:p>
        </p:txBody>
      </p:sp>
      <p:sp>
        <p:nvSpPr>
          <p:cNvPr id="25" name="四角形: 角を丸くする 5">
            <a:extLst>
              <a:ext uri="{FF2B5EF4-FFF2-40B4-BE49-F238E27FC236}">
                <a16:creationId xmlns:a16="http://schemas.microsoft.com/office/drawing/2014/main" id="{ACAF8E42-BB80-4002-A5C7-29E0E716B21A}"/>
              </a:ext>
            </a:extLst>
          </p:cNvPr>
          <p:cNvSpPr/>
          <p:nvPr/>
        </p:nvSpPr>
        <p:spPr>
          <a:xfrm>
            <a:off x="955399" y="5254697"/>
            <a:ext cx="9796455" cy="1163282"/>
          </a:xfrm>
          <a:prstGeom prst="roundRect">
            <a:avLst/>
          </a:prstGeom>
          <a:noFill/>
          <a:ln w="381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吹き出し 27">
            <a:extLst>
              <a:ext uri="{FF2B5EF4-FFF2-40B4-BE49-F238E27FC236}">
                <a16:creationId xmlns:a16="http://schemas.microsoft.com/office/drawing/2014/main" id="{B8D00491-D5F5-4426-B39A-2D221B60B630}"/>
              </a:ext>
            </a:extLst>
          </p:cNvPr>
          <p:cNvSpPr/>
          <p:nvPr/>
        </p:nvSpPr>
        <p:spPr>
          <a:xfrm>
            <a:off x="2963746" y="5186894"/>
            <a:ext cx="881559" cy="337261"/>
          </a:xfrm>
          <a:prstGeom prst="wedgeRoundRectCallout">
            <a:avLst>
              <a:gd name="adj1" fmla="val 54306"/>
              <a:gd name="adj2" fmla="val 107575"/>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アイコン</a:t>
            </a:r>
          </a:p>
        </p:txBody>
      </p:sp>
      <p:cxnSp>
        <p:nvCxnSpPr>
          <p:cNvPr id="28" name="直線矢印コネクタ 27">
            <a:extLst>
              <a:ext uri="{FF2B5EF4-FFF2-40B4-BE49-F238E27FC236}">
                <a16:creationId xmlns:a16="http://schemas.microsoft.com/office/drawing/2014/main" id="{27D1A50D-1583-48A7-8D32-43B24ED07EAE}"/>
              </a:ext>
            </a:extLst>
          </p:cNvPr>
          <p:cNvCxnSpPr>
            <a:cxnSpLocks/>
          </p:cNvCxnSpPr>
          <p:nvPr/>
        </p:nvCxnSpPr>
        <p:spPr>
          <a:xfrm flipV="1">
            <a:off x="4349931" y="2226734"/>
            <a:ext cx="1503695" cy="345560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EEC0C439-CDF0-413F-BEE3-4BACD0778369}"/>
              </a:ext>
            </a:extLst>
          </p:cNvPr>
          <p:cNvSpPr txBox="1"/>
          <p:nvPr/>
        </p:nvSpPr>
        <p:spPr>
          <a:xfrm>
            <a:off x="3485815" y="3594117"/>
            <a:ext cx="1191061" cy="473206"/>
          </a:xfrm>
          <a:prstGeom prst="rect">
            <a:avLst/>
          </a:prstGeom>
          <a:noFill/>
        </p:spPr>
        <p:txBody>
          <a:bodyPr wrap="square" rtlCol="0">
            <a:spAutoFit/>
          </a:bodyPr>
          <a:lstStyle/>
          <a:p>
            <a:pPr>
              <a:lnSpc>
                <a:spcPct val="150000"/>
              </a:lnSpc>
            </a:pPr>
            <a:r>
              <a:rPr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ドラック</a:t>
            </a:r>
            <a:endPar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 name="グループ化 3">
            <a:extLst>
              <a:ext uri="{FF2B5EF4-FFF2-40B4-BE49-F238E27FC236}">
                <a16:creationId xmlns:a16="http://schemas.microsoft.com/office/drawing/2014/main" id="{23C94A79-7818-4231-83BE-12E59642FA98}"/>
              </a:ext>
            </a:extLst>
          </p:cNvPr>
          <p:cNvGrpSpPr/>
          <p:nvPr/>
        </p:nvGrpSpPr>
        <p:grpSpPr>
          <a:xfrm>
            <a:off x="4799363" y="3429000"/>
            <a:ext cx="1260237" cy="1414495"/>
            <a:chOff x="4655113" y="3480133"/>
            <a:chExt cx="1260237" cy="1414495"/>
          </a:xfrm>
        </p:grpSpPr>
        <p:pic>
          <p:nvPicPr>
            <p:cNvPr id="18" name="図 17">
              <a:extLst>
                <a:ext uri="{FF2B5EF4-FFF2-40B4-BE49-F238E27FC236}">
                  <a16:creationId xmlns:a16="http://schemas.microsoft.com/office/drawing/2014/main" id="{5C36D451-5E67-4FAD-BD8F-341486F0FC6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55113" y="3480133"/>
              <a:ext cx="702172" cy="751687"/>
            </a:xfrm>
            <a:prstGeom prst="rect">
              <a:avLst/>
            </a:prstGeom>
          </p:spPr>
        </p:pic>
        <p:pic>
          <p:nvPicPr>
            <p:cNvPr id="5" name="図 4">
              <a:extLst>
                <a:ext uri="{FF2B5EF4-FFF2-40B4-BE49-F238E27FC236}">
                  <a16:creationId xmlns:a16="http://schemas.microsoft.com/office/drawing/2014/main" id="{07CDD951-30DB-47C5-9ABD-83364262150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3617" y="3855976"/>
              <a:ext cx="881733" cy="1038652"/>
            </a:xfrm>
            <a:prstGeom prst="rect">
              <a:avLst/>
            </a:prstGeom>
          </p:spPr>
        </p:pic>
      </p:grpSp>
      <p:pic>
        <p:nvPicPr>
          <p:cNvPr id="17" name="図 16" descr="アイコン&#10;&#10;自動的に生成された説明">
            <a:extLst>
              <a:ext uri="{FF2B5EF4-FFF2-40B4-BE49-F238E27FC236}">
                <a16:creationId xmlns:a16="http://schemas.microsoft.com/office/drawing/2014/main" id="{80C2927F-3B9C-46E9-A6C2-713C86AD2D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06434" y="5749198"/>
            <a:ext cx="580133" cy="585905"/>
          </a:xfrm>
          <a:prstGeom prst="rect">
            <a:avLst/>
          </a:prstGeom>
        </p:spPr>
      </p:pic>
    </p:spTree>
    <p:extLst>
      <p:ext uri="{BB962C8B-B14F-4D97-AF65-F5344CB8AC3E}">
        <p14:creationId xmlns:p14="http://schemas.microsoft.com/office/powerpoint/2010/main" val="3634414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repeatCount="indefinite" accel="50000" decel="50000" fill="hold" nodeType="clickEffect">
                                  <p:stCondLst>
                                    <p:cond delay="0"/>
                                  </p:stCondLst>
                                  <p:childTnLst>
                                    <p:animMotion origin="layout" path="M -0.08073 0.32384 L 0.05469 -0.23912 " pathEditMode="relative" rAng="0" ptsTypes="AA">
                                      <p:cBhvr>
                                        <p:cTn id="6" dur="2000" fill="hold"/>
                                        <p:tgtEl>
                                          <p:spTgt spid="4"/>
                                        </p:tgtEl>
                                        <p:attrNameLst>
                                          <p:attrName>ppt_x</p:attrName>
                                          <p:attrName>ppt_y</p:attrName>
                                        </p:attrNameLst>
                                      </p:cBhvr>
                                      <p:rCtr x="6771" y="-2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1D78B0-E4C9-47F9-8C34-094958BD6822}"/>
              </a:ext>
            </a:extLst>
          </p:cNvPr>
          <p:cNvSpPr>
            <a:spLocks noGrp="1"/>
          </p:cNvSpPr>
          <p:nvPr>
            <p:ph type="title"/>
          </p:nvPr>
        </p:nvSpPr>
        <p:spPr/>
        <p:txBody>
          <a:bodyPr>
            <a:normAutofit/>
          </a:bodyPr>
          <a:lstStyle/>
          <a:p>
            <a:r>
              <a:rPr kumimoji="1" lang="ja-JP" altLang="en-US"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アイコンを消すときは</a:t>
            </a:r>
            <a:endParaRPr kumimoji="1" lang="ja-JP" altLang="en-US" sz="2800" dirty="0">
              <a:solidFill>
                <a:schemeClr val="tx2"/>
              </a:solidFill>
            </a:endParaRPr>
          </a:p>
        </p:txBody>
      </p:sp>
      <p:sp>
        <p:nvSpPr>
          <p:cNvPr id="4" name="スライド番号プレースホルダー 3">
            <a:extLst>
              <a:ext uri="{FF2B5EF4-FFF2-40B4-BE49-F238E27FC236}">
                <a16:creationId xmlns:a16="http://schemas.microsoft.com/office/drawing/2014/main" id="{22C27215-C965-4A3E-996A-58EBF5720C3A}"/>
              </a:ext>
            </a:extLst>
          </p:cNvPr>
          <p:cNvSpPr>
            <a:spLocks noGrp="1"/>
          </p:cNvSpPr>
          <p:nvPr>
            <p:ph type="sldNum" sz="quarter" idx="12"/>
          </p:nvPr>
        </p:nvSpPr>
        <p:spPr/>
        <p:txBody>
          <a:bodyPr/>
          <a:lstStyle/>
          <a:p>
            <a:fld id="{44C87005-4970-41C8-A0BB-0F59623F82A0}" type="slidenum">
              <a:rPr lang="ja-JP" altLang="en-US" smtClean="0"/>
              <a:pPr/>
              <a:t>12</a:t>
            </a:fld>
            <a:endParaRPr lang="ja-JP" altLang="en-US"/>
          </a:p>
        </p:txBody>
      </p:sp>
      <p:sp>
        <p:nvSpPr>
          <p:cNvPr id="7" name="テキスト ボックス 6">
            <a:extLst>
              <a:ext uri="{FF2B5EF4-FFF2-40B4-BE49-F238E27FC236}">
                <a16:creationId xmlns:a16="http://schemas.microsoft.com/office/drawing/2014/main" id="{EDE23C01-9B2F-4AFB-A5F5-BDCB935D01E5}"/>
              </a:ext>
            </a:extLst>
          </p:cNvPr>
          <p:cNvSpPr txBox="1"/>
          <p:nvPr/>
        </p:nvSpPr>
        <p:spPr>
          <a:xfrm>
            <a:off x="969693" y="4701727"/>
            <a:ext cx="3613741" cy="1685077"/>
          </a:xfrm>
          <a:prstGeom prst="rect">
            <a:avLst/>
          </a:prstGeom>
          <a:noFill/>
        </p:spPr>
        <p:txBody>
          <a:bodyPr wrap="square" rtlCol="0">
            <a:spAutoFit/>
          </a:bodyPr>
          <a:lstStyle/>
          <a:p>
            <a:pPr>
              <a:lnSpc>
                <a:spcPct val="20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START</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」と「</a:t>
            </a: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END</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」のあいだではないところまで持っていって、指をはなします</a:t>
            </a:r>
          </a:p>
        </p:txBody>
      </p:sp>
      <p:sp>
        <p:nvSpPr>
          <p:cNvPr id="12" name="タイトル 1">
            <a:extLst>
              <a:ext uri="{FF2B5EF4-FFF2-40B4-BE49-F238E27FC236}">
                <a16:creationId xmlns:a16="http://schemas.microsoft.com/office/drawing/2014/main" id="{F37CD3ED-DADF-46AB-BCD5-F29C24B01BB8}"/>
              </a:ext>
            </a:extLst>
          </p:cNvPr>
          <p:cNvSpPr txBox="1">
            <a:spLocks/>
          </p:cNvSpPr>
          <p:nvPr/>
        </p:nvSpPr>
        <p:spPr>
          <a:xfrm>
            <a:off x="6385560" y="365125"/>
            <a:ext cx="45872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JP" sz="2800" dirty="0">
                <a:solidFill>
                  <a:schemeClr val="tx2"/>
                </a:solidFill>
              </a:rPr>
              <a:t>ON/OFF</a:t>
            </a:r>
            <a:r>
              <a:rPr lang="ja-JP" altLang="en-US" sz="2800" dirty="0">
                <a:solidFill>
                  <a:schemeClr val="tx2"/>
                </a:solidFill>
              </a:rPr>
              <a:t>する、数字変える</a:t>
            </a:r>
          </a:p>
        </p:txBody>
      </p:sp>
      <p:pic>
        <p:nvPicPr>
          <p:cNvPr id="14" name="図 13">
            <a:extLst>
              <a:ext uri="{FF2B5EF4-FFF2-40B4-BE49-F238E27FC236}">
                <a16:creationId xmlns:a16="http://schemas.microsoft.com/office/drawing/2014/main" id="{D82FF346-1092-490A-B02A-9EF2A0F3A517}"/>
              </a:ext>
            </a:extLst>
          </p:cNvPr>
          <p:cNvPicPr>
            <a:picLocks noChangeAspect="1"/>
          </p:cNvPicPr>
          <p:nvPr/>
        </p:nvPicPr>
        <p:blipFill rotWithShape="1">
          <a:blip r:embed="rId5"/>
          <a:srcRect l="13066" r="74753"/>
          <a:stretch/>
        </p:blipFill>
        <p:spPr>
          <a:xfrm>
            <a:off x="8137071" y="1870102"/>
            <a:ext cx="1084217" cy="1627773"/>
          </a:xfrm>
          <a:prstGeom prst="rect">
            <a:avLst/>
          </a:prstGeom>
        </p:spPr>
      </p:pic>
      <p:pic>
        <p:nvPicPr>
          <p:cNvPr id="15" name="図 14">
            <a:extLst>
              <a:ext uri="{FF2B5EF4-FFF2-40B4-BE49-F238E27FC236}">
                <a16:creationId xmlns:a16="http://schemas.microsoft.com/office/drawing/2014/main" id="{D3C6F681-17F3-473A-89BA-E7DA4A33777E}"/>
              </a:ext>
            </a:extLst>
          </p:cNvPr>
          <p:cNvPicPr>
            <a:picLocks noChangeAspect="1"/>
          </p:cNvPicPr>
          <p:nvPr/>
        </p:nvPicPr>
        <p:blipFill rotWithShape="1">
          <a:blip r:embed="rId5"/>
          <a:srcRect l="25247" r="62572"/>
          <a:stretch/>
        </p:blipFill>
        <p:spPr>
          <a:xfrm>
            <a:off x="8137071" y="3781422"/>
            <a:ext cx="1084217" cy="1627773"/>
          </a:xfrm>
          <a:prstGeom prst="rect">
            <a:avLst/>
          </a:prstGeom>
        </p:spPr>
      </p:pic>
      <p:sp>
        <p:nvSpPr>
          <p:cNvPr id="10" name="矢印: 下 9">
            <a:extLst>
              <a:ext uri="{FF2B5EF4-FFF2-40B4-BE49-F238E27FC236}">
                <a16:creationId xmlns:a16="http://schemas.microsoft.com/office/drawing/2014/main" id="{CCC019A3-1B25-4C2E-9196-66B813C87D48}"/>
              </a:ext>
            </a:extLst>
          </p:cNvPr>
          <p:cNvSpPr/>
          <p:nvPr/>
        </p:nvSpPr>
        <p:spPr>
          <a:xfrm rot="4858350">
            <a:off x="8973094" y="1872299"/>
            <a:ext cx="496388" cy="648435"/>
          </a:xfrm>
          <a:prstGeom prst="downArrow">
            <a:avLst>
              <a:gd name="adj1" fmla="val 27556"/>
              <a:gd name="adj2" fmla="val 62703"/>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矢印: 下 15">
            <a:extLst>
              <a:ext uri="{FF2B5EF4-FFF2-40B4-BE49-F238E27FC236}">
                <a16:creationId xmlns:a16="http://schemas.microsoft.com/office/drawing/2014/main" id="{AFEEA956-54AC-4A2C-9D81-2C104E8042E0}"/>
              </a:ext>
            </a:extLst>
          </p:cNvPr>
          <p:cNvSpPr/>
          <p:nvPr/>
        </p:nvSpPr>
        <p:spPr>
          <a:xfrm rot="4858350">
            <a:off x="8994609" y="2827668"/>
            <a:ext cx="496388" cy="648435"/>
          </a:xfrm>
          <a:prstGeom prst="downArrow">
            <a:avLst>
              <a:gd name="adj1" fmla="val 27556"/>
              <a:gd name="adj2" fmla="val 62703"/>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下 16">
            <a:extLst>
              <a:ext uri="{FF2B5EF4-FFF2-40B4-BE49-F238E27FC236}">
                <a16:creationId xmlns:a16="http://schemas.microsoft.com/office/drawing/2014/main" id="{C9688CC4-DCAF-4AC3-BF69-A1BAAE47FED8}"/>
              </a:ext>
            </a:extLst>
          </p:cNvPr>
          <p:cNvSpPr/>
          <p:nvPr/>
        </p:nvSpPr>
        <p:spPr>
          <a:xfrm rot="4858350">
            <a:off x="8994609" y="3788823"/>
            <a:ext cx="496388" cy="648435"/>
          </a:xfrm>
          <a:prstGeom prst="downArrow">
            <a:avLst>
              <a:gd name="adj1" fmla="val 27556"/>
              <a:gd name="adj2" fmla="val 62703"/>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下 17">
            <a:extLst>
              <a:ext uri="{FF2B5EF4-FFF2-40B4-BE49-F238E27FC236}">
                <a16:creationId xmlns:a16="http://schemas.microsoft.com/office/drawing/2014/main" id="{630FD275-627D-4496-9CF5-DA3049B433B1}"/>
              </a:ext>
            </a:extLst>
          </p:cNvPr>
          <p:cNvSpPr/>
          <p:nvPr/>
        </p:nvSpPr>
        <p:spPr>
          <a:xfrm rot="4858350">
            <a:off x="9016124" y="4744192"/>
            <a:ext cx="496388" cy="648435"/>
          </a:xfrm>
          <a:prstGeom prst="downArrow">
            <a:avLst>
              <a:gd name="adj1" fmla="val 27556"/>
              <a:gd name="adj2" fmla="val 62703"/>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26A98BB8-2C14-4B36-83F9-0DEF99574534}"/>
              </a:ext>
            </a:extLst>
          </p:cNvPr>
          <p:cNvSpPr txBox="1"/>
          <p:nvPr/>
        </p:nvSpPr>
        <p:spPr>
          <a:xfrm>
            <a:off x="9651531" y="1704923"/>
            <a:ext cx="1382920" cy="577081"/>
          </a:xfrm>
          <a:prstGeom prst="rect">
            <a:avLst/>
          </a:prstGeom>
          <a:noFill/>
        </p:spPr>
        <p:txBody>
          <a:bodyPr wrap="square" rtlCol="0">
            <a:spAutoFit/>
          </a:bodyPr>
          <a:lstStyle/>
          <a:p>
            <a:pPr>
              <a:lnSpc>
                <a:spcPct val="200000"/>
              </a:lnSpc>
            </a:pPr>
            <a:r>
              <a:rPr lang="en-US" altLang="ja-JP" dirty="0">
                <a:latin typeface="メイリオ" panose="020B0604030504040204" pitchFamily="50" charset="-128"/>
                <a:ea typeface="メイリオ" panose="020B0604030504040204" pitchFamily="50" charset="-128"/>
                <a:cs typeface="メイリオ" panose="020B0604030504040204" pitchFamily="50" charset="-128"/>
              </a:rPr>
              <a:t>ON</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にする</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DA00316B-2FEF-41CA-B6D6-6A750A0772F1}"/>
              </a:ext>
            </a:extLst>
          </p:cNvPr>
          <p:cNvSpPr txBox="1"/>
          <p:nvPr/>
        </p:nvSpPr>
        <p:spPr>
          <a:xfrm>
            <a:off x="9651531" y="2726584"/>
            <a:ext cx="1382920" cy="577081"/>
          </a:xfrm>
          <a:prstGeom prst="rect">
            <a:avLst/>
          </a:prstGeom>
          <a:noFill/>
        </p:spPr>
        <p:txBody>
          <a:bodyPr wrap="square" rtlCol="0">
            <a:spAutoFit/>
          </a:bodyPr>
          <a:lstStyle/>
          <a:p>
            <a:pPr>
              <a:lnSpc>
                <a:spcPct val="200000"/>
              </a:lnSpc>
            </a:pPr>
            <a:r>
              <a:rPr lang="en-US" altLang="ja-JP" dirty="0">
                <a:latin typeface="メイリオ" panose="020B0604030504040204" pitchFamily="50" charset="-128"/>
                <a:ea typeface="メイリオ" panose="020B0604030504040204" pitchFamily="50" charset="-128"/>
                <a:cs typeface="メイリオ" panose="020B0604030504040204" pitchFamily="50" charset="-128"/>
              </a:rPr>
              <a:t>OFF</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にする</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 name="テキスト ボックス 20">
            <a:extLst>
              <a:ext uri="{FF2B5EF4-FFF2-40B4-BE49-F238E27FC236}">
                <a16:creationId xmlns:a16="http://schemas.microsoft.com/office/drawing/2014/main" id="{D6B9C689-02B5-43A3-8292-44C90DF949DB}"/>
              </a:ext>
            </a:extLst>
          </p:cNvPr>
          <p:cNvSpPr txBox="1"/>
          <p:nvPr/>
        </p:nvSpPr>
        <p:spPr>
          <a:xfrm>
            <a:off x="9651531" y="3712001"/>
            <a:ext cx="1382920" cy="577081"/>
          </a:xfrm>
          <a:prstGeom prst="rect">
            <a:avLst/>
          </a:prstGeom>
          <a:noFill/>
        </p:spPr>
        <p:txBody>
          <a:bodyPr wrap="square" rtlCol="0">
            <a:spAutoFit/>
          </a:bodyPr>
          <a:lstStyle/>
          <a:p>
            <a:pPr>
              <a:lnSpc>
                <a:spcPct val="20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増やす</a:t>
            </a:r>
          </a:p>
        </p:txBody>
      </p:sp>
      <p:sp>
        <p:nvSpPr>
          <p:cNvPr id="22" name="テキスト ボックス 21">
            <a:extLst>
              <a:ext uri="{FF2B5EF4-FFF2-40B4-BE49-F238E27FC236}">
                <a16:creationId xmlns:a16="http://schemas.microsoft.com/office/drawing/2014/main" id="{2E852AC1-87AD-4E67-8CBB-DA2D5CED868A}"/>
              </a:ext>
            </a:extLst>
          </p:cNvPr>
          <p:cNvSpPr txBox="1"/>
          <p:nvPr/>
        </p:nvSpPr>
        <p:spPr>
          <a:xfrm>
            <a:off x="9700105" y="4701727"/>
            <a:ext cx="1382920" cy="577081"/>
          </a:xfrm>
          <a:prstGeom prst="rect">
            <a:avLst/>
          </a:prstGeom>
          <a:noFill/>
        </p:spPr>
        <p:txBody>
          <a:bodyPr wrap="square" rtlCol="0">
            <a:spAutoFit/>
          </a:bodyPr>
          <a:lstStyle/>
          <a:p>
            <a:pPr>
              <a:lnSpc>
                <a:spcPct val="20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減らす</a:t>
            </a:r>
          </a:p>
        </p:txBody>
      </p:sp>
      <p:pic>
        <p:nvPicPr>
          <p:cNvPr id="23" name="ベーシックモード(ドラフト) - Google Chrome 2022-01-17 09-34-59_Trim">
            <a:hlinkClick r:id="" action="ppaction://media"/>
            <a:extLst>
              <a:ext uri="{FF2B5EF4-FFF2-40B4-BE49-F238E27FC236}">
                <a16:creationId xmlns:a16="http://schemas.microsoft.com/office/drawing/2014/main" id="{F8FFA1F1-50B5-4C40-AA1F-B7CE64906BD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32711" t="23691" r="31239" b="20466"/>
          <a:stretch/>
        </p:blipFill>
        <p:spPr>
          <a:xfrm>
            <a:off x="975841" y="1244644"/>
            <a:ext cx="3870381" cy="3222497"/>
          </a:xfrm>
          <a:prstGeom prst="rect">
            <a:avLst/>
          </a:prstGeom>
        </p:spPr>
      </p:pic>
    </p:spTree>
    <p:extLst>
      <p:ext uri="{BB962C8B-B14F-4D97-AF65-F5344CB8AC3E}">
        <p14:creationId xmlns:p14="http://schemas.microsoft.com/office/powerpoint/2010/main" val="417312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8"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3"/>
                </p:tgtEl>
              </p:cMediaNode>
            </p:video>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3"/>
                                        </p:tgtEl>
                                      </p:cBhvr>
                                    </p:cmd>
                                  </p:childTnLst>
                                </p:cTn>
                              </p:par>
                            </p:childTnLst>
                          </p:cTn>
                        </p:par>
                      </p:childTnLst>
                    </p:cTn>
                  </p:par>
                </p:childTnLst>
              </p:cTn>
              <p:nextCondLst>
                <p:cond evt="onClick" delay="0">
                  <p:tgtEl>
                    <p:spTgt spid="2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赤</a:t>
            </a:r>
            <a:r>
              <a:rPr kumimoji="1" lang="en-US" altLang="ja-JP" sz="2800" dirty="0">
                <a:solidFill>
                  <a:schemeClr val="tx2"/>
                </a:solidFill>
              </a:rPr>
              <a:t>LED</a:t>
            </a:r>
            <a:r>
              <a:rPr kumimoji="1" lang="ja-JP" altLang="en-US" sz="2800" dirty="0">
                <a:solidFill>
                  <a:schemeClr val="tx2"/>
                </a:solidFill>
              </a:rPr>
              <a:t>、黄</a:t>
            </a:r>
            <a:r>
              <a:rPr kumimoji="1" lang="en-US" altLang="ja-JP" sz="2800" dirty="0">
                <a:solidFill>
                  <a:schemeClr val="tx2"/>
                </a:solidFill>
              </a:rPr>
              <a:t>LED</a:t>
            </a:r>
            <a:r>
              <a:rPr kumimoji="1" lang="ja-JP" altLang="en-US" sz="2800" dirty="0">
                <a:solidFill>
                  <a:schemeClr val="tx2"/>
                </a:solidFill>
              </a:rPr>
              <a:t>、青</a:t>
            </a:r>
            <a:r>
              <a:rPr kumimoji="1" lang="en-US" altLang="ja-JP" sz="2800" dirty="0">
                <a:solidFill>
                  <a:schemeClr val="tx2"/>
                </a:solidFill>
              </a:rPr>
              <a:t>LED</a:t>
            </a:r>
            <a:r>
              <a:rPr kumimoji="1" lang="ja-JP" altLang="en-US" sz="2800" dirty="0">
                <a:solidFill>
                  <a:schemeClr val="tx2"/>
                </a:solidFill>
              </a:rPr>
              <a:t>が</a:t>
            </a:r>
            <a:r>
              <a:rPr kumimoji="1" lang="en-US" altLang="ja-JP" sz="2800" dirty="0">
                <a:solidFill>
                  <a:schemeClr val="tx2"/>
                </a:solidFill>
              </a:rPr>
              <a:t>1</a:t>
            </a:r>
            <a:r>
              <a:rPr kumimoji="1" lang="ja-JP" altLang="en-US" sz="2800" dirty="0">
                <a:solidFill>
                  <a:schemeClr val="tx2"/>
                </a:solidFill>
              </a:rPr>
              <a:t>秒ごとに順番に点灯する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13</a:t>
            </a:fld>
            <a:endParaRPr lang="ja-JP" altLang="en-US"/>
          </a:p>
        </p:txBody>
      </p:sp>
      <p:pic>
        <p:nvPicPr>
          <p:cNvPr id="4" name="図 3"/>
          <p:cNvPicPr>
            <a:picLocks noChangeAspect="1"/>
          </p:cNvPicPr>
          <p:nvPr/>
        </p:nvPicPr>
        <p:blipFill>
          <a:blip r:embed="rId3"/>
          <a:stretch>
            <a:fillRect/>
          </a:stretch>
        </p:blipFill>
        <p:spPr>
          <a:xfrm>
            <a:off x="1645534" y="2589713"/>
            <a:ext cx="8900931" cy="1627773"/>
          </a:xfrm>
          <a:prstGeom prst="rect">
            <a:avLst/>
          </a:prstGeom>
        </p:spPr>
      </p:pic>
    </p:spTree>
    <p:extLst>
      <p:ext uri="{BB962C8B-B14F-4D97-AF65-F5344CB8AC3E}">
        <p14:creationId xmlns:p14="http://schemas.microsoft.com/office/powerpoint/2010/main" val="110103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グループ化 34">
            <a:extLst>
              <a:ext uri="{FF2B5EF4-FFF2-40B4-BE49-F238E27FC236}">
                <a16:creationId xmlns:a16="http://schemas.microsoft.com/office/drawing/2014/main" id="{BDC89FCD-C3DC-4A77-897E-C04675D5E15C}"/>
              </a:ext>
            </a:extLst>
          </p:cNvPr>
          <p:cNvGrpSpPr/>
          <p:nvPr/>
        </p:nvGrpSpPr>
        <p:grpSpPr>
          <a:xfrm>
            <a:off x="8643995" y="2479913"/>
            <a:ext cx="444297" cy="1338500"/>
            <a:chOff x="366027" y="1527287"/>
            <a:chExt cx="334682" cy="1008270"/>
          </a:xfrm>
        </p:grpSpPr>
        <p:sp>
          <p:nvSpPr>
            <p:cNvPr id="36" name="正方形/長方形 35">
              <a:extLst>
                <a:ext uri="{FF2B5EF4-FFF2-40B4-BE49-F238E27FC236}">
                  <a16:creationId xmlns:a16="http://schemas.microsoft.com/office/drawing/2014/main" id="{07DDAAD8-358C-44CA-9DB3-831EE3D06CE8}"/>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A3773AE3-69D0-4F95-8817-1F08C43FB587}"/>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台形 37">
              <a:extLst>
                <a:ext uri="{FF2B5EF4-FFF2-40B4-BE49-F238E27FC236}">
                  <a16:creationId xmlns:a16="http://schemas.microsoft.com/office/drawing/2014/main" id="{7D8CA87F-42AD-4940-A02C-14F33A740115}"/>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フローチャート: 論理積ゲート 38">
              <a:extLst>
                <a:ext uri="{FF2B5EF4-FFF2-40B4-BE49-F238E27FC236}">
                  <a16:creationId xmlns:a16="http://schemas.microsoft.com/office/drawing/2014/main" id="{A7254EF6-56F8-4236-BC33-78F6EE263E99}"/>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en-US" altLang="ja-JP" sz="2800" dirty="0">
                <a:solidFill>
                  <a:schemeClr val="tx2"/>
                </a:solidFill>
              </a:rPr>
              <a:t>PIECE</a:t>
            </a:r>
            <a:r>
              <a:rPr lang="ja-JP" altLang="en-US" sz="2800" dirty="0">
                <a:solidFill>
                  <a:schemeClr val="tx2"/>
                </a:solidFill>
              </a:rPr>
              <a:t>プログラミングモジュールを</a:t>
            </a:r>
            <a:r>
              <a:rPr kumimoji="1" lang="ja-JP" altLang="en-US" sz="2800" dirty="0">
                <a:solidFill>
                  <a:schemeClr val="tx2"/>
                </a:solidFill>
              </a:rPr>
              <a:t>動かそう</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14</a:t>
            </a:fld>
            <a:endParaRPr lang="ja-JP" altLang="en-US"/>
          </a:p>
        </p:txBody>
      </p:sp>
      <p:grpSp>
        <p:nvGrpSpPr>
          <p:cNvPr id="6" name="グループ化 5">
            <a:extLst>
              <a:ext uri="{FF2B5EF4-FFF2-40B4-BE49-F238E27FC236}">
                <a16:creationId xmlns:a16="http://schemas.microsoft.com/office/drawing/2014/main" id="{BDC89FCD-C3DC-4A77-897E-C04675D5E15C}"/>
              </a:ext>
            </a:extLst>
          </p:cNvPr>
          <p:cNvGrpSpPr/>
          <p:nvPr/>
        </p:nvGrpSpPr>
        <p:grpSpPr>
          <a:xfrm>
            <a:off x="3259397" y="1747926"/>
            <a:ext cx="444297" cy="1338500"/>
            <a:chOff x="366027" y="1527287"/>
            <a:chExt cx="334682" cy="1008270"/>
          </a:xfrm>
        </p:grpSpPr>
        <p:sp>
          <p:nvSpPr>
            <p:cNvPr id="7" name="正方形/長方形 6">
              <a:extLst>
                <a:ext uri="{FF2B5EF4-FFF2-40B4-BE49-F238E27FC236}">
                  <a16:creationId xmlns:a16="http://schemas.microsoft.com/office/drawing/2014/main" id="{07DDAAD8-358C-44CA-9DB3-831EE3D06CE8}"/>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A3773AE3-69D0-4F95-8817-1F08C43FB587}"/>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台形 8">
              <a:extLst>
                <a:ext uri="{FF2B5EF4-FFF2-40B4-BE49-F238E27FC236}">
                  <a16:creationId xmlns:a16="http://schemas.microsoft.com/office/drawing/2014/main" id="{7D8CA87F-42AD-4940-A02C-14F33A740115}"/>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ローチャート: 論理積ゲート 9">
              <a:extLst>
                <a:ext uri="{FF2B5EF4-FFF2-40B4-BE49-F238E27FC236}">
                  <a16:creationId xmlns:a16="http://schemas.microsoft.com/office/drawing/2014/main" id="{A7254EF6-56F8-4236-BC33-78F6EE263E99}"/>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右矢印 31">
            <a:extLst>
              <a:ext uri="{FF2B5EF4-FFF2-40B4-BE49-F238E27FC236}">
                <a16:creationId xmlns:a16="http://schemas.microsoft.com/office/drawing/2014/main" id="{71ED30BC-0BED-440A-A185-8302E7C7824B}"/>
              </a:ext>
            </a:extLst>
          </p:cNvPr>
          <p:cNvSpPr/>
          <p:nvPr/>
        </p:nvSpPr>
        <p:spPr>
          <a:xfrm rot="5400000">
            <a:off x="3306890" y="3178609"/>
            <a:ext cx="349297" cy="4616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7A994623-C0F2-4C38-9FC7-DF46CA89F0C6}"/>
              </a:ext>
            </a:extLst>
          </p:cNvPr>
          <p:cNvSpPr txBox="1"/>
          <p:nvPr/>
        </p:nvSpPr>
        <p:spPr>
          <a:xfrm>
            <a:off x="615208" y="1361316"/>
            <a:ext cx="5732660"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プログラミング</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モジュール</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に</a:t>
            </a: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USB</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ケーブルをさしこむ</a:t>
            </a:r>
          </a:p>
        </p:txBody>
      </p:sp>
      <p:pic>
        <p:nvPicPr>
          <p:cNvPr id="33" name="図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7219" y="3704153"/>
            <a:ext cx="3069342" cy="1453899"/>
          </a:xfrm>
          <a:prstGeom prst="rect">
            <a:avLst/>
          </a:prstGeom>
        </p:spPr>
      </p:pic>
      <p:pic>
        <p:nvPicPr>
          <p:cNvPr id="40" name="図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1817" y="3704153"/>
            <a:ext cx="3069342" cy="1453899"/>
          </a:xfrm>
          <a:prstGeom prst="rect">
            <a:avLst/>
          </a:prstGeom>
        </p:spPr>
      </p:pic>
      <p:sp>
        <p:nvSpPr>
          <p:cNvPr id="22" name="円/楕円 38">
            <a:extLst>
              <a:ext uri="{FF2B5EF4-FFF2-40B4-BE49-F238E27FC236}">
                <a16:creationId xmlns:a16="http://schemas.microsoft.com/office/drawing/2014/main" id="{3C574672-F149-40B7-82F0-6B96F3E5B812}"/>
              </a:ext>
            </a:extLst>
          </p:cNvPr>
          <p:cNvSpPr/>
          <p:nvPr/>
        </p:nvSpPr>
        <p:spPr>
          <a:xfrm>
            <a:off x="9099121" y="3756769"/>
            <a:ext cx="144343" cy="144343"/>
          </a:xfrm>
          <a:prstGeom prst="ellipse">
            <a:avLst/>
          </a:prstGeom>
          <a:gradFill>
            <a:gsLst>
              <a:gs pos="24000">
                <a:srgbClr val="FF0000"/>
              </a:gs>
              <a:gs pos="81000">
                <a:schemeClr val="bg1">
                  <a:alpha val="7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38">
            <a:extLst>
              <a:ext uri="{FF2B5EF4-FFF2-40B4-BE49-F238E27FC236}">
                <a16:creationId xmlns:a16="http://schemas.microsoft.com/office/drawing/2014/main" id="{3C574672-F149-40B7-82F0-6B96F3E5B812}"/>
              </a:ext>
            </a:extLst>
          </p:cNvPr>
          <p:cNvSpPr/>
          <p:nvPr/>
        </p:nvSpPr>
        <p:spPr>
          <a:xfrm>
            <a:off x="8823457" y="4883133"/>
            <a:ext cx="144343" cy="144343"/>
          </a:xfrm>
          <a:prstGeom prst="ellipse">
            <a:avLst/>
          </a:prstGeom>
          <a:gradFill>
            <a:gsLst>
              <a:gs pos="24000">
                <a:schemeClr val="accent6"/>
              </a:gs>
              <a:gs pos="81000">
                <a:schemeClr val="bg1">
                  <a:alpha val="7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角丸四角形吹き出し 41"/>
          <p:cNvSpPr/>
          <p:nvPr/>
        </p:nvSpPr>
        <p:spPr>
          <a:xfrm rot="10800000">
            <a:off x="9416955" y="1935066"/>
            <a:ext cx="2055500" cy="1262645"/>
          </a:xfrm>
          <a:prstGeom prst="wedgeRoundRectCallout">
            <a:avLst>
              <a:gd name="adj1" fmla="val 75892"/>
              <a:gd name="adj2" fmla="val -164017"/>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3" name="図 42"/>
          <p:cNvPicPr>
            <a:picLocks noChangeAspect="1"/>
          </p:cNvPicPr>
          <p:nvPr/>
        </p:nvPicPr>
        <p:blipFill rotWithShape="1">
          <a:blip r:embed="rId3" cstate="print">
            <a:extLst>
              <a:ext uri="{28A0092B-C50C-407E-A947-70E740481C1C}">
                <a14:useLocalDpi xmlns:a14="http://schemas.microsoft.com/office/drawing/2010/main" val="0"/>
              </a:ext>
            </a:extLst>
          </a:blip>
          <a:srcRect l="36673" t="59830" r="35360" b="13216"/>
          <a:stretch/>
        </p:blipFill>
        <p:spPr>
          <a:xfrm>
            <a:off x="9552277" y="2046714"/>
            <a:ext cx="1856115" cy="847356"/>
          </a:xfrm>
          <a:prstGeom prst="rect">
            <a:avLst/>
          </a:prstGeom>
        </p:spPr>
      </p:pic>
      <p:sp>
        <p:nvSpPr>
          <p:cNvPr id="45" name="テキスト ボックス 44">
            <a:extLst>
              <a:ext uri="{FF2B5EF4-FFF2-40B4-BE49-F238E27FC236}">
                <a16:creationId xmlns:a16="http://schemas.microsoft.com/office/drawing/2014/main" id="{7A994623-C0F2-4C38-9FC7-DF46CA89F0C6}"/>
              </a:ext>
            </a:extLst>
          </p:cNvPr>
          <p:cNvSpPr txBox="1"/>
          <p:nvPr/>
        </p:nvSpPr>
        <p:spPr>
          <a:xfrm>
            <a:off x="7249023" y="1361316"/>
            <a:ext cx="3416320"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モード切替スイッチを左にする</a:t>
            </a:r>
          </a:p>
        </p:txBody>
      </p:sp>
      <p:sp>
        <p:nvSpPr>
          <p:cNvPr id="23" name="右矢印 47">
            <a:extLst>
              <a:ext uri="{FF2B5EF4-FFF2-40B4-BE49-F238E27FC236}">
                <a16:creationId xmlns:a16="http://schemas.microsoft.com/office/drawing/2014/main" id="{05A04B31-A70F-4E6D-BEBE-A67C66259A96}"/>
              </a:ext>
            </a:extLst>
          </p:cNvPr>
          <p:cNvSpPr/>
          <p:nvPr/>
        </p:nvSpPr>
        <p:spPr>
          <a:xfrm rot="10800000">
            <a:off x="10233949" y="2717721"/>
            <a:ext cx="396513" cy="26953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47272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a:solidFill>
                  <a:schemeClr val="tx2"/>
                </a:solidFill>
              </a:rPr>
              <a:t>プログラムを</a:t>
            </a:r>
            <a:r>
              <a:rPr lang="ja-JP" altLang="en-US" sz="2800">
                <a:solidFill>
                  <a:schemeClr val="tx2"/>
                </a:solidFill>
              </a:rPr>
              <a:t>書き</a:t>
            </a:r>
            <a:r>
              <a:rPr kumimoji="1" lang="ja-JP" altLang="en-US" sz="2800">
                <a:solidFill>
                  <a:schemeClr val="tx2"/>
                </a:solidFill>
              </a:rPr>
              <a:t>込もう</a:t>
            </a:r>
            <a:endParaRPr kumimoji="1" lang="ja-JP" altLang="en-US" sz="2800" dirty="0">
              <a:solidFill>
                <a:schemeClr val="tx2"/>
              </a:solidFill>
            </a:endParaRP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15</a:t>
            </a:fld>
            <a:endParaRPr lang="ja-JP" altLang="en-US"/>
          </a:p>
        </p:txBody>
      </p:sp>
      <p:sp>
        <p:nvSpPr>
          <p:cNvPr id="28" name="四角形: 角を丸くする 27">
            <a:extLst>
              <a:ext uri="{FF2B5EF4-FFF2-40B4-BE49-F238E27FC236}">
                <a16:creationId xmlns:a16="http://schemas.microsoft.com/office/drawing/2014/main" id="{34014106-39E0-48EA-9E0A-1EEF51862D90}"/>
              </a:ext>
            </a:extLst>
          </p:cNvPr>
          <p:cNvSpPr/>
          <p:nvPr/>
        </p:nvSpPr>
        <p:spPr>
          <a:xfrm>
            <a:off x="8430322" y="3100039"/>
            <a:ext cx="1594624" cy="1672683"/>
          </a:xfrm>
          <a:prstGeom prst="roundRect">
            <a:avLst>
              <a:gd name="adj" fmla="val 11073"/>
            </a:avLst>
          </a:pr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二等辺三角形 28">
            <a:extLst>
              <a:ext uri="{FF2B5EF4-FFF2-40B4-BE49-F238E27FC236}">
                <a16:creationId xmlns:a16="http://schemas.microsoft.com/office/drawing/2014/main" id="{F828A922-E1FB-45C5-BF8E-F92A885EB596}"/>
              </a:ext>
            </a:extLst>
          </p:cNvPr>
          <p:cNvSpPr/>
          <p:nvPr/>
        </p:nvSpPr>
        <p:spPr>
          <a:xfrm rot="5400000">
            <a:off x="4744706" y="3111366"/>
            <a:ext cx="1285020" cy="25538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B36ECC6-21F5-41AA-89F1-0FB568C25C1D}"/>
              </a:ext>
            </a:extLst>
          </p:cNvPr>
          <p:cNvSpPr txBox="1"/>
          <p:nvPr/>
        </p:nvSpPr>
        <p:spPr>
          <a:xfrm>
            <a:off x="6446459" y="1297057"/>
            <a:ext cx="4549643" cy="888705"/>
          </a:xfrm>
          <a:prstGeom prst="rect">
            <a:avLst/>
          </a:prstGeom>
          <a:noFill/>
        </p:spPr>
        <p:txBody>
          <a:bodyPr wrap="none" rtlCol="0">
            <a:spAutoFit/>
          </a:bodyPr>
          <a:lstStyle/>
          <a:p>
            <a:pPr>
              <a:lnSpc>
                <a:spcPct val="150000"/>
              </a:lnSpc>
            </a:pP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PIECE</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の絵の横の表示が　緑　になったら</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FLASH</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ボタンをタップ</a:t>
            </a:r>
          </a:p>
        </p:txBody>
      </p:sp>
      <p:pic>
        <p:nvPicPr>
          <p:cNvPr id="5" name="図 4" descr="黒い背景に白い文字がある&#10;&#10;自動的に生成された説明">
            <a:extLst>
              <a:ext uri="{FF2B5EF4-FFF2-40B4-BE49-F238E27FC236}">
                <a16:creationId xmlns:a16="http://schemas.microsoft.com/office/drawing/2014/main" id="{86F4D12C-12F0-4E77-B50B-AD361B904ED5}"/>
              </a:ext>
            </a:extLst>
          </p:cNvPr>
          <p:cNvPicPr>
            <a:picLocks noChangeAspect="1"/>
          </p:cNvPicPr>
          <p:nvPr/>
        </p:nvPicPr>
        <p:blipFill rotWithShape="1">
          <a:blip r:embed="rId3">
            <a:extLst>
              <a:ext uri="{28A0092B-C50C-407E-A947-70E740481C1C}">
                <a14:useLocalDpi xmlns:a14="http://schemas.microsoft.com/office/drawing/2010/main" val="0"/>
              </a:ext>
            </a:extLst>
          </a:blip>
          <a:srcRect l="5012" r="14588" b="14399"/>
          <a:stretch/>
        </p:blipFill>
        <p:spPr>
          <a:xfrm>
            <a:off x="805388" y="2545026"/>
            <a:ext cx="4066995" cy="1410758"/>
          </a:xfrm>
          <a:prstGeom prst="rect">
            <a:avLst/>
          </a:prstGeom>
        </p:spPr>
      </p:pic>
      <p:pic>
        <p:nvPicPr>
          <p:cNvPr id="7" name="図 6" descr="ゲーム画面のスクリーンショット&#10;&#10;中程度の精度で自動的に生成された説明">
            <a:extLst>
              <a:ext uri="{FF2B5EF4-FFF2-40B4-BE49-F238E27FC236}">
                <a16:creationId xmlns:a16="http://schemas.microsoft.com/office/drawing/2014/main" id="{A7FFC091-6D65-4979-B409-4D6B6244EF14}"/>
              </a:ext>
            </a:extLst>
          </p:cNvPr>
          <p:cNvPicPr>
            <a:picLocks noChangeAspect="1"/>
          </p:cNvPicPr>
          <p:nvPr/>
        </p:nvPicPr>
        <p:blipFill rotWithShape="1">
          <a:blip r:embed="rId4">
            <a:extLst>
              <a:ext uri="{28A0092B-C50C-407E-A947-70E740481C1C}">
                <a14:useLocalDpi xmlns:a14="http://schemas.microsoft.com/office/drawing/2010/main" val="0"/>
              </a:ext>
            </a:extLst>
          </a:blip>
          <a:srcRect l="5013" r="3663" b="15376"/>
          <a:stretch/>
        </p:blipFill>
        <p:spPr>
          <a:xfrm>
            <a:off x="5700332" y="2541740"/>
            <a:ext cx="4619625" cy="1394640"/>
          </a:xfrm>
          <a:prstGeom prst="rect">
            <a:avLst/>
          </a:prstGeom>
        </p:spPr>
      </p:pic>
      <p:pic>
        <p:nvPicPr>
          <p:cNvPr id="13" name="図 12" descr="ゲーム画面のスクリーンショット&#10;&#10;中程度の精度で自動的に生成された説明">
            <a:extLst>
              <a:ext uri="{FF2B5EF4-FFF2-40B4-BE49-F238E27FC236}">
                <a16:creationId xmlns:a16="http://schemas.microsoft.com/office/drawing/2014/main" id="{4A9B0195-6C10-4355-9F7D-924009B145F8}"/>
              </a:ext>
            </a:extLst>
          </p:cNvPr>
          <p:cNvPicPr>
            <a:picLocks noChangeAspect="1"/>
          </p:cNvPicPr>
          <p:nvPr/>
        </p:nvPicPr>
        <p:blipFill rotWithShape="1">
          <a:blip r:embed="rId4">
            <a:extLst>
              <a:ext uri="{28A0092B-C50C-407E-A947-70E740481C1C}">
                <a14:useLocalDpi xmlns:a14="http://schemas.microsoft.com/office/drawing/2010/main" val="0"/>
              </a:ext>
            </a:extLst>
          </a:blip>
          <a:srcRect l="42958" t="20808" r="43024" b="36166"/>
          <a:stretch/>
        </p:blipFill>
        <p:spPr>
          <a:xfrm>
            <a:off x="9173703" y="1335665"/>
            <a:ext cx="425375" cy="425374"/>
          </a:xfrm>
          <a:prstGeom prst="ellipse">
            <a:avLst/>
          </a:prstGeom>
        </p:spPr>
      </p:pic>
      <p:grpSp>
        <p:nvGrpSpPr>
          <p:cNvPr id="21" name="グループ化 20">
            <a:extLst>
              <a:ext uri="{FF2B5EF4-FFF2-40B4-BE49-F238E27FC236}">
                <a16:creationId xmlns:a16="http://schemas.microsoft.com/office/drawing/2014/main" id="{57D15482-257F-4AA0-A03E-35F8D611290A}"/>
              </a:ext>
            </a:extLst>
          </p:cNvPr>
          <p:cNvGrpSpPr/>
          <p:nvPr/>
        </p:nvGrpSpPr>
        <p:grpSpPr>
          <a:xfrm>
            <a:off x="9651820" y="3074859"/>
            <a:ext cx="543762" cy="549395"/>
            <a:chOff x="11061387" y="2667122"/>
            <a:chExt cx="543762" cy="549395"/>
          </a:xfrm>
        </p:grpSpPr>
        <p:grpSp>
          <p:nvGrpSpPr>
            <p:cNvPr id="15" name="グループ化 14">
              <a:extLst>
                <a:ext uri="{FF2B5EF4-FFF2-40B4-BE49-F238E27FC236}">
                  <a16:creationId xmlns:a16="http://schemas.microsoft.com/office/drawing/2014/main" id="{859F5AE2-BE5D-417C-BEDD-CC670E1D930C}"/>
                </a:ext>
              </a:extLst>
            </p:cNvPr>
            <p:cNvGrpSpPr/>
            <p:nvPr/>
          </p:nvGrpSpPr>
          <p:grpSpPr>
            <a:xfrm>
              <a:off x="11066766" y="2667122"/>
              <a:ext cx="538383" cy="541251"/>
              <a:chOff x="10836644" y="3237714"/>
              <a:chExt cx="538383" cy="541251"/>
            </a:xfrm>
          </p:grpSpPr>
          <p:cxnSp>
            <p:nvCxnSpPr>
              <p:cNvPr id="18" name="直線コネクタ 17">
                <a:extLst>
                  <a:ext uri="{FF2B5EF4-FFF2-40B4-BE49-F238E27FC236}">
                    <a16:creationId xmlns:a16="http://schemas.microsoft.com/office/drawing/2014/main" id="{3B158B35-0F97-43F2-92AD-5715B295248E}"/>
                  </a:ext>
                </a:extLst>
              </p:cNvPr>
              <p:cNvCxnSpPr>
                <a:cxnSpLocks/>
              </p:cNvCxnSpPr>
              <p:nvPr/>
            </p:nvCxnSpPr>
            <p:spPr>
              <a:xfrm flipH="1">
                <a:off x="10836644" y="3237714"/>
                <a:ext cx="68274" cy="273395"/>
              </a:xfrm>
              <a:prstGeom prst="line">
                <a:avLst/>
              </a:prstGeom>
              <a:ln w="98425" cmpd="sng">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21FE44C8-B2D0-4547-86BA-6E7FF59D6A48}"/>
                  </a:ext>
                </a:extLst>
              </p:cNvPr>
              <p:cNvCxnSpPr>
                <a:cxnSpLocks/>
              </p:cNvCxnSpPr>
              <p:nvPr/>
            </p:nvCxnSpPr>
            <p:spPr>
              <a:xfrm flipH="1">
                <a:off x="11035224" y="3360773"/>
                <a:ext cx="159458" cy="238084"/>
              </a:xfrm>
              <a:prstGeom prst="line">
                <a:avLst/>
              </a:prstGeom>
              <a:ln w="98425" cmpd="sng">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873640DE-51C8-4680-AC8A-2B29B42491C1}"/>
                  </a:ext>
                </a:extLst>
              </p:cNvPr>
              <p:cNvCxnSpPr>
                <a:cxnSpLocks/>
              </p:cNvCxnSpPr>
              <p:nvPr/>
            </p:nvCxnSpPr>
            <p:spPr>
              <a:xfrm flipH="1">
                <a:off x="11150680" y="3591298"/>
                <a:ext cx="224347" cy="187667"/>
              </a:xfrm>
              <a:prstGeom prst="line">
                <a:avLst/>
              </a:prstGeom>
              <a:ln w="98425" cmpd="sng">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8B833031-FF15-402E-8C0C-CB7D38D6A572}"/>
                </a:ext>
              </a:extLst>
            </p:cNvPr>
            <p:cNvGrpSpPr/>
            <p:nvPr/>
          </p:nvGrpSpPr>
          <p:grpSpPr>
            <a:xfrm>
              <a:off x="11061387" y="2675266"/>
              <a:ext cx="538383" cy="541251"/>
              <a:chOff x="10684244" y="3085314"/>
              <a:chExt cx="538383" cy="541251"/>
            </a:xfrm>
          </p:grpSpPr>
          <p:cxnSp>
            <p:nvCxnSpPr>
              <p:cNvPr id="9" name="直線コネクタ 8">
                <a:extLst>
                  <a:ext uri="{FF2B5EF4-FFF2-40B4-BE49-F238E27FC236}">
                    <a16:creationId xmlns:a16="http://schemas.microsoft.com/office/drawing/2014/main" id="{24FF9F0A-A1AE-457F-A494-8C0861DF1320}"/>
                  </a:ext>
                </a:extLst>
              </p:cNvPr>
              <p:cNvCxnSpPr>
                <a:cxnSpLocks/>
              </p:cNvCxnSpPr>
              <p:nvPr/>
            </p:nvCxnSpPr>
            <p:spPr>
              <a:xfrm flipH="1">
                <a:off x="10684244" y="3085314"/>
                <a:ext cx="68274" cy="273395"/>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6282A6D0-FFFD-4E4A-9B61-C418CC0B5516}"/>
                  </a:ext>
                </a:extLst>
              </p:cNvPr>
              <p:cNvCxnSpPr>
                <a:cxnSpLocks/>
              </p:cNvCxnSpPr>
              <p:nvPr/>
            </p:nvCxnSpPr>
            <p:spPr>
              <a:xfrm flipH="1">
                <a:off x="10882824" y="3208373"/>
                <a:ext cx="159458" cy="238084"/>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B0BCB13-B790-435B-8DB1-BF4674848B3B}"/>
                  </a:ext>
                </a:extLst>
              </p:cNvPr>
              <p:cNvCxnSpPr>
                <a:cxnSpLocks/>
              </p:cNvCxnSpPr>
              <p:nvPr/>
            </p:nvCxnSpPr>
            <p:spPr>
              <a:xfrm flipH="1">
                <a:off x="10998280" y="3438898"/>
                <a:ext cx="224347" cy="187667"/>
              </a:xfrm>
              <a:prstGeom prst="line">
                <a:avLst/>
              </a:prstGeom>
              <a:ln w="63500" cmpd="sng">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3" name="図 22">
            <a:extLst>
              <a:ext uri="{FF2B5EF4-FFF2-40B4-BE49-F238E27FC236}">
                <a16:creationId xmlns:a16="http://schemas.microsoft.com/office/drawing/2014/main" id="{6247A1DE-663E-403C-83B9-A4C69370F8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99762" y="3429000"/>
            <a:ext cx="1390910" cy="1638445"/>
          </a:xfrm>
          <a:prstGeom prst="rect">
            <a:avLst/>
          </a:prstGeom>
        </p:spPr>
      </p:pic>
    </p:spTree>
    <p:extLst>
      <p:ext uri="{BB962C8B-B14F-4D97-AF65-F5344CB8AC3E}">
        <p14:creationId xmlns:p14="http://schemas.microsoft.com/office/powerpoint/2010/main" val="254506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BDC89FCD-C3DC-4A77-897E-C04675D5E15C}"/>
              </a:ext>
            </a:extLst>
          </p:cNvPr>
          <p:cNvGrpSpPr/>
          <p:nvPr/>
        </p:nvGrpSpPr>
        <p:grpSpPr>
          <a:xfrm>
            <a:off x="5883416" y="2061416"/>
            <a:ext cx="444297" cy="1338500"/>
            <a:chOff x="366027" y="1527287"/>
            <a:chExt cx="334682" cy="1008270"/>
          </a:xfrm>
        </p:grpSpPr>
        <p:sp>
          <p:nvSpPr>
            <p:cNvPr id="12" name="正方形/長方形 11">
              <a:extLst>
                <a:ext uri="{FF2B5EF4-FFF2-40B4-BE49-F238E27FC236}">
                  <a16:creationId xmlns:a16="http://schemas.microsoft.com/office/drawing/2014/main" id="{07DDAAD8-358C-44CA-9DB3-831EE3D06CE8}"/>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A3773AE3-69D0-4F95-8817-1F08C43FB587}"/>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台形 13">
              <a:extLst>
                <a:ext uri="{FF2B5EF4-FFF2-40B4-BE49-F238E27FC236}">
                  <a16:creationId xmlns:a16="http://schemas.microsoft.com/office/drawing/2014/main" id="{7D8CA87F-42AD-4940-A02C-14F33A740115}"/>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フローチャート: 論理積ゲート 14">
              <a:extLst>
                <a:ext uri="{FF2B5EF4-FFF2-40B4-BE49-F238E27FC236}">
                  <a16:creationId xmlns:a16="http://schemas.microsoft.com/office/drawing/2014/main" id="{A7254EF6-56F8-4236-BC33-78F6EE263E99}"/>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4784" y="3284338"/>
            <a:ext cx="3069342" cy="1453899"/>
          </a:xfrm>
          <a:prstGeom prst="rect">
            <a:avLst/>
          </a:prstGeom>
        </p:spPr>
      </p:pic>
      <p:sp>
        <p:nvSpPr>
          <p:cNvPr id="17" name="円/楕円 38">
            <a:extLst>
              <a:ext uri="{FF2B5EF4-FFF2-40B4-BE49-F238E27FC236}">
                <a16:creationId xmlns:a16="http://schemas.microsoft.com/office/drawing/2014/main" id="{3C574672-F149-40B7-82F0-6B96F3E5B812}"/>
              </a:ext>
            </a:extLst>
          </p:cNvPr>
          <p:cNvSpPr/>
          <p:nvPr/>
        </p:nvSpPr>
        <p:spPr>
          <a:xfrm>
            <a:off x="6062878" y="4464636"/>
            <a:ext cx="144343" cy="144343"/>
          </a:xfrm>
          <a:prstGeom prst="ellipse">
            <a:avLst/>
          </a:prstGeom>
          <a:gradFill>
            <a:gsLst>
              <a:gs pos="24000">
                <a:schemeClr val="accent6"/>
              </a:gs>
              <a:gs pos="81000">
                <a:schemeClr val="bg1">
                  <a:alpha val="7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吹き出し 17"/>
          <p:cNvSpPr/>
          <p:nvPr/>
        </p:nvSpPr>
        <p:spPr>
          <a:xfrm rot="10800000">
            <a:off x="6656376" y="1516569"/>
            <a:ext cx="2055500" cy="1262645"/>
          </a:xfrm>
          <a:prstGeom prst="wedgeRoundRectCallout">
            <a:avLst>
              <a:gd name="adj1" fmla="val 75892"/>
              <a:gd name="adj2" fmla="val -164017"/>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プログラムを</a:t>
            </a:r>
            <a:r>
              <a:rPr lang="ja-JP" altLang="en-US" sz="2800" dirty="0">
                <a:solidFill>
                  <a:schemeClr val="tx2"/>
                </a:solidFill>
              </a:rPr>
              <a:t>実行しよう</a:t>
            </a:r>
            <a:endParaRPr kumimoji="1" lang="ja-JP" altLang="en-US" sz="2800" dirty="0">
              <a:solidFill>
                <a:schemeClr val="tx2"/>
              </a:solidFill>
            </a:endParaRP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16</a:t>
            </a:fld>
            <a:endParaRPr lang="ja-JP" altLang="en-US"/>
          </a:p>
        </p:txBody>
      </p:sp>
      <p:cxnSp>
        <p:nvCxnSpPr>
          <p:cNvPr id="5" name="直線矢印コネクタ 4">
            <a:extLst>
              <a:ext uri="{FF2B5EF4-FFF2-40B4-BE49-F238E27FC236}">
                <a16:creationId xmlns:a16="http://schemas.microsoft.com/office/drawing/2014/main" id="{9DC67B2B-7B49-402D-AC22-D6241AA6307D}"/>
              </a:ext>
            </a:extLst>
          </p:cNvPr>
          <p:cNvCxnSpPr>
            <a:cxnSpLocks/>
          </p:cNvCxnSpPr>
          <p:nvPr/>
        </p:nvCxnSpPr>
        <p:spPr>
          <a:xfrm>
            <a:off x="3621932" y="4299045"/>
            <a:ext cx="1622395" cy="165591"/>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3E95A8B2-EDC7-44F3-9DE2-FDD699AEF8A7}"/>
              </a:ext>
            </a:extLst>
          </p:cNvPr>
          <p:cNvSpPr txBox="1"/>
          <p:nvPr/>
        </p:nvSpPr>
        <p:spPr>
          <a:xfrm>
            <a:off x="1797907" y="4074117"/>
            <a:ext cx="2444866" cy="1215717"/>
          </a:xfrm>
          <a:prstGeom prst="rect">
            <a:avLst/>
          </a:prstGeom>
          <a:noFill/>
        </p:spPr>
        <p:txBody>
          <a:bodyPr wrap="square" rtlCol="0">
            <a:spAutoFit/>
          </a:bodyPr>
          <a:lstStyle/>
          <a:p>
            <a:pPr>
              <a:lnSpc>
                <a:spcPct val="150000"/>
              </a:lnSpc>
            </a:pPr>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リセットボタン</a:t>
            </a:r>
            <a:endParaRPr kumimoji="1"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プログラムを</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最初から実行します。</a:t>
            </a:r>
          </a:p>
        </p:txBody>
      </p:sp>
      <p:sp>
        <p:nvSpPr>
          <p:cNvPr id="21" name="テキスト ボックス 20">
            <a:extLst>
              <a:ext uri="{FF2B5EF4-FFF2-40B4-BE49-F238E27FC236}">
                <a16:creationId xmlns:a16="http://schemas.microsoft.com/office/drawing/2014/main" id="{8826C8C2-FAC7-4BA5-AD68-09AA263A5805}"/>
              </a:ext>
            </a:extLst>
          </p:cNvPr>
          <p:cNvSpPr txBox="1"/>
          <p:nvPr/>
        </p:nvSpPr>
        <p:spPr>
          <a:xfrm>
            <a:off x="8670523" y="4199628"/>
            <a:ext cx="2273338" cy="1077218"/>
          </a:xfrm>
          <a:prstGeom prst="rect">
            <a:avLst/>
          </a:prstGeom>
          <a:noFill/>
        </p:spPr>
        <p:txBody>
          <a:bodyPr wrap="square" rtlCol="0">
            <a:spAutoFit/>
          </a:bodyPr>
          <a:lstStyle/>
          <a:p>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ボタン</a:t>
            </a:r>
            <a:endParaRPr kumimoji="1"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プログラムで自由に</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使用できるボタンです。</a:t>
            </a:r>
            <a:endParaRPr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24" name="直線矢印コネクタ 23">
            <a:extLst>
              <a:ext uri="{FF2B5EF4-FFF2-40B4-BE49-F238E27FC236}">
                <a16:creationId xmlns:a16="http://schemas.microsoft.com/office/drawing/2014/main" id="{9CF72B06-4EE8-44CC-A7B9-DD7D22457D94}"/>
              </a:ext>
            </a:extLst>
          </p:cNvPr>
          <p:cNvCxnSpPr>
            <a:cxnSpLocks/>
          </p:cNvCxnSpPr>
          <p:nvPr/>
        </p:nvCxnSpPr>
        <p:spPr>
          <a:xfrm flipH="1">
            <a:off x="7068390" y="4381840"/>
            <a:ext cx="1602133" cy="114233"/>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8" name="グループ化 7"/>
          <p:cNvGrpSpPr/>
          <p:nvPr/>
        </p:nvGrpSpPr>
        <p:grpSpPr>
          <a:xfrm>
            <a:off x="6811082" y="1655662"/>
            <a:ext cx="1859441" cy="955879"/>
            <a:chOff x="9052479" y="4454026"/>
            <a:chExt cx="1859441" cy="955879"/>
          </a:xfrm>
        </p:grpSpPr>
        <p:pic>
          <p:nvPicPr>
            <p:cNvPr id="7" name="図 6"/>
            <p:cNvPicPr>
              <a:picLocks noChangeAspect="1"/>
            </p:cNvPicPr>
            <p:nvPr/>
          </p:nvPicPr>
          <p:blipFill>
            <a:blip r:embed="rId4"/>
            <a:stretch>
              <a:fillRect/>
            </a:stretch>
          </p:blipFill>
          <p:spPr>
            <a:xfrm>
              <a:off x="9052479" y="4454026"/>
              <a:ext cx="1859441" cy="847417"/>
            </a:xfrm>
            <a:prstGeom prst="rect">
              <a:avLst/>
            </a:prstGeom>
          </p:spPr>
        </p:pic>
        <p:pic>
          <p:nvPicPr>
            <p:cNvPr id="4" name="図 3"/>
            <p:cNvPicPr>
              <a:picLocks noChangeAspect="1"/>
            </p:cNvPicPr>
            <p:nvPr/>
          </p:nvPicPr>
          <p:blipFill>
            <a:blip r:embed="rId5"/>
            <a:stretch>
              <a:fillRect/>
            </a:stretch>
          </p:blipFill>
          <p:spPr>
            <a:xfrm rot="10800000">
              <a:off x="9652339" y="4562488"/>
              <a:ext cx="560881" cy="847417"/>
            </a:xfrm>
            <a:prstGeom prst="rect">
              <a:avLst/>
            </a:prstGeom>
          </p:spPr>
        </p:pic>
      </p:grpSp>
      <p:sp>
        <p:nvSpPr>
          <p:cNvPr id="20" name="右矢印 47">
            <a:extLst>
              <a:ext uri="{FF2B5EF4-FFF2-40B4-BE49-F238E27FC236}">
                <a16:creationId xmlns:a16="http://schemas.microsoft.com/office/drawing/2014/main" id="{05A04B31-A70F-4E6D-BEBE-A67C66259A96}"/>
              </a:ext>
            </a:extLst>
          </p:cNvPr>
          <p:cNvSpPr/>
          <p:nvPr/>
        </p:nvSpPr>
        <p:spPr>
          <a:xfrm>
            <a:off x="7541610" y="2299224"/>
            <a:ext cx="396513" cy="26953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7A994623-C0F2-4C38-9FC7-DF46CA89F0C6}"/>
              </a:ext>
            </a:extLst>
          </p:cNvPr>
          <p:cNvSpPr txBox="1"/>
          <p:nvPr/>
        </p:nvSpPr>
        <p:spPr>
          <a:xfrm>
            <a:off x="5288087" y="1093006"/>
            <a:ext cx="5032148" cy="369332"/>
          </a:xfrm>
          <a:prstGeom prst="rect">
            <a:avLst/>
          </a:prstGeom>
          <a:noFill/>
        </p:spPr>
        <p:txBody>
          <a:bodyPr wrap="none" rtlCol="0">
            <a:spAutoFit/>
          </a:bodyPr>
          <a:lstStyle/>
          <a:p>
            <a:pPr algn="ctr"/>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モード切替スイッチ</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を右にすると実行します。</a:t>
            </a:r>
          </a:p>
        </p:txBody>
      </p:sp>
    </p:spTree>
    <p:extLst>
      <p:ext uri="{BB962C8B-B14F-4D97-AF65-F5344CB8AC3E}">
        <p14:creationId xmlns:p14="http://schemas.microsoft.com/office/powerpoint/2010/main" val="606289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赤</a:t>
            </a:r>
            <a:r>
              <a:rPr kumimoji="1" lang="en-US" altLang="ja-JP" sz="2800" dirty="0">
                <a:solidFill>
                  <a:schemeClr val="tx2"/>
                </a:solidFill>
              </a:rPr>
              <a:t>LED</a:t>
            </a:r>
            <a:r>
              <a:rPr kumimoji="1" lang="ja-JP" altLang="en-US" sz="2800" dirty="0">
                <a:solidFill>
                  <a:schemeClr val="tx2"/>
                </a:solidFill>
              </a:rPr>
              <a:t>、黄</a:t>
            </a:r>
            <a:r>
              <a:rPr kumimoji="1" lang="en-US" altLang="ja-JP" sz="2800" dirty="0">
                <a:solidFill>
                  <a:schemeClr val="tx2"/>
                </a:solidFill>
              </a:rPr>
              <a:t>LED</a:t>
            </a:r>
            <a:r>
              <a:rPr kumimoji="1" lang="ja-JP" altLang="en-US" sz="2800" dirty="0">
                <a:solidFill>
                  <a:schemeClr val="tx2"/>
                </a:solidFill>
              </a:rPr>
              <a:t>、青</a:t>
            </a:r>
            <a:r>
              <a:rPr kumimoji="1" lang="en-US" altLang="ja-JP" sz="2800" dirty="0">
                <a:solidFill>
                  <a:schemeClr val="tx2"/>
                </a:solidFill>
              </a:rPr>
              <a:t>LED</a:t>
            </a:r>
            <a:r>
              <a:rPr kumimoji="1" lang="ja-JP" altLang="en-US" sz="2800" dirty="0">
                <a:solidFill>
                  <a:schemeClr val="tx2"/>
                </a:solidFill>
              </a:rPr>
              <a:t>が</a:t>
            </a:r>
            <a:r>
              <a:rPr kumimoji="1" lang="en-US" altLang="ja-JP" sz="2800" dirty="0">
                <a:solidFill>
                  <a:schemeClr val="tx2"/>
                </a:solidFill>
              </a:rPr>
              <a:t>1</a:t>
            </a:r>
            <a:r>
              <a:rPr kumimoji="1" lang="ja-JP" altLang="en-US" sz="2800" dirty="0">
                <a:solidFill>
                  <a:schemeClr val="tx2"/>
                </a:solidFill>
              </a:rPr>
              <a:t>秒ごとに順番に点灯する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17</a:t>
            </a:fld>
            <a:endParaRPr lang="ja-JP" altLang="en-US"/>
          </a:p>
        </p:txBody>
      </p:sp>
      <p:cxnSp>
        <p:nvCxnSpPr>
          <p:cNvPr id="12" name="直線矢印コネクタ 11">
            <a:extLst>
              <a:ext uri="{FF2B5EF4-FFF2-40B4-BE49-F238E27FC236}">
                <a16:creationId xmlns:a16="http://schemas.microsoft.com/office/drawing/2014/main" id="{BDA57D50-C795-48C5-BFC0-2DA42B9010C9}"/>
              </a:ext>
            </a:extLst>
          </p:cNvPr>
          <p:cNvCxnSpPr/>
          <p:nvPr/>
        </p:nvCxnSpPr>
        <p:spPr>
          <a:xfrm>
            <a:off x="3236153" y="5446911"/>
            <a:ext cx="6293847" cy="0"/>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3C89BE66-BDED-4329-95BF-66EBC08931ED}"/>
              </a:ext>
            </a:extLst>
          </p:cNvPr>
          <p:cNvSpPr txBox="1"/>
          <p:nvPr/>
        </p:nvSpPr>
        <p:spPr>
          <a:xfrm>
            <a:off x="4097835" y="5622829"/>
            <a:ext cx="4570482" cy="888705"/>
          </a:xfrm>
          <a:prstGeom prst="rect">
            <a:avLst/>
          </a:prstGeom>
          <a:noFill/>
        </p:spPr>
        <p:txBody>
          <a:bodyPr wrap="none" rtlCol="0">
            <a:spAutoFit/>
          </a:bodyPr>
          <a:lstStyle/>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プログラム</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は左から順番に実行されていく</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⇒順次実行（じゅんじじっこう）</a:t>
            </a:r>
          </a:p>
        </p:txBody>
      </p:sp>
      <p:sp>
        <p:nvSpPr>
          <p:cNvPr id="6" name="正方形/長方形 5">
            <a:extLst>
              <a:ext uri="{FF2B5EF4-FFF2-40B4-BE49-F238E27FC236}">
                <a16:creationId xmlns:a16="http://schemas.microsoft.com/office/drawing/2014/main" id="{EA7E79EF-9DAA-4BE7-B8A3-E720BA9DE591}"/>
              </a:ext>
            </a:extLst>
          </p:cNvPr>
          <p:cNvSpPr/>
          <p:nvPr/>
        </p:nvSpPr>
        <p:spPr>
          <a:xfrm>
            <a:off x="293472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a:extLst>
              <a:ext uri="{FF2B5EF4-FFF2-40B4-BE49-F238E27FC236}">
                <a16:creationId xmlns:a16="http://schemas.microsoft.com/office/drawing/2014/main" id="{FC3EF037-2F25-4468-ABC0-F9D06FD230A1}"/>
              </a:ext>
            </a:extLst>
          </p:cNvPr>
          <p:cNvSpPr/>
          <p:nvPr/>
        </p:nvSpPr>
        <p:spPr>
          <a:xfrm>
            <a:off x="539740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黄</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38A0BE79-4969-4167-9ACC-29C3DE36241B}"/>
              </a:ext>
            </a:extLst>
          </p:cNvPr>
          <p:cNvSpPr/>
          <p:nvPr/>
        </p:nvSpPr>
        <p:spPr>
          <a:xfrm>
            <a:off x="786008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青</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C38148DB-16A9-4846-A9C7-4381DA174900}"/>
              </a:ext>
            </a:extLst>
          </p:cNvPr>
          <p:cNvSpPr/>
          <p:nvPr/>
        </p:nvSpPr>
        <p:spPr>
          <a:xfrm>
            <a:off x="170338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はじめ</a:t>
            </a:r>
          </a:p>
        </p:txBody>
      </p:sp>
      <p:sp>
        <p:nvSpPr>
          <p:cNvPr id="18" name="正方形/長方形 17">
            <a:extLst>
              <a:ext uri="{FF2B5EF4-FFF2-40B4-BE49-F238E27FC236}">
                <a16:creationId xmlns:a16="http://schemas.microsoft.com/office/drawing/2014/main" id="{6BB5DEFB-5892-4CC8-981C-013C0F78450C}"/>
              </a:ext>
            </a:extLst>
          </p:cNvPr>
          <p:cNvSpPr/>
          <p:nvPr/>
        </p:nvSpPr>
        <p:spPr>
          <a:xfrm>
            <a:off x="10322766"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おわり</a:t>
            </a:r>
          </a:p>
        </p:txBody>
      </p:sp>
      <p:cxnSp>
        <p:nvCxnSpPr>
          <p:cNvPr id="20" name="直線矢印コネクタ 19">
            <a:extLst>
              <a:ext uri="{FF2B5EF4-FFF2-40B4-BE49-F238E27FC236}">
                <a16:creationId xmlns:a16="http://schemas.microsoft.com/office/drawing/2014/main" id="{D1B1A843-B269-4668-8569-0D77D82FD78E}"/>
              </a:ext>
            </a:extLst>
          </p:cNvPr>
          <p:cNvCxnSpPr>
            <a:cxnSpLocks/>
          </p:cNvCxnSpPr>
          <p:nvPr/>
        </p:nvCxnSpPr>
        <p:spPr>
          <a:xfrm>
            <a:off x="273283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F94778C8-E7C9-47F4-A838-B6A09C76D869}"/>
              </a:ext>
            </a:extLst>
          </p:cNvPr>
          <p:cNvCxnSpPr>
            <a:cxnSpLocks/>
            <a:stCxn id="6" idx="3"/>
            <a:endCxn id="34" idx="1"/>
          </p:cNvCxnSpPr>
          <p:nvPr/>
        </p:nvCxnSpPr>
        <p:spPr>
          <a:xfrm>
            <a:off x="396417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9F58C4C6-E613-4216-A8F1-61B37EC3DC48}"/>
              </a:ext>
            </a:extLst>
          </p:cNvPr>
          <p:cNvCxnSpPr>
            <a:cxnSpLocks/>
            <a:stCxn id="34" idx="3"/>
            <a:endCxn id="15" idx="1"/>
          </p:cNvCxnSpPr>
          <p:nvPr/>
        </p:nvCxnSpPr>
        <p:spPr>
          <a:xfrm>
            <a:off x="519551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471FA054-A764-4BE6-87DB-F8BFD0A99912}"/>
              </a:ext>
            </a:extLst>
          </p:cNvPr>
          <p:cNvCxnSpPr>
            <a:cxnSpLocks/>
            <a:stCxn id="15" idx="3"/>
            <a:endCxn id="35" idx="1"/>
          </p:cNvCxnSpPr>
          <p:nvPr/>
        </p:nvCxnSpPr>
        <p:spPr>
          <a:xfrm>
            <a:off x="642685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20281350-AAA3-4953-8A00-71219F7AADBB}"/>
              </a:ext>
            </a:extLst>
          </p:cNvPr>
          <p:cNvSpPr/>
          <p:nvPr/>
        </p:nvSpPr>
        <p:spPr>
          <a:xfrm>
            <a:off x="866096" y="1268412"/>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フローチャート</a:t>
            </a:r>
          </a:p>
        </p:txBody>
      </p:sp>
      <p:sp>
        <p:nvSpPr>
          <p:cNvPr id="28" name="正方形/長方形 27">
            <a:extLst>
              <a:ext uri="{FF2B5EF4-FFF2-40B4-BE49-F238E27FC236}">
                <a16:creationId xmlns:a16="http://schemas.microsoft.com/office/drawing/2014/main" id="{8E6EC44C-4296-4FFE-B304-EE1A2FBA29C1}"/>
              </a:ext>
            </a:extLst>
          </p:cNvPr>
          <p:cNvSpPr/>
          <p:nvPr/>
        </p:nvSpPr>
        <p:spPr>
          <a:xfrm>
            <a:off x="866096" y="3879056"/>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cxnSp>
        <p:nvCxnSpPr>
          <p:cNvPr id="31" name="直線コネクタ 30">
            <a:extLst>
              <a:ext uri="{FF2B5EF4-FFF2-40B4-BE49-F238E27FC236}">
                <a16:creationId xmlns:a16="http://schemas.microsoft.com/office/drawing/2014/main" id="{F110E407-423C-4C09-A54D-214B67796C4D}"/>
              </a:ext>
            </a:extLst>
          </p:cNvPr>
          <p:cNvCxnSpPr/>
          <p:nvPr/>
        </p:nvCxnSpPr>
        <p:spPr>
          <a:xfrm>
            <a:off x="1401288" y="3873480"/>
            <a:ext cx="9950925"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0BB0D153-6DA7-4059-9AF3-614900A5ABB8}"/>
              </a:ext>
            </a:extLst>
          </p:cNvPr>
          <p:cNvSpPr/>
          <p:nvPr/>
        </p:nvSpPr>
        <p:spPr>
          <a:xfrm>
            <a:off x="416606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5" name="正方形/長方形 34">
            <a:extLst>
              <a:ext uri="{FF2B5EF4-FFF2-40B4-BE49-F238E27FC236}">
                <a16:creationId xmlns:a16="http://schemas.microsoft.com/office/drawing/2014/main" id="{1135D142-8292-4A33-9A65-82C7AE7D4319}"/>
              </a:ext>
            </a:extLst>
          </p:cNvPr>
          <p:cNvSpPr/>
          <p:nvPr/>
        </p:nvSpPr>
        <p:spPr>
          <a:xfrm>
            <a:off x="662874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6" name="正方形/長方形 35">
            <a:extLst>
              <a:ext uri="{FF2B5EF4-FFF2-40B4-BE49-F238E27FC236}">
                <a16:creationId xmlns:a16="http://schemas.microsoft.com/office/drawing/2014/main" id="{FAC1B4C7-C0C5-4227-BBCC-FFF73EF6B2D9}"/>
              </a:ext>
            </a:extLst>
          </p:cNvPr>
          <p:cNvSpPr/>
          <p:nvPr/>
        </p:nvSpPr>
        <p:spPr>
          <a:xfrm>
            <a:off x="9091428" y="2116534"/>
            <a:ext cx="1029447" cy="914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47" name="直線矢印コネクタ 46">
            <a:extLst>
              <a:ext uri="{FF2B5EF4-FFF2-40B4-BE49-F238E27FC236}">
                <a16:creationId xmlns:a16="http://schemas.microsoft.com/office/drawing/2014/main" id="{CA01C6CE-ABBF-4665-A318-D59E085FB301}"/>
              </a:ext>
            </a:extLst>
          </p:cNvPr>
          <p:cNvCxnSpPr>
            <a:cxnSpLocks/>
          </p:cNvCxnSpPr>
          <p:nvPr/>
        </p:nvCxnSpPr>
        <p:spPr>
          <a:xfrm>
            <a:off x="765819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77298BF9-ED27-467B-990D-0F72AE59F5EF}"/>
              </a:ext>
            </a:extLst>
          </p:cNvPr>
          <p:cNvCxnSpPr>
            <a:cxnSpLocks/>
          </p:cNvCxnSpPr>
          <p:nvPr/>
        </p:nvCxnSpPr>
        <p:spPr>
          <a:xfrm>
            <a:off x="8889535" y="2573734"/>
            <a:ext cx="20189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186A42B6-9446-4DBD-92C6-83492CAD3633}"/>
              </a:ext>
            </a:extLst>
          </p:cNvPr>
          <p:cNvCxnSpPr>
            <a:cxnSpLocks/>
          </p:cNvCxnSpPr>
          <p:nvPr/>
        </p:nvCxnSpPr>
        <p:spPr>
          <a:xfrm>
            <a:off x="10120875" y="2573734"/>
            <a:ext cx="201891"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3"/>
          <a:stretch>
            <a:fillRect/>
          </a:stretch>
        </p:blipFill>
        <p:spPr>
          <a:xfrm>
            <a:off x="2511551" y="3986445"/>
            <a:ext cx="7730398" cy="1414395"/>
          </a:xfrm>
          <a:prstGeom prst="rect">
            <a:avLst/>
          </a:prstGeom>
        </p:spPr>
      </p:pic>
    </p:spTree>
    <p:extLst>
      <p:ext uri="{BB962C8B-B14F-4D97-AF65-F5344CB8AC3E}">
        <p14:creationId xmlns:p14="http://schemas.microsoft.com/office/powerpoint/2010/main" val="134817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ちょっと実験</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18</a:t>
            </a:fld>
            <a:endParaRPr lang="ja-JP" altLang="en-US"/>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27E4DDBE-3AEF-4718-B378-64171800305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02130" y="1332412"/>
            <a:ext cx="5708470" cy="1265280"/>
          </a:xfrm>
          <a:prstGeom prst="rect">
            <a:avLst/>
          </a:prstGeom>
        </p:spPr>
      </p:pic>
      <p:sp>
        <p:nvSpPr>
          <p:cNvPr id="8" name="テキスト ボックス 7">
            <a:extLst>
              <a:ext uri="{FF2B5EF4-FFF2-40B4-BE49-F238E27FC236}">
                <a16:creationId xmlns:a16="http://schemas.microsoft.com/office/drawing/2014/main" id="{A0C8BE0B-DBD2-47D4-9232-25046C48D434}"/>
              </a:ext>
            </a:extLst>
          </p:cNvPr>
          <p:cNvSpPr txBox="1"/>
          <p:nvPr/>
        </p:nvSpPr>
        <p:spPr>
          <a:xfrm>
            <a:off x="3450769" y="2958007"/>
            <a:ext cx="4852610" cy="1977464"/>
          </a:xfrm>
          <a:prstGeom prst="rect">
            <a:avLst/>
          </a:prstGeom>
          <a:noFill/>
        </p:spPr>
        <p:txBody>
          <a:bodyPr wrap="none" rtlCol="0">
            <a:spAutoFit/>
          </a:bodyPr>
          <a:lstStyle/>
          <a:p>
            <a:pPr algn="ctr">
              <a:lnSpc>
                <a:spcPct val="150000"/>
              </a:lnSpc>
            </a:pPr>
            <a:r>
              <a:rPr lang="ja-JP" altLang="en-US"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順番にアイコンを実行したら</a:t>
            </a:r>
            <a:endParaRPr lang="en-US" altLang="ja-JP"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r>
              <a:rPr lang="ja-JP" altLang="en-US"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赤　→　黄　→　青</a:t>
            </a:r>
            <a:endParaRPr lang="en-US" altLang="ja-JP"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50000"/>
              </a:lnSpc>
            </a:pPr>
            <a:r>
              <a:rPr lang="ja-JP" altLang="en-US"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と点灯すると思いませんか？</a:t>
            </a:r>
            <a:endParaRPr kumimoji="1" lang="ja-JP" altLang="en-US" sz="2800"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579045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問い（</a:t>
            </a:r>
            <a:r>
              <a:rPr kumimoji="1" lang="en-US" altLang="ja-JP" sz="2800" dirty="0">
                <a:solidFill>
                  <a:schemeClr val="tx2"/>
                </a:solidFill>
              </a:rPr>
              <a:t>1</a:t>
            </a:r>
            <a:r>
              <a:rPr kumimoji="1" lang="ja-JP" altLang="en-US" sz="2800" dirty="0">
                <a:solidFill>
                  <a:schemeClr val="tx2"/>
                </a:solidFill>
              </a:rPr>
              <a:t>）</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19</a:t>
            </a:fld>
            <a:endParaRPr lang="ja-JP" altLang="en-US"/>
          </a:p>
        </p:txBody>
      </p:sp>
      <p:sp>
        <p:nvSpPr>
          <p:cNvPr id="4" name="テキスト ボックス 3">
            <a:extLst>
              <a:ext uri="{FF2B5EF4-FFF2-40B4-BE49-F238E27FC236}">
                <a16:creationId xmlns:a16="http://schemas.microsoft.com/office/drawing/2014/main" id="{E020065A-BCCC-4070-A6B5-6E4374441BEE}"/>
              </a:ext>
            </a:extLst>
          </p:cNvPr>
          <p:cNvSpPr txBox="1"/>
          <p:nvPr/>
        </p:nvSpPr>
        <p:spPr>
          <a:xfrm>
            <a:off x="1961695" y="3167390"/>
            <a:ext cx="8268610" cy="523220"/>
          </a:xfrm>
          <a:prstGeom prst="rect">
            <a:avLst/>
          </a:prstGeom>
          <a:noFill/>
        </p:spPr>
        <p:txBody>
          <a:bodyPr wrap="none" rtlCol="0">
            <a:spAutoFit/>
          </a:bodyPr>
          <a:lstStyle/>
          <a:p>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0.5</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ON</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0.5</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OFF</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　を　ずっと続ける</a:t>
            </a:r>
            <a:endPar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995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2</a:t>
            </a:fld>
            <a:endParaRPr lang="ja-JP" altLang="en-US"/>
          </a:p>
        </p:txBody>
      </p:sp>
      <p:sp>
        <p:nvSpPr>
          <p:cNvPr id="8"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プログラミングってなんだろう</a:t>
            </a:r>
          </a:p>
        </p:txBody>
      </p:sp>
      <p:pic>
        <p:nvPicPr>
          <p:cNvPr id="10" name="Picture 2" descr="パソコン無料画像">
            <a:extLst>
              <a:ext uri="{FF2B5EF4-FFF2-40B4-BE49-F238E27FC236}">
                <a16:creationId xmlns:a16="http://schemas.microsoft.com/office/drawing/2014/main" id="{81EAAB22-2121-47B1-97AE-10CFC9F0F95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452" b="20584"/>
          <a:stretch/>
        </p:blipFill>
        <p:spPr bwMode="auto">
          <a:xfrm>
            <a:off x="874712" y="1268413"/>
            <a:ext cx="10442575" cy="5087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075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赤</a:t>
            </a:r>
            <a:r>
              <a:rPr lang="en-US" altLang="ja-JP" sz="2800" dirty="0">
                <a:solidFill>
                  <a:schemeClr val="tx2"/>
                </a:solidFill>
              </a:rPr>
              <a:t>LED</a:t>
            </a:r>
            <a:r>
              <a:rPr lang="ja-JP" altLang="en-US" sz="2800" dirty="0">
                <a:solidFill>
                  <a:schemeClr val="tx2"/>
                </a:solidFill>
              </a:rPr>
              <a:t>を</a:t>
            </a:r>
            <a:r>
              <a:rPr lang="en-US" altLang="ja-JP" sz="2800" dirty="0">
                <a:solidFill>
                  <a:schemeClr val="tx2"/>
                </a:solidFill>
              </a:rPr>
              <a:t>0.5</a:t>
            </a:r>
            <a:r>
              <a:rPr lang="ja-JP" altLang="en-US" sz="2800" dirty="0">
                <a:solidFill>
                  <a:schemeClr val="tx2"/>
                </a:solidFill>
              </a:rPr>
              <a:t>秒</a:t>
            </a:r>
            <a:r>
              <a:rPr lang="en-US" altLang="ja-JP" sz="2800" dirty="0">
                <a:solidFill>
                  <a:schemeClr val="tx2"/>
                </a:solidFill>
              </a:rPr>
              <a:t>ON</a:t>
            </a:r>
            <a:r>
              <a:rPr lang="ja-JP" altLang="en-US" sz="2800" dirty="0">
                <a:solidFill>
                  <a:schemeClr val="tx2"/>
                </a:solidFill>
              </a:rPr>
              <a:t>、</a:t>
            </a:r>
            <a:r>
              <a:rPr lang="en-US" altLang="ja-JP" sz="2800" dirty="0">
                <a:solidFill>
                  <a:schemeClr val="tx2"/>
                </a:solidFill>
              </a:rPr>
              <a:t>0.5</a:t>
            </a:r>
            <a:r>
              <a:rPr lang="ja-JP" altLang="en-US" sz="2800" dirty="0">
                <a:solidFill>
                  <a:schemeClr val="tx2"/>
                </a:solidFill>
              </a:rPr>
              <a:t>秒</a:t>
            </a:r>
            <a:r>
              <a:rPr lang="en-US" altLang="ja-JP" sz="2800" dirty="0">
                <a:solidFill>
                  <a:schemeClr val="tx2"/>
                </a:solidFill>
              </a:rPr>
              <a:t>OFF</a:t>
            </a:r>
            <a:r>
              <a:rPr lang="ja-JP" altLang="en-US" sz="2800" dirty="0">
                <a:solidFill>
                  <a:schemeClr val="tx2"/>
                </a:solidFill>
              </a:rPr>
              <a:t>　を　ずっと続ける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20</a:t>
            </a:fld>
            <a:endParaRPr lang="ja-JP" altLang="en-US"/>
          </a:p>
        </p:txBody>
      </p:sp>
      <p:cxnSp>
        <p:nvCxnSpPr>
          <p:cNvPr id="29" name="直線コネクタ 28">
            <a:extLst>
              <a:ext uri="{FF2B5EF4-FFF2-40B4-BE49-F238E27FC236}">
                <a16:creationId xmlns:a16="http://schemas.microsoft.com/office/drawing/2014/main" id="{D6616788-146A-4752-8342-C7DAF1635F7B}"/>
              </a:ext>
            </a:extLst>
          </p:cNvPr>
          <p:cNvCxnSpPr/>
          <p:nvPr/>
        </p:nvCxnSpPr>
        <p:spPr>
          <a:xfrm>
            <a:off x="1401288" y="3862329"/>
            <a:ext cx="9950925"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5F02EE0C-F09B-4DD2-8E8D-91B88B62641C}"/>
              </a:ext>
            </a:extLst>
          </p:cNvPr>
          <p:cNvSpPr/>
          <p:nvPr/>
        </p:nvSpPr>
        <p:spPr>
          <a:xfrm>
            <a:off x="866096" y="1268412"/>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フローチャート</a:t>
            </a:r>
          </a:p>
        </p:txBody>
      </p:sp>
      <p:sp>
        <p:nvSpPr>
          <p:cNvPr id="23" name="正方形/長方形 22">
            <a:extLst>
              <a:ext uri="{FF2B5EF4-FFF2-40B4-BE49-F238E27FC236}">
                <a16:creationId xmlns:a16="http://schemas.microsoft.com/office/drawing/2014/main" id="{67B0E38E-48BE-4008-B259-8DB85CFFC4C4}"/>
              </a:ext>
            </a:extLst>
          </p:cNvPr>
          <p:cNvSpPr/>
          <p:nvPr/>
        </p:nvSpPr>
        <p:spPr>
          <a:xfrm>
            <a:off x="866096" y="3879056"/>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sp>
        <p:nvSpPr>
          <p:cNvPr id="19" name="正方形/長方形 18">
            <a:extLst>
              <a:ext uri="{FF2B5EF4-FFF2-40B4-BE49-F238E27FC236}">
                <a16:creationId xmlns:a16="http://schemas.microsoft.com/office/drawing/2014/main" id="{18F52149-D76E-449B-A496-EBF2C8C0F6AE}"/>
              </a:ext>
            </a:extLst>
          </p:cNvPr>
          <p:cNvSpPr/>
          <p:nvPr/>
        </p:nvSpPr>
        <p:spPr>
          <a:xfrm>
            <a:off x="3162261" y="2116533"/>
            <a:ext cx="828289" cy="73572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ここから</a:t>
            </a:r>
          </a:p>
        </p:txBody>
      </p:sp>
      <p:sp>
        <p:nvSpPr>
          <p:cNvPr id="21" name="正方形/長方形 20">
            <a:extLst>
              <a:ext uri="{FF2B5EF4-FFF2-40B4-BE49-F238E27FC236}">
                <a16:creationId xmlns:a16="http://schemas.microsoft.com/office/drawing/2014/main" id="{E5463B1B-C40F-4F71-9842-CBCDCDD64D2B}"/>
              </a:ext>
            </a:extLst>
          </p:cNvPr>
          <p:cNvSpPr/>
          <p:nvPr/>
        </p:nvSpPr>
        <p:spPr>
          <a:xfrm>
            <a:off x="6080007"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p>
        </p:txBody>
      </p:sp>
      <p:sp>
        <p:nvSpPr>
          <p:cNvPr id="22" name="正方形/長方形 21">
            <a:extLst>
              <a:ext uri="{FF2B5EF4-FFF2-40B4-BE49-F238E27FC236}">
                <a16:creationId xmlns:a16="http://schemas.microsoft.com/office/drawing/2014/main" id="{DE0BDB71-1439-44E3-BA10-2A4FE635DDA0}"/>
              </a:ext>
            </a:extLst>
          </p:cNvPr>
          <p:cNvSpPr/>
          <p:nvPr/>
        </p:nvSpPr>
        <p:spPr>
          <a:xfrm>
            <a:off x="8997753"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p>
        </p:txBody>
      </p:sp>
      <p:sp>
        <p:nvSpPr>
          <p:cNvPr id="24" name="正方形/長方形 23">
            <a:extLst>
              <a:ext uri="{FF2B5EF4-FFF2-40B4-BE49-F238E27FC236}">
                <a16:creationId xmlns:a16="http://schemas.microsoft.com/office/drawing/2014/main" id="{BA508FB2-FCB0-4896-925B-847666930A8F}"/>
              </a:ext>
            </a:extLst>
          </p:cNvPr>
          <p:cNvSpPr/>
          <p:nvPr/>
        </p:nvSpPr>
        <p:spPr>
          <a:xfrm>
            <a:off x="1703388"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はじめ</a:t>
            </a:r>
          </a:p>
        </p:txBody>
      </p:sp>
      <p:cxnSp>
        <p:nvCxnSpPr>
          <p:cNvPr id="25" name="直線矢印コネクタ 24">
            <a:extLst>
              <a:ext uri="{FF2B5EF4-FFF2-40B4-BE49-F238E27FC236}">
                <a16:creationId xmlns:a16="http://schemas.microsoft.com/office/drawing/2014/main" id="{FEF4F564-B10D-4A7D-86F4-D70B7BDD4E0E}"/>
              </a:ext>
            </a:extLst>
          </p:cNvPr>
          <p:cNvCxnSpPr>
            <a:cxnSpLocks/>
            <a:stCxn id="24" idx="3"/>
            <a:endCxn id="19" idx="1"/>
          </p:cNvCxnSpPr>
          <p:nvPr/>
        </p:nvCxnSpPr>
        <p:spPr>
          <a:xfrm>
            <a:off x="2531677" y="2484395"/>
            <a:ext cx="63058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1830DDDC-434D-467C-B74C-665BD219EA34}"/>
              </a:ext>
            </a:extLst>
          </p:cNvPr>
          <p:cNvCxnSpPr>
            <a:cxnSpLocks/>
            <a:stCxn id="19" idx="3"/>
            <a:endCxn id="30" idx="1"/>
          </p:cNvCxnSpPr>
          <p:nvPr/>
        </p:nvCxnSpPr>
        <p:spPr>
          <a:xfrm>
            <a:off x="3990550" y="2484395"/>
            <a:ext cx="63058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0730348B-7398-4413-9E8C-AA9E36AC26ED}"/>
              </a:ext>
            </a:extLst>
          </p:cNvPr>
          <p:cNvCxnSpPr>
            <a:cxnSpLocks/>
            <a:stCxn id="30" idx="3"/>
            <a:endCxn id="21" idx="1"/>
          </p:cNvCxnSpPr>
          <p:nvPr/>
        </p:nvCxnSpPr>
        <p:spPr>
          <a:xfrm>
            <a:off x="5449423" y="2484395"/>
            <a:ext cx="63058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3E336A0-EDC2-4318-8F49-B3A21B698138}"/>
              </a:ext>
            </a:extLst>
          </p:cNvPr>
          <p:cNvCxnSpPr>
            <a:cxnSpLocks/>
            <a:stCxn id="21" idx="3"/>
            <a:endCxn id="31" idx="1"/>
          </p:cNvCxnSpPr>
          <p:nvPr/>
        </p:nvCxnSpPr>
        <p:spPr>
          <a:xfrm>
            <a:off x="6908296" y="2484395"/>
            <a:ext cx="63058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78AF1B7E-4019-4825-94D3-7DA7ABD7A268}"/>
              </a:ext>
            </a:extLst>
          </p:cNvPr>
          <p:cNvSpPr/>
          <p:nvPr/>
        </p:nvSpPr>
        <p:spPr>
          <a:xfrm>
            <a:off x="4621134"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p>
        </p:txBody>
      </p:sp>
      <p:sp>
        <p:nvSpPr>
          <p:cNvPr id="31" name="正方形/長方形 30">
            <a:extLst>
              <a:ext uri="{FF2B5EF4-FFF2-40B4-BE49-F238E27FC236}">
                <a16:creationId xmlns:a16="http://schemas.microsoft.com/office/drawing/2014/main" id="{25081171-F2B4-4092-A15A-1F5B97188B32}"/>
              </a:ext>
            </a:extLst>
          </p:cNvPr>
          <p:cNvSpPr/>
          <p:nvPr/>
        </p:nvSpPr>
        <p:spPr>
          <a:xfrm>
            <a:off x="7538880"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消す</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6" name="直線矢印コネクタ 35">
            <a:extLst>
              <a:ext uri="{FF2B5EF4-FFF2-40B4-BE49-F238E27FC236}">
                <a16:creationId xmlns:a16="http://schemas.microsoft.com/office/drawing/2014/main" id="{C81FAD26-A4C2-4715-8C87-8DF07F7393E2}"/>
              </a:ext>
            </a:extLst>
          </p:cNvPr>
          <p:cNvCxnSpPr>
            <a:cxnSpLocks/>
            <a:stCxn id="31" idx="3"/>
            <a:endCxn id="22" idx="1"/>
          </p:cNvCxnSpPr>
          <p:nvPr/>
        </p:nvCxnSpPr>
        <p:spPr>
          <a:xfrm>
            <a:off x="8367169" y="2484395"/>
            <a:ext cx="63058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D2F001FE-D0BA-4F21-99A7-394E1DD1F0D3}"/>
              </a:ext>
            </a:extLst>
          </p:cNvPr>
          <p:cNvSpPr txBox="1"/>
          <p:nvPr/>
        </p:nvSpPr>
        <p:spPr>
          <a:xfrm>
            <a:off x="8715174" y="4588161"/>
            <a:ext cx="2031325" cy="1304203"/>
          </a:xfrm>
          <a:prstGeom prst="rect">
            <a:avLst/>
          </a:prstGeom>
          <a:noFill/>
        </p:spPr>
        <p:txBody>
          <a:bodyPr wrap="none" rtlCol="0">
            <a:spAutoFit/>
          </a:bodyPr>
          <a:lstStyle/>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同じプログラムを</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永遠に繰り返す</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⇒無限ループ</a:t>
            </a:r>
          </a:p>
        </p:txBody>
      </p:sp>
      <p:pic>
        <p:nvPicPr>
          <p:cNvPr id="4" name="図 3"/>
          <p:cNvPicPr>
            <a:picLocks noChangeAspect="1"/>
          </p:cNvPicPr>
          <p:nvPr/>
        </p:nvPicPr>
        <p:blipFill>
          <a:blip r:embed="rId3"/>
          <a:stretch>
            <a:fillRect/>
          </a:stretch>
        </p:blipFill>
        <p:spPr>
          <a:xfrm>
            <a:off x="1485210" y="4038467"/>
            <a:ext cx="6937849" cy="1774090"/>
          </a:xfrm>
          <a:prstGeom prst="rect">
            <a:avLst/>
          </a:prstGeom>
        </p:spPr>
      </p:pic>
      <p:sp>
        <p:nvSpPr>
          <p:cNvPr id="32" name="正方形/長方形 31">
            <a:extLst>
              <a:ext uri="{FF2B5EF4-FFF2-40B4-BE49-F238E27FC236}">
                <a16:creationId xmlns:a16="http://schemas.microsoft.com/office/drawing/2014/main" id="{984F0266-EBD7-4C1E-97B7-08F5A1088E91}"/>
              </a:ext>
            </a:extLst>
          </p:cNvPr>
          <p:cNvSpPr/>
          <p:nvPr/>
        </p:nvSpPr>
        <p:spPr>
          <a:xfrm>
            <a:off x="10456628" y="2116533"/>
            <a:ext cx="828289" cy="73572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まで</a:t>
            </a:r>
            <a:endPar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4" name="直線矢印コネクタ 33">
            <a:extLst>
              <a:ext uri="{FF2B5EF4-FFF2-40B4-BE49-F238E27FC236}">
                <a16:creationId xmlns:a16="http://schemas.microsoft.com/office/drawing/2014/main" id="{B748B2F1-7E22-491C-A49D-BD157204B111}"/>
              </a:ext>
            </a:extLst>
          </p:cNvPr>
          <p:cNvCxnSpPr>
            <a:cxnSpLocks/>
            <a:stCxn id="22" idx="3"/>
            <a:endCxn id="32" idx="1"/>
          </p:cNvCxnSpPr>
          <p:nvPr/>
        </p:nvCxnSpPr>
        <p:spPr>
          <a:xfrm>
            <a:off x="9826042" y="2484395"/>
            <a:ext cx="630586"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197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en-US" altLang="ja-JP" sz="2800" dirty="0">
                <a:solidFill>
                  <a:schemeClr val="tx2"/>
                </a:solidFill>
              </a:rPr>
              <a:t>Tips</a:t>
            </a:r>
            <a:r>
              <a:rPr lang="ja-JP" altLang="en-US" sz="2800" dirty="0">
                <a:solidFill>
                  <a:schemeClr val="tx2"/>
                </a:solidFill>
              </a:rPr>
              <a:t> </a:t>
            </a:r>
            <a:r>
              <a:rPr lang="en-US" altLang="ja-JP" sz="2800" dirty="0">
                <a:solidFill>
                  <a:schemeClr val="tx2"/>
                </a:solidFill>
              </a:rPr>
              <a:t>:</a:t>
            </a:r>
            <a:r>
              <a:rPr lang="ja-JP" altLang="en-US" sz="2800" dirty="0">
                <a:solidFill>
                  <a:schemeClr val="tx2"/>
                </a:solidFill>
              </a:rPr>
              <a:t> </a:t>
            </a:r>
            <a:r>
              <a:rPr kumimoji="1" lang="ja-JP" altLang="en-US" sz="2800" dirty="0">
                <a:solidFill>
                  <a:schemeClr val="tx2"/>
                </a:solidFill>
              </a:rPr>
              <a:t>無限ループ、回数ループ　アイコン操作</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21</a:t>
            </a:fld>
            <a:endParaRPr lang="ja-JP" altLang="en-US"/>
          </a:p>
        </p:txBody>
      </p:sp>
      <p:pic>
        <p:nvPicPr>
          <p:cNvPr id="4" name="ベーシックモード(ドラフト) - Google Chrome 2022-01-17 09-18-21_Trim">
            <a:hlinkClick r:id="" action="ppaction://media"/>
            <a:extLst>
              <a:ext uri="{FF2B5EF4-FFF2-40B4-BE49-F238E27FC236}">
                <a16:creationId xmlns:a16="http://schemas.microsoft.com/office/drawing/2014/main" id="{680ABC28-241F-4519-9F7D-175E1926CDA9}"/>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3145" t="35051" r="25878"/>
          <a:stretch/>
        </p:blipFill>
        <p:spPr>
          <a:xfrm>
            <a:off x="838200" y="1422399"/>
            <a:ext cx="5177951" cy="3546021"/>
          </a:xfrm>
          <a:prstGeom prst="rect">
            <a:avLst/>
          </a:prstGeom>
        </p:spPr>
      </p:pic>
      <p:pic>
        <p:nvPicPr>
          <p:cNvPr id="5" name="図 4">
            <a:extLst>
              <a:ext uri="{FF2B5EF4-FFF2-40B4-BE49-F238E27FC236}">
                <a16:creationId xmlns:a16="http://schemas.microsoft.com/office/drawing/2014/main" id="{CF78DACE-599C-49FB-BF3F-D3D478A414E4}"/>
              </a:ext>
            </a:extLst>
          </p:cNvPr>
          <p:cNvPicPr>
            <a:picLocks noChangeAspect="1"/>
          </p:cNvPicPr>
          <p:nvPr/>
        </p:nvPicPr>
        <p:blipFill>
          <a:blip r:embed="rId6"/>
          <a:stretch>
            <a:fillRect/>
          </a:stretch>
        </p:blipFill>
        <p:spPr>
          <a:xfrm>
            <a:off x="6828964" y="1716739"/>
            <a:ext cx="5007436" cy="1280461"/>
          </a:xfrm>
          <a:prstGeom prst="rect">
            <a:avLst/>
          </a:prstGeom>
        </p:spPr>
      </p:pic>
      <p:sp>
        <p:nvSpPr>
          <p:cNvPr id="6" name="矢印: 右 5">
            <a:extLst>
              <a:ext uri="{FF2B5EF4-FFF2-40B4-BE49-F238E27FC236}">
                <a16:creationId xmlns:a16="http://schemas.microsoft.com/office/drawing/2014/main" id="{0ECA229D-2410-4632-B873-B2EBC9394081}"/>
              </a:ext>
            </a:extLst>
          </p:cNvPr>
          <p:cNvSpPr/>
          <p:nvPr/>
        </p:nvSpPr>
        <p:spPr>
          <a:xfrm>
            <a:off x="6311900" y="2186668"/>
            <a:ext cx="368300" cy="8105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99ED9891-2163-49E0-8953-DEDEFD0A5504}"/>
              </a:ext>
            </a:extLst>
          </p:cNvPr>
          <p:cNvSpPr txBox="1"/>
          <p:nvPr/>
        </p:nvSpPr>
        <p:spPr>
          <a:xfrm>
            <a:off x="6754582" y="1347407"/>
            <a:ext cx="5156200" cy="369332"/>
          </a:xfrm>
          <a:prstGeom prst="rect">
            <a:avLst/>
          </a:prstGeom>
          <a:noFill/>
        </p:spPr>
        <p:txBody>
          <a:bodyPr wrap="square">
            <a:spAutoFit/>
          </a:bodyPr>
          <a:lstStyle/>
          <a:p>
            <a:r>
              <a:rPr lang="ja-JP" altLang="en-US" sz="1800" dirty="0">
                <a:solidFill>
                  <a:schemeClr val="tx2"/>
                </a:solidFill>
              </a:rPr>
              <a:t>赤</a:t>
            </a:r>
            <a:r>
              <a:rPr lang="en-US" altLang="ja-JP" sz="1800" dirty="0">
                <a:solidFill>
                  <a:schemeClr val="tx2"/>
                </a:solidFill>
              </a:rPr>
              <a:t>LED</a:t>
            </a:r>
            <a:r>
              <a:rPr lang="ja-JP" altLang="en-US" sz="1800" dirty="0">
                <a:solidFill>
                  <a:schemeClr val="tx2"/>
                </a:solidFill>
              </a:rPr>
              <a:t>を</a:t>
            </a:r>
            <a:r>
              <a:rPr lang="en-US" altLang="ja-JP" sz="1800" dirty="0">
                <a:solidFill>
                  <a:schemeClr val="tx2"/>
                </a:solidFill>
              </a:rPr>
              <a:t>0.5</a:t>
            </a:r>
            <a:r>
              <a:rPr lang="ja-JP" altLang="en-US" sz="1800" dirty="0">
                <a:solidFill>
                  <a:schemeClr val="tx2"/>
                </a:solidFill>
              </a:rPr>
              <a:t>秒</a:t>
            </a:r>
            <a:r>
              <a:rPr lang="en-US" altLang="ja-JP" sz="1800" dirty="0">
                <a:solidFill>
                  <a:schemeClr val="tx2"/>
                </a:solidFill>
              </a:rPr>
              <a:t>ON</a:t>
            </a:r>
            <a:r>
              <a:rPr lang="ja-JP" altLang="en-US" sz="1800" dirty="0">
                <a:solidFill>
                  <a:schemeClr val="tx2"/>
                </a:solidFill>
              </a:rPr>
              <a:t>、</a:t>
            </a:r>
            <a:r>
              <a:rPr lang="en-US" altLang="ja-JP" sz="1800" dirty="0">
                <a:solidFill>
                  <a:schemeClr val="tx2"/>
                </a:solidFill>
              </a:rPr>
              <a:t>0.5</a:t>
            </a:r>
            <a:r>
              <a:rPr lang="ja-JP" altLang="en-US" sz="1800" dirty="0">
                <a:solidFill>
                  <a:schemeClr val="tx2"/>
                </a:solidFill>
              </a:rPr>
              <a:t>秒</a:t>
            </a:r>
            <a:r>
              <a:rPr lang="en-US" altLang="ja-JP" sz="1800" dirty="0">
                <a:solidFill>
                  <a:schemeClr val="tx2"/>
                </a:solidFill>
              </a:rPr>
              <a:t>OFF</a:t>
            </a:r>
            <a:r>
              <a:rPr lang="ja-JP" altLang="en-US" sz="1800" dirty="0">
                <a:solidFill>
                  <a:schemeClr val="tx2"/>
                </a:solidFill>
              </a:rPr>
              <a:t>　をずっと続ける</a:t>
            </a:r>
            <a:endParaRPr lang="ja-JP" altLang="en-US" dirty="0"/>
          </a:p>
        </p:txBody>
      </p:sp>
    </p:spTree>
    <p:extLst>
      <p:ext uri="{BB962C8B-B14F-4D97-AF65-F5344CB8AC3E}">
        <p14:creationId xmlns:p14="http://schemas.microsoft.com/office/powerpoint/2010/main" val="378893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33"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4"/>
                </p:tgtEl>
              </p:cMediaNode>
            </p:video>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問い（</a:t>
            </a:r>
            <a:r>
              <a:rPr lang="en-US" altLang="ja-JP" sz="2800" dirty="0">
                <a:solidFill>
                  <a:schemeClr val="tx2"/>
                </a:solidFill>
              </a:rPr>
              <a:t>2</a:t>
            </a:r>
            <a:r>
              <a:rPr kumimoji="1" lang="ja-JP" altLang="en-US" sz="2800" dirty="0">
                <a:solidFill>
                  <a:schemeClr val="tx2"/>
                </a:solidFill>
              </a:rPr>
              <a:t>）</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22</a:t>
            </a:fld>
            <a:endParaRPr lang="ja-JP" altLang="en-US"/>
          </a:p>
        </p:txBody>
      </p:sp>
      <p:sp>
        <p:nvSpPr>
          <p:cNvPr id="4" name="テキスト ボックス 3">
            <a:extLst>
              <a:ext uri="{FF2B5EF4-FFF2-40B4-BE49-F238E27FC236}">
                <a16:creationId xmlns:a16="http://schemas.microsoft.com/office/drawing/2014/main" id="{E020065A-BCCC-4070-A6B5-6E4374441BEE}"/>
              </a:ext>
            </a:extLst>
          </p:cNvPr>
          <p:cNvSpPr txBox="1"/>
          <p:nvPr/>
        </p:nvSpPr>
        <p:spPr>
          <a:xfrm>
            <a:off x="1961695" y="3167390"/>
            <a:ext cx="8355172" cy="523220"/>
          </a:xfrm>
          <a:prstGeom prst="rect">
            <a:avLst/>
          </a:prstGeom>
          <a:noFill/>
        </p:spPr>
        <p:txBody>
          <a:bodyPr wrap="none" rtlCol="0">
            <a:spAutoFit/>
          </a:bodyPr>
          <a:lstStyle/>
          <a:p>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0.5</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ON</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0.5</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秒</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OFF</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　を　</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回繰り返す</a:t>
            </a:r>
            <a:endPar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19807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赤</a:t>
            </a:r>
            <a:r>
              <a:rPr lang="en-US" altLang="ja-JP" sz="2800" dirty="0">
                <a:solidFill>
                  <a:schemeClr val="tx2"/>
                </a:solidFill>
              </a:rPr>
              <a:t>LED</a:t>
            </a:r>
            <a:r>
              <a:rPr lang="ja-JP" altLang="en-US" sz="2800" dirty="0">
                <a:solidFill>
                  <a:schemeClr val="tx2"/>
                </a:solidFill>
              </a:rPr>
              <a:t>を</a:t>
            </a:r>
            <a:r>
              <a:rPr lang="en-US" altLang="ja-JP" sz="2800" dirty="0">
                <a:solidFill>
                  <a:schemeClr val="tx2"/>
                </a:solidFill>
              </a:rPr>
              <a:t>0.5</a:t>
            </a:r>
            <a:r>
              <a:rPr lang="ja-JP" altLang="en-US" sz="2800" dirty="0">
                <a:solidFill>
                  <a:schemeClr val="tx2"/>
                </a:solidFill>
              </a:rPr>
              <a:t>秒</a:t>
            </a:r>
            <a:r>
              <a:rPr lang="en-US" altLang="ja-JP" sz="2800" dirty="0">
                <a:solidFill>
                  <a:schemeClr val="tx2"/>
                </a:solidFill>
              </a:rPr>
              <a:t>ON</a:t>
            </a:r>
            <a:r>
              <a:rPr lang="ja-JP" altLang="en-US" sz="2800" dirty="0">
                <a:solidFill>
                  <a:schemeClr val="tx2"/>
                </a:solidFill>
              </a:rPr>
              <a:t>、</a:t>
            </a:r>
            <a:r>
              <a:rPr lang="en-US" altLang="ja-JP" sz="2800" dirty="0">
                <a:solidFill>
                  <a:schemeClr val="tx2"/>
                </a:solidFill>
              </a:rPr>
              <a:t>0.5</a:t>
            </a:r>
            <a:r>
              <a:rPr lang="ja-JP" altLang="en-US" sz="2800" dirty="0">
                <a:solidFill>
                  <a:schemeClr val="tx2"/>
                </a:solidFill>
              </a:rPr>
              <a:t>秒</a:t>
            </a:r>
            <a:r>
              <a:rPr lang="en-US" altLang="ja-JP" sz="2800" dirty="0">
                <a:solidFill>
                  <a:schemeClr val="tx2"/>
                </a:solidFill>
              </a:rPr>
              <a:t>OFF</a:t>
            </a:r>
            <a:r>
              <a:rPr lang="ja-JP" altLang="en-US" sz="2800" dirty="0">
                <a:solidFill>
                  <a:schemeClr val="tx2"/>
                </a:solidFill>
              </a:rPr>
              <a:t>　を　</a:t>
            </a:r>
            <a:r>
              <a:rPr lang="en-US" altLang="ja-JP" sz="2800" dirty="0">
                <a:solidFill>
                  <a:schemeClr val="tx2"/>
                </a:solidFill>
              </a:rPr>
              <a:t>10</a:t>
            </a:r>
            <a:r>
              <a:rPr lang="ja-JP" altLang="en-US" sz="2800" dirty="0">
                <a:solidFill>
                  <a:schemeClr val="tx2"/>
                </a:solidFill>
              </a:rPr>
              <a:t>続ける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23</a:t>
            </a:fld>
            <a:endParaRPr lang="ja-JP" altLang="en-US"/>
          </a:p>
        </p:txBody>
      </p:sp>
      <p:cxnSp>
        <p:nvCxnSpPr>
          <p:cNvPr id="29" name="直線コネクタ 28">
            <a:extLst>
              <a:ext uri="{FF2B5EF4-FFF2-40B4-BE49-F238E27FC236}">
                <a16:creationId xmlns:a16="http://schemas.microsoft.com/office/drawing/2014/main" id="{D6616788-146A-4752-8342-C7DAF1635F7B}"/>
              </a:ext>
            </a:extLst>
          </p:cNvPr>
          <p:cNvCxnSpPr/>
          <p:nvPr/>
        </p:nvCxnSpPr>
        <p:spPr>
          <a:xfrm>
            <a:off x="1401288" y="3862329"/>
            <a:ext cx="9950925"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5F02EE0C-F09B-4DD2-8E8D-91B88B62641C}"/>
              </a:ext>
            </a:extLst>
          </p:cNvPr>
          <p:cNvSpPr/>
          <p:nvPr/>
        </p:nvSpPr>
        <p:spPr>
          <a:xfrm>
            <a:off x="866096" y="1268412"/>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フローチャート</a:t>
            </a:r>
          </a:p>
        </p:txBody>
      </p:sp>
      <p:sp>
        <p:nvSpPr>
          <p:cNvPr id="23" name="正方形/長方形 22">
            <a:extLst>
              <a:ext uri="{FF2B5EF4-FFF2-40B4-BE49-F238E27FC236}">
                <a16:creationId xmlns:a16="http://schemas.microsoft.com/office/drawing/2014/main" id="{67B0E38E-48BE-4008-B259-8DB85CFFC4C4}"/>
              </a:ext>
            </a:extLst>
          </p:cNvPr>
          <p:cNvSpPr/>
          <p:nvPr/>
        </p:nvSpPr>
        <p:spPr>
          <a:xfrm>
            <a:off x="866096" y="3879056"/>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sp>
        <p:nvSpPr>
          <p:cNvPr id="19" name="正方形/長方形 18">
            <a:extLst>
              <a:ext uri="{FF2B5EF4-FFF2-40B4-BE49-F238E27FC236}">
                <a16:creationId xmlns:a16="http://schemas.microsoft.com/office/drawing/2014/main" id="{18F52149-D76E-449B-A496-EBF2C8C0F6AE}"/>
              </a:ext>
            </a:extLst>
          </p:cNvPr>
          <p:cNvSpPr/>
          <p:nvPr/>
        </p:nvSpPr>
        <p:spPr>
          <a:xfrm>
            <a:off x="3220687" y="2116533"/>
            <a:ext cx="828289" cy="73572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く</a:t>
            </a: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り返す回数</a:t>
            </a:r>
          </a:p>
        </p:txBody>
      </p:sp>
      <p:sp>
        <p:nvSpPr>
          <p:cNvPr id="21" name="正方形/長方形 20">
            <a:extLst>
              <a:ext uri="{FF2B5EF4-FFF2-40B4-BE49-F238E27FC236}">
                <a16:creationId xmlns:a16="http://schemas.microsoft.com/office/drawing/2014/main" id="{E5463B1B-C40F-4F71-9842-CBCDCDD64D2B}"/>
              </a:ext>
            </a:extLst>
          </p:cNvPr>
          <p:cNvSpPr/>
          <p:nvPr/>
        </p:nvSpPr>
        <p:spPr>
          <a:xfrm>
            <a:off x="6705240"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p>
        </p:txBody>
      </p:sp>
      <p:sp>
        <p:nvSpPr>
          <p:cNvPr id="22" name="正方形/長方形 21">
            <a:extLst>
              <a:ext uri="{FF2B5EF4-FFF2-40B4-BE49-F238E27FC236}">
                <a16:creationId xmlns:a16="http://schemas.microsoft.com/office/drawing/2014/main" id="{DE0BDB71-1439-44E3-BA10-2A4FE635DDA0}"/>
              </a:ext>
            </a:extLst>
          </p:cNvPr>
          <p:cNvSpPr/>
          <p:nvPr/>
        </p:nvSpPr>
        <p:spPr>
          <a:xfrm>
            <a:off x="9206166"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そのまま</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待つ</a:t>
            </a:r>
          </a:p>
        </p:txBody>
      </p:sp>
      <p:sp>
        <p:nvSpPr>
          <p:cNvPr id="24" name="正方形/長方形 23">
            <a:extLst>
              <a:ext uri="{FF2B5EF4-FFF2-40B4-BE49-F238E27FC236}">
                <a16:creationId xmlns:a16="http://schemas.microsoft.com/office/drawing/2014/main" id="{BA508FB2-FCB0-4896-925B-847666930A8F}"/>
              </a:ext>
            </a:extLst>
          </p:cNvPr>
          <p:cNvSpPr/>
          <p:nvPr/>
        </p:nvSpPr>
        <p:spPr>
          <a:xfrm>
            <a:off x="1703388"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はじめ</a:t>
            </a:r>
          </a:p>
        </p:txBody>
      </p:sp>
      <p:cxnSp>
        <p:nvCxnSpPr>
          <p:cNvPr id="25" name="直線矢印コネクタ 24">
            <a:extLst>
              <a:ext uri="{FF2B5EF4-FFF2-40B4-BE49-F238E27FC236}">
                <a16:creationId xmlns:a16="http://schemas.microsoft.com/office/drawing/2014/main" id="{FEF4F564-B10D-4A7D-86F4-D70B7BDD4E0E}"/>
              </a:ext>
            </a:extLst>
          </p:cNvPr>
          <p:cNvCxnSpPr>
            <a:cxnSpLocks/>
            <a:stCxn id="24" idx="3"/>
            <a:endCxn id="4" idx="1"/>
          </p:cNvCxnSpPr>
          <p:nvPr/>
        </p:nvCxnSpPr>
        <p:spPr>
          <a:xfrm flipV="1">
            <a:off x="2531677" y="2484394"/>
            <a:ext cx="575908" cy="1"/>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1830DDDC-434D-467C-B74C-665BD219EA34}"/>
              </a:ext>
            </a:extLst>
          </p:cNvPr>
          <p:cNvCxnSpPr>
            <a:cxnSpLocks/>
            <a:stCxn id="19" idx="3"/>
            <a:endCxn id="35" idx="1"/>
          </p:cNvCxnSpPr>
          <p:nvPr/>
        </p:nvCxnSpPr>
        <p:spPr>
          <a:xfrm>
            <a:off x="4048976" y="2484395"/>
            <a:ext cx="155338"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0730348B-7398-4413-9E8C-AA9E36AC26ED}"/>
              </a:ext>
            </a:extLst>
          </p:cNvPr>
          <p:cNvCxnSpPr>
            <a:cxnSpLocks/>
            <a:stCxn id="30" idx="3"/>
            <a:endCxn id="21" idx="1"/>
          </p:cNvCxnSpPr>
          <p:nvPr/>
        </p:nvCxnSpPr>
        <p:spPr>
          <a:xfrm>
            <a:off x="6283066" y="2484395"/>
            <a:ext cx="42217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3E336A0-EDC2-4318-8F49-B3A21B698138}"/>
              </a:ext>
            </a:extLst>
          </p:cNvPr>
          <p:cNvCxnSpPr>
            <a:cxnSpLocks/>
            <a:stCxn id="21" idx="3"/>
            <a:endCxn id="31" idx="1"/>
          </p:cNvCxnSpPr>
          <p:nvPr/>
        </p:nvCxnSpPr>
        <p:spPr>
          <a:xfrm>
            <a:off x="7533529" y="2484395"/>
            <a:ext cx="42217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78AF1B7E-4019-4825-94D3-7DA7ABD7A268}"/>
              </a:ext>
            </a:extLst>
          </p:cNvPr>
          <p:cNvSpPr/>
          <p:nvPr/>
        </p:nvSpPr>
        <p:spPr>
          <a:xfrm>
            <a:off x="5454777"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p>
        </p:txBody>
      </p:sp>
      <p:sp>
        <p:nvSpPr>
          <p:cNvPr id="31" name="正方形/長方形 30">
            <a:extLst>
              <a:ext uri="{FF2B5EF4-FFF2-40B4-BE49-F238E27FC236}">
                <a16:creationId xmlns:a16="http://schemas.microsoft.com/office/drawing/2014/main" id="{25081171-F2B4-4092-A15A-1F5B97188B32}"/>
              </a:ext>
            </a:extLst>
          </p:cNvPr>
          <p:cNvSpPr/>
          <p:nvPr/>
        </p:nvSpPr>
        <p:spPr>
          <a:xfrm>
            <a:off x="7955703" y="2116533"/>
            <a:ext cx="828289" cy="7357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消す</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6" name="直線矢印コネクタ 35">
            <a:extLst>
              <a:ext uri="{FF2B5EF4-FFF2-40B4-BE49-F238E27FC236}">
                <a16:creationId xmlns:a16="http://schemas.microsoft.com/office/drawing/2014/main" id="{C81FAD26-A4C2-4715-8C87-8DF07F7393E2}"/>
              </a:ext>
            </a:extLst>
          </p:cNvPr>
          <p:cNvCxnSpPr>
            <a:cxnSpLocks/>
            <a:stCxn id="31" idx="3"/>
            <a:endCxn id="22" idx="1"/>
          </p:cNvCxnSpPr>
          <p:nvPr/>
        </p:nvCxnSpPr>
        <p:spPr>
          <a:xfrm>
            <a:off x="8783992" y="2484395"/>
            <a:ext cx="422174"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D2F001FE-D0BA-4F21-99A7-394E1DD1F0D3}"/>
              </a:ext>
            </a:extLst>
          </p:cNvPr>
          <p:cNvSpPr txBox="1"/>
          <p:nvPr/>
        </p:nvSpPr>
        <p:spPr>
          <a:xfrm>
            <a:off x="9541806" y="4421222"/>
            <a:ext cx="1829644" cy="1304203"/>
          </a:xfrm>
          <a:prstGeom prst="rect">
            <a:avLst/>
          </a:prstGeom>
          <a:noFill/>
        </p:spPr>
        <p:txBody>
          <a:bodyPr wrap="square" rtlCol="0">
            <a:spAutoFit/>
          </a:bodyPr>
          <a:lstStyle/>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同じプログラムを繰り返す</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⇒くり返し</a:t>
            </a:r>
          </a:p>
        </p:txBody>
      </p:sp>
      <p:sp>
        <p:nvSpPr>
          <p:cNvPr id="32" name="正方形/長方形 31">
            <a:extLst>
              <a:ext uri="{FF2B5EF4-FFF2-40B4-BE49-F238E27FC236}">
                <a16:creationId xmlns:a16="http://schemas.microsoft.com/office/drawing/2014/main" id="{984F0266-EBD7-4C1E-97B7-08F5A1088E91}"/>
              </a:ext>
            </a:extLst>
          </p:cNvPr>
          <p:cNvSpPr/>
          <p:nvPr/>
        </p:nvSpPr>
        <p:spPr>
          <a:xfrm>
            <a:off x="10456628" y="2116533"/>
            <a:ext cx="828289" cy="73572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くり返すここ</a:t>
            </a: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まで</a:t>
            </a:r>
            <a:endPar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4" name="直線矢印コネクタ 33">
            <a:extLst>
              <a:ext uri="{FF2B5EF4-FFF2-40B4-BE49-F238E27FC236}">
                <a16:creationId xmlns:a16="http://schemas.microsoft.com/office/drawing/2014/main" id="{B748B2F1-7E22-491C-A49D-BD157204B111}"/>
              </a:ext>
            </a:extLst>
          </p:cNvPr>
          <p:cNvCxnSpPr>
            <a:cxnSpLocks/>
            <a:stCxn id="22" idx="3"/>
            <a:endCxn id="32" idx="1"/>
          </p:cNvCxnSpPr>
          <p:nvPr/>
        </p:nvCxnSpPr>
        <p:spPr>
          <a:xfrm>
            <a:off x="10034455" y="2484395"/>
            <a:ext cx="422173"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F91C4D0E-32FE-4B70-8F47-08A3FB3AC20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85997" y="4118200"/>
            <a:ext cx="7648244" cy="1467220"/>
          </a:xfrm>
          <a:prstGeom prst="rect">
            <a:avLst/>
          </a:prstGeom>
        </p:spPr>
      </p:pic>
      <p:sp>
        <p:nvSpPr>
          <p:cNvPr id="35" name="正方形/長方形 34">
            <a:extLst>
              <a:ext uri="{FF2B5EF4-FFF2-40B4-BE49-F238E27FC236}">
                <a16:creationId xmlns:a16="http://schemas.microsoft.com/office/drawing/2014/main" id="{2F199728-DD9E-4A21-8EC3-8DD315F4C936}"/>
              </a:ext>
            </a:extLst>
          </p:cNvPr>
          <p:cNvSpPr/>
          <p:nvPr/>
        </p:nvSpPr>
        <p:spPr>
          <a:xfrm>
            <a:off x="4204314" y="2116533"/>
            <a:ext cx="828289" cy="73572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くり返す</a:t>
            </a:r>
            <a:endParaRPr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ここから</a:t>
            </a:r>
            <a:endParaRPr kumimoji="1" lang="en-US" altLang="ja-JP" sz="12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7" name="直線矢印コネクタ 36">
            <a:extLst>
              <a:ext uri="{FF2B5EF4-FFF2-40B4-BE49-F238E27FC236}">
                <a16:creationId xmlns:a16="http://schemas.microsoft.com/office/drawing/2014/main" id="{FA343281-9F2E-4E44-9E48-67DD1FE7136E}"/>
              </a:ext>
            </a:extLst>
          </p:cNvPr>
          <p:cNvCxnSpPr>
            <a:cxnSpLocks/>
            <a:stCxn id="4" idx="3"/>
            <a:endCxn id="30" idx="1"/>
          </p:cNvCxnSpPr>
          <p:nvPr/>
        </p:nvCxnSpPr>
        <p:spPr>
          <a:xfrm>
            <a:off x="5145705" y="2484394"/>
            <a:ext cx="309072" cy="1"/>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DD426E34-8ED5-44A6-B8E5-7ADE199651A1}"/>
              </a:ext>
            </a:extLst>
          </p:cNvPr>
          <p:cNvSpPr/>
          <p:nvPr/>
        </p:nvSpPr>
        <p:spPr>
          <a:xfrm>
            <a:off x="3107585" y="2000111"/>
            <a:ext cx="2038120" cy="96856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49265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問い（</a:t>
            </a:r>
            <a:r>
              <a:rPr lang="en-US" altLang="ja-JP" sz="2800" dirty="0">
                <a:solidFill>
                  <a:schemeClr val="tx2"/>
                </a:solidFill>
              </a:rPr>
              <a:t>3</a:t>
            </a:r>
            <a:r>
              <a:rPr lang="ja-JP" altLang="en-US" sz="2800" dirty="0">
                <a:solidFill>
                  <a:schemeClr val="tx2"/>
                </a:solidFill>
              </a:rPr>
              <a:t>）</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24</a:t>
            </a:fld>
            <a:endParaRPr lang="ja-JP" altLang="en-US"/>
          </a:p>
        </p:txBody>
      </p:sp>
      <p:sp>
        <p:nvSpPr>
          <p:cNvPr id="5" name="テキスト ボックス 4">
            <a:extLst>
              <a:ext uri="{FF2B5EF4-FFF2-40B4-BE49-F238E27FC236}">
                <a16:creationId xmlns:a16="http://schemas.microsoft.com/office/drawing/2014/main" id="{3EA3B859-AA84-4384-BD44-9B3001787DEE}"/>
              </a:ext>
            </a:extLst>
          </p:cNvPr>
          <p:cNvSpPr txBox="1"/>
          <p:nvPr/>
        </p:nvSpPr>
        <p:spPr>
          <a:xfrm>
            <a:off x="2067495" y="3167390"/>
            <a:ext cx="8057014" cy="523220"/>
          </a:xfrm>
          <a:prstGeom prst="rect">
            <a:avLst/>
          </a:prstGeom>
          <a:noFill/>
        </p:spPr>
        <p:txBody>
          <a:bodyPr wrap="none" rtlCol="0">
            <a:spAutoFit/>
          </a:bodyPr>
          <a:lstStyle/>
          <a:p>
            <a:pPr algn="ctr"/>
            <a:r>
              <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rPr>
              <a:t>ボタンを押しているときは、ずっと赤</a:t>
            </a:r>
            <a:r>
              <a:rPr kumimoji="1" lang="en-US" altLang="ja-JP" sz="2800" dirty="0">
                <a:latin typeface="メイリオ" panose="020B0604030504040204" pitchFamily="50" charset="-128"/>
                <a:ea typeface="メイリオ" panose="020B0604030504040204" pitchFamily="50" charset="-128"/>
                <a:cs typeface="メイリオ" panose="020B0604030504040204" pitchFamily="50" charset="-128"/>
              </a:rPr>
              <a:t>LED</a:t>
            </a:r>
            <a:r>
              <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rPr>
              <a:t>が光る</a:t>
            </a:r>
          </a:p>
        </p:txBody>
      </p:sp>
      <p:pic>
        <p:nvPicPr>
          <p:cNvPr id="7" name="図 6">
            <a:extLst>
              <a:ext uri="{FF2B5EF4-FFF2-40B4-BE49-F238E27FC236}">
                <a16:creationId xmlns:a16="http://schemas.microsoft.com/office/drawing/2014/main" id="{5245CA7E-93C4-452C-A0CB-67A0D47E61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395631" y="5138381"/>
            <a:ext cx="899116" cy="753312"/>
          </a:xfrm>
          <a:prstGeom prst="rect">
            <a:avLst/>
          </a:prstGeom>
        </p:spPr>
      </p:pic>
      <p:pic>
        <p:nvPicPr>
          <p:cNvPr id="8" name="図 7">
            <a:extLst>
              <a:ext uri="{FF2B5EF4-FFF2-40B4-BE49-F238E27FC236}">
                <a16:creationId xmlns:a16="http://schemas.microsoft.com/office/drawing/2014/main" id="{93B35C6E-F1E8-4CE6-869B-291C96651A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604915" y="5138360"/>
            <a:ext cx="977590" cy="768108"/>
          </a:xfrm>
          <a:prstGeom prst="rect">
            <a:avLst/>
          </a:prstGeom>
        </p:spPr>
      </p:pic>
      <p:sp>
        <p:nvSpPr>
          <p:cNvPr id="4" name="四角形: 角を丸くする 3">
            <a:extLst>
              <a:ext uri="{FF2B5EF4-FFF2-40B4-BE49-F238E27FC236}">
                <a16:creationId xmlns:a16="http://schemas.microsoft.com/office/drawing/2014/main" id="{A721C40C-C57C-47D1-8BA9-DE53072D705F}"/>
              </a:ext>
            </a:extLst>
          </p:cNvPr>
          <p:cNvSpPr/>
          <p:nvPr/>
        </p:nvSpPr>
        <p:spPr>
          <a:xfrm>
            <a:off x="6757639" y="4650059"/>
            <a:ext cx="4114800" cy="1583473"/>
          </a:xfrm>
          <a:prstGeom prst="roundRect">
            <a:avLst>
              <a:gd name="adj" fmla="val 1103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5392E2EB-29F6-408A-8E85-338234067141}"/>
              </a:ext>
            </a:extLst>
          </p:cNvPr>
          <p:cNvSpPr txBox="1"/>
          <p:nvPr/>
        </p:nvSpPr>
        <p:spPr>
          <a:xfrm>
            <a:off x="8376458" y="4465393"/>
            <a:ext cx="877163" cy="369332"/>
          </a:xfrm>
          <a:prstGeom prst="rect">
            <a:avLst/>
          </a:prstGeom>
          <a:solidFill>
            <a:schemeClr val="bg1"/>
          </a:solidFill>
        </p:spPr>
        <p:txBody>
          <a:bodyPr wrap="none" rtlCol="0">
            <a:spAutoFit/>
          </a:bodyPr>
          <a:lstStyle/>
          <a:p>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ヒント</a:t>
            </a:r>
          </a:p>
        </p:txBody>
      </p:sp>
      <p:sp>
        <p:nvSpPr>
          <p:cNvPr id="10" name="テキスト ボックス 9">
            <a:extLst>
              <a:ext uri="{FF2B5EF4-FFF2-40B4-BE49-F238E27FC236}">
                <a16:creationId xmlns:a16="http://schemas.microsoft.com/office/drawing/2014/main" id="{22A87B04-9BBC-4F3B-A160-7A97686BB4AE}"/>
              </a:ext>
            </a:extLst>
          </p:cNvPr>
          <p:cNvSpPr txBox="1"/>
          <p:nvPr/>
        </p:nvSpPr>
        <p:spPr>
          <a:xfrm>
            <a:off x="8398945" y="4857465"/>
            <a:ext cx="646331"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ボタン</a:t>
            </a:r>
          </a:p>
        </p:txBody>
      </p:sp>
      <p:sp>
        <p:nvSpPr>
          <p:cNvPr id="11" name="テキスト ボックス 10">
            <a:extLst>
              <a:ext uri="{FF2B5EF4-FFF2-40B4-BE49-F238E27FC236}">
                <a16:creationId xmlns:a16="http://schemas.microsoft.com/office/drawing/2014/main" id="{B22BDDE3-951D-44B8-B86B-AE66B6F9C633}"/>
              </a:ext>
            </a:extLst>
          </p:cNvPr>
          <p:cNvSpPr txBox="1"/>
          <p:nvPr/>
        </p:nvSpPr>
        <p:spPr>
          <a:xfrm>
            <a:off x="9693601" y="4857465"/>
            <a:ext cx="800219"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条件分岐</a:t>
            </a:r>
          </a:p>
        </p:txBody>
      </p:sp>
      <p:pic>
        <p:nvPicPr>
          <p:cNvPr id="13" name="図 12">
            <a:extLst>
              <a:ext uri="{FF2B5EF4-FFF2-40B4-BE49-F238E27FC236}">
                <a16:creationId xmlns:a16="http://schemas.microsoft.com/office/drawing/2014/main" id="{CDD40E5A-CA8F-4382-91F0-AF6C8AC8D41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24565" y="5132678"/>
            <a:ext cx="966977" cy="753312"/>
          </a:xfrm>
          <a:prstGeom prst="rect">
            <a:avLst/>
          </a:prstGeom>
        </p:spPr>
      </p:pic>
      <p:sp>
        <p:nvSpPr>
          <p:cNvPr id="14" name="テキスト ボックス 13">
            <a:extLst>
              <a:ext uri="{FF2B5EF4-FFF2-40B4-BE49-F238E27FC236}">
                <a16:creationId xmlns:a16="http://schemas.microsoft.com/office/drawing/2014/main" id="{F18A9BF0-8B9B-433D-AE13-4D7143629816}"/>
              </a:ext>
            </a:extLst>
          </p:cNvPr>
          <p:cNvSpPr txBox="1"/>
          <p:nvPr/>
        </p:nvSpPr>
        <p:spPr>
          <a:xfrm>
            <a:off x="7117361" y="4890480"/>
            <a:ext cx="954107" cy="276999"/>
          </a:xfrm>
          <a:prstGeom prst="rect">
            <a:avLst/>
          </a:prstGeom>
          <a:noFill/>
        </p:spPr>
        <p:txBody>
          <a:bodyPr wrap="none" rtlCol="0">
            <a:spAutoFit/>
          </a:bodyPr>
          <a:lstStyle/>
          <a:p>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無限ループ</a:t>
            </a:r>
          </a:p>
        </p:txBody>
      </p:sp>
      <p:pic>
        <p:nvPicPr>
          <p:cNvPr id="12" name="図 11" descr="アイコン&#10;&#10;自動的に生成された説明">
            <a:extLst>
              <a:ext uri="{FF2B5EF4-FFF2-40B4-BE49-F238E27FC236}">
                <a16:creationId xmlns:a16="http://schemas.microsoft.com/office/drawing/2014/main" id="{6C46D249-D696-4F07-990A-803B00DB12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73094" y="5196033"/>
            <a:ext cx="646331" cy="652762"/>
          </a:xfrm>
          <a:prstGeom prst="rect">
            <a:avLst/>
          </a:prstGeom>
        </p:spPr>
      </p:pic>
    </p:spTree>
    <p:extLst>
      <p:ext uri="{BB962C8B-B14F-4D97-AF65-F5344CB8AC3E}">
        <p14:creationId xmlns:p14="http://schemas.microsoft.com/office/powerpoint/2010/main" val="281551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ボタンを押しているときは、ずっと赤</a:t>
            </a:r>
            <a:r>
              <a:rPr lang="en-US" altLang="ja-JP" sz="2800" dirty="0">
                <a:solidFill>
                  <a:schemeClr val="tx2"/>
                </a:solidFill>
              </a:rPr>
              <a:t>LED</a:t>
            </a:r>
            <a:r>
              <a:rPr lang="ja-JP" altLang="en-US" sz="2800" dirty="0">
                <a:solidFill>
                  <a:schemeClr val="tx2"/>
                </a:solidFill>
              </a:rPr>
              <a:t>が光る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25</a:t>
            </a:fld>
            <a:endParaRPr lang="ja-JP" altLang="en-US"/>
          </a:p>
        </p:txBody>
      </p:sp>
      <p:sp>
        <p:nvSpPr>
          <p:cNvPr id="12" name="正方形/長方形 11">
            <a:extLst>
              <a:ext uri="{FF2B5EF4-FFF2-40B4-BE49-F238E27FC236}">
                <a16:creationId xmlns:a16="http://schemas.microsoft.com/office/drawing/2014/main" id="{1EFC082B-7C2F-47EE-97E9-D0E07BF32458}"/>
              </a:ext>
            </a:extLst>
          </p:cNvPr>
          <p:cNvSpPr/>
          <p:nvPr/>
        </p:nvSpPr>
        <p:spPr>
          <a:xfrm>
            <a:off x="4624665" y="2109245"/>
            <a:ext cx="1050138" cy="89287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ボタンを</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チェック</a:t>
            </a:r>
          </a:p>
        </p:txBody>
      </p:sp>
      <p:sp>
        <p:nvSpPr>
          <p:cNvPr id="13" name="正方形/長方形 12">
            <a:extLst>
              <a:ext uri="{FF2B5EF4-FFF2-40B4-BE49-F238E27FC236}">
                <a16:creationId xmlns:a16="http://schemas.microsoft.com/office/drawing/2014/main" id="{9DCF828A-C815-4BDF-8CB0-E260D45C60C7}"/>
              </a:ext>
            </a:extLst>
          </p:cNvPr>
          <p:cNvSpPr/>
          <p:nvPr/>
        </p:nvSpPr>
        <p:spPr>
          <a:xfrm>
            <a:off x="6330612" y="1611998"/>
            <a:ext cx="1050138" cy="664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ACBBB0C1-897B-401F-9B28-8973860E2553}"/>
              </a:ext>
            </a:extLst>
          </p:cNvPr>
          <p:cNvSpPr/>
          <p:nvPr/>
        </p:nvSpPr>
        <p:spPr>
          <a:xfrm>
            <a:off x="3180286" y="2109245"/>
            <a:ext cx="1050138" cy="8928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ここから</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a:extLst>
              <a:ext uri="{FF2B5EF4-FFF2-40B4-BE49-F238E27FC236}">
                <a16:creationId xmlns:a16="http://schemas.microsoft.com/office/drawing/2014/main" id="{333B0614-0F6B-4F5E-9C7C-B2391227FC7C}"/>
              </a:ext>
            </a:extLst>
          </p:cNvPr>
          <p:cNvSpPr/>
          <p:nvPr/>
        </p:nvSpPr>
        <p:spPr>
          <a:xfrm>
            <a:off x="1735907" y="2109245"/>
            <a:ext cx="1050138" cy="8928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はじめ</a:t>
            </a:r>
          </a:p>
        </p:txBody>
      </p:sp>
      <p:cxnSp>
        <p:nvCxnSpPr>
          <p:cNvPr id="16" name="直線矢印コネクタ 15">
            <a:extLst>
              <a:ext uri="{FF2B5EF4-FFF2-40B4-BE49-F238E27FC236}">
                <a16:creationId xmlns:a16="http://schemas.microsoft.com/office/drawing/2014/main" id="{8D3E34B4-5D8D-4F4A-B141-8B3A09E25B9A}"/>
              </a:ext>
            </a:extLst>
          </p:cNvPr>
          <p:cNvCxnSpPr>
            <a:cxnSpLocks/>
            <a:stCxn id="15" idx="3"/>
            <a:endCxn id="14" idx="1"/>
          </p:cNvCxnSpPr>
          <p:nvPr/>
        </p:nvCxnSpPr>
        <p:spPr>
          <a:xfrm>
            <a:off x="2786045" y="2555682"/>
            <a:ext cx="394241"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722B653B-C7AC-4DD0-8FE9-C9E08828F3FB}"/>
              </a:ext>
            </a:extLst>
          </p:cNvPr>
          <p:cNvSpPr/>
          <p:nvPr/>
        </p:nvSpPr>
        <p:spPr>
          <a:xfrm>
            <a:off x="6330612" y="2871390"/>
            <a:ext cx="1050138" cy="664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赤</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消す</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4" name="コネクタ: カギ線 33">
            <a:extLst>
              <a:ext uri="{FF2B5EF4-FFF2-40B4-BE49-F238E27FC236}">
                <a16:creationId xmlns:a16="http://schemas.microsoft.com/office/drawing/2014/main" id="{8B0FFCFD-C935-47F1-BEC5-3F5F41D35DC0}"/>
              </a:ext>
            </a:extLst>
          </p:cNvPr>
          <p:cNvCxnSpPr>
            <a:cxnSpLocks/>
            <a:stCxn id="12" idx="3"/>
            <a:endCxn id="13" idx="1"/>
          </p:cNvCxnSpPr>
          <p:nvPr/>
        </p:nvCxnSpPr>
        <p:spPr>
          <a:xfrm flipV="1">
            <a:off x="5674803" y="1944038"/>
            <a:ext cx="655809" cy="611644"/>
          </a:xfrm>
          <a:prstGeom prst="bentConnector3">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コネクタ: カギ線 35">
            <a:extLst>
              <a:ext uri="{FF2B5EF4-FFF2-40B4-BE49-F238E27FC236}">
                <a16:creationId xmlns:a16="http://schemas.microsoft.com/office/drawing/2014/main" id="{B1CCE5CD-C0C8-46B5-AEB1-D6E230BAA4DA}"/>
              </a:ext>
            </a:extLst>
          </p:cNvPr>
          <p:cNvCxnSpPr>
            <a:cxnSpLocks/>
            <a:stCxn id="12" idx="3"/>
            <a:endCxn id="21" idx="1"/>
          </p:cNvCxnSpPr>
          <p:nvPr/>
        </p:nvCxnSpPr>
        <p:spPr>
          <a:xfrm>
            <a:off x="5674803" y="2555682"/>
            <a:ext cx="655809" cy="647748"/>
          </a:xfrm>
          <a:prstGeom prst="bentConnector3">
            <a:avLst/>
          </a:prstGeom>
          <a:ln w="381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コネクタ: カギ線 37">
            <a:extLst>
              <a:ext uri="{FF2B5EF4-FFF2-40B4-BE49-F238E27FC236}">
                <a16:creationId xmlns:a16="http://schemas.microsoft.com/office/drawing/2014/main" id="{8C59E3BB-44A5-40FD-B2AB-BF3B29A85BC6}"/>
              </a:ext>
            </a:extLst>
          </p:cNvPr>
          <p:cNvCxnSpPr>
            <a:cxnSpLocks/>
            <a:stCxn id="13" idx="3"/>
          </p:cNvCxnSpPr>
          <p:nvPr/>
        </p:nvCxnSpPr>
        <p:spPr>
          <a:xfrm>
            <a:off x="7380750" y="1944038"/>
            <a:ext cx="655809" cy="611644"/>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14CD04E6-D601-4FBB-B348-2D68B4C64A8C}"/>
              </a:ext>
            </a:extLst>
          </p:cNvPr>
          <p:cNvCxnSpPr>
            <a:cxnSpLocks/>
            <a:stCxn id="21" idx="3"/>
          </p:cNvCxnSpPr>
          <p:nvPr/>
        </p:nvCxnSpPr>
        <p:spPr>
          <a:xfrm flipV="1">
            <a:off x="7380750" y="2555682"/>
            <a:ext cx="655809" cy="647748"/>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2" name="テキスト ボックス 51">
            <a:extLst>
              <a:ext uri="{FF2B5EF4-FFF2-40B4-BE49-F238E27FC236}">
                <a16:creationId xmlns:a16="http://schemas.microsoft.com/office/drawing/2014/main" id="{94D9509F-131B-4392-BEFD-3089B18B462A}"/>
              </a:ext>
            </a:extLst>
          </p:cNvPr>
          <p:cNvSpPr txBox="1"/>
          <p:nvPr/>
        </p:nvSpPr>
        <p:spPr>
          <a:xfrm>
            <a:off x="6745297" y="4659411"/>
            <a:ext cx="4570482" cy="888705"/>
          </a:xfrm>
          <a:prstGeom prst="rect">
            <a:avLst/>
          </a:prstGeom>
          <a:noFill/>
        </p:spPr>
        <p:txBody>
          <a:bodyPr wrap="none" rtlCol="0">
            <a:spAutoFit/>
          </a:bodyPr>
          <a:lstStyle/>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入力の条件にあわせてプログラムを変える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⇒条件分岐（じょうけんぶんき）</a:t>
            </a:r>
          </a:p>
        </p:txBody>
      </p:sp>
      <p:cxnSp>
        <p:nvCxnSpPr>
          <p:cNvPr id="53" name="直線コネクタ 52">
            <a:extLst>
              <a:ext uri="{FF2B5EF4-FFF2-40B4-BE49-F238E27FC236}">
                <a16:creationId xmlns:a16="http://schemas.microsoft.com/office/drawing/2014/main" id="{00500FE5-DB5D-4D04-B5F2-58FD5511A586}"/>
              </a:ext>
            </a:extLst>
          </p:cNvPr>
          <p:cNvCxnSpPr/>
          <p:nvPr/>
        </p:nvCxnSpPr>
        <p:spPr>
          <a:xfrm>
            <a:off x="1401288" y="3851178"/>
            <a:ext cx="9950925"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DEBE0BF5-9A28-4762-A3A8-88E5157F0E71}"/>
              </a:ext>
            </a:extLst>
          </p:cNvPr>
          <p:cNvSpPr/>
          <p:nvPr/>
        </p:nvSpPr>
        <p:spPr>
          <a:xfrm>
            <a:off x="866096" y="1268412"/>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フローチャート</a:t>
            </a:r>
          </a:p>
        </p:txBody>
      </p:sp>
      <p:sp>
        <p:nvSpPr>
          <p:cNvPr id="28" name="正方形/長方形 27">
            <a:extLst>
              <a:ext uri="{FF2B5EF4-FFF2-40B4-BE49-F238E27FC236}">
                <a16:creationId xmlns:a16="http://schemas.microsoft.com/office/drawing/2014/main" id="{82F12425-DB88-49A1-9FA4-0F35B7EA6A07}"/>
              </a:ext>
            </a:extLst>
          </p:cNvPr>
          <p:cNvSpPr/>
          <p:nvPr/>
        </p:nvSpPr>
        <p:spPr>
          <a:xfrm>
            <a:off x="866096" y="3879056"/>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cxnSp>
        <p:nvCxnSpPr>
          <p:cNvPr id="35" name="直線矢印コネクタ 34">
            <a:extLst>
              <a:ext uri="{FF2B5EF4-FFF2-40B4-BE49-F238E27FC236}">
                <a16:creationId xmlns:a16="http://schemas.microsoft.com/office/drawing/2014/main" id="{8D3E34B4-5D8D-4F4A-B141-8B3A09E25B9A}"/>
              </a:ext>
            </a:extLst>
          </p:cNvPr>
          <p:cNvCxnSpPr>
            <a:cxnSpLocks/>
            <a:stCxn id="14" idx="3"/>
            <a:endCxn id="12" idx="1"/>
          </p:cNvCxnSpPr>
          <p:nvPr/>
        </p:nvCxnSpPr>
        <p:spPr>
          <a:xfrm>
            <a:off x="4230424" y="2555682"/>
            <a:ext cx="394241" cy="0"/>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9" name="正方形/長方形 38">
            <a:extLst>
              <a:ext uri="{FF2B5EF4-FFF2-40B4-BE49-F238E27FC236}">
                <a16:creationId xmlns:a16="http://schemas.microsoft.com/office/drawing/2014/main" id="{DD0875F2-1096-4A9A-8214-E2A51837DFBC}"/>
              </a:ext>
            </a:extLst>
          </p:cNvPr>
          <p:cNvSpPr/>
          <p:nvPr/>
        </p:nvSpPr>
        <p:spPr>
          <a:xfrm>
            <a:off x="8038492" y="2127297"/>
            <a:ext cx="1050138" cy="89287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ここまで</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5" name="グループ化 4">
            <a:extLst>
              <a:ext uri="{FF2B5EF4-FFF2-40B4-BE49-F238E27FC236}">
                <a16:creationId xmlns:a16="http://schemas.microsoft.com/office/drawing/2014/main" id="{6B07E645-4394-4DFA-AA1D-588B094361D1}"/>
              </a:ext>
            </a:extLst>
          </p:cNvPr>
          <p:cNvGrpSpPr/>
          <p:nvPr/>
        </p:nvGrpSpPr>
        <p:grpSpPr>
          <a:xfrm>
            <a:off x="1735907" y="3912097"/>
            <a:ext cx="4749196" cy="2353260"/>
            <a:chOff x="1735907" y="3912097"/>
            <a:chExt cx="4749196" cy="2353260"/>
          </a:xfrm>
        </p:grpSpPr>
        <p:pic>
          <p:nvPicPr>
            <p:cNvPr id="4" name="図 3"/>
            <p:cNvPicPr>
              <a:picLocks noChangeAspect="1"/>
            </p:cNvPicPr>
            <p:nvPr/>
          </p:nvPicPr>
          <p:blipFill>
            <a:blip r:embed="rId3"/>
            <a:stretch>
              <a:fillRect/>
            </a:stretch>
          </p:blipFill>
          <p:spPr>
            <a:xfrm>
              <a:off x="1735907" y="3912097"/>
              <a:ext cx="4749196" cy="2353260"/>
            </a:xfrm>
            <a:prstGeom prst="rect">
              <a:avLst/>
            </a:prstGeom>
          </p:spPr>
        </p:pic>
        <p:pic>
          <p:nvPicPr>
            <p:cNvPr id="22" name="図 21" descr="アイコン&#10;&#10;自動的に生成された説明">
              <a:extLst>
                <a:ext uri="{FF2B5EF4-FFF2-40B4-BE49-F238E27FC236}">
                  <a16:creationId xmlns:a16="http://schemas.microsoft.com/office/drawing/2014/main" id="{6FBF5671-343C-4F93-907A-20AB168AA8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3361" y="5087331"/>
              <a:ext cx="339436" cy="342813"/>
            </a:xfrm>
            <a:prstGeom prst="rect">
              <a:avLst/>
            </a:prstGeom>
          </p:spPr>
        </p:pic>
      </p:grpSp>
    </p:spTree>
    <p:extLst>
      <p:ext uri="{BB962C8B-B14F-4D97-AF65-F5344CB8AC3E}">
        <p14:creationId xmlns:p14="http://schemas.microsoft.com/office/powerpoint/2010/main" val="3873016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188D8A8-56AF-4CE9-9CDB-20439B382FC9}"/>
              </a:ext>
            </a:extLst>
          </p:cNvPr>
          <p:cNvSpPr/>
          <p:nvPr/>
        </p:nvSpPr>
        <p:spPr>
          <a:xfrm>
            <a:off x="975319" y="3429000"/>
            <a:ext cx="2572575" cy="135486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293E95B7-517D-4C78-8B92-2268EF798119}"/>
              </a:ext>
            </a:extLst>
          </p:cNvPr>
          <p:cNvSpPr/>
          <p:nvPr/>
        </p:nvSpPr>
        <p:spPr>
          <a:xfrm>
            <a:off x="975319" y="5054936"/>
            <a:ext cx="2572575" cy="135486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42349D44-CB3B-44BE-B573-D6C9EBA4E29A}"/>
              </a:ext>
            </a:extLst>
          </p:cNvPr>
          <p:cNvSpPr/>
          <p:nvPr/>
        </p:nvSpPr>
        <p:spPr>
          <a:xfrm>
            <a:off x="975319" y="1819795"/>
            <a:ext cx="2572575" cy="135486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ここまでのまとめ </a:t>
            </a:r>
            <a:r>
              <a:rPr lang="en-US" altLang="ja-JP" sz="2800" dirty="0">
                <a:solidFill>
                  <a:schemeClr val="tx2"/>
                </a:solidFill>
              </a:rPr>
              <a:t>| </a:t>
            </a:r>
            <a:r>
              <a:rPr lang="ja-JP" altLang="en-US" sz="2800" dirty="0">
                <a:solidFill>
                  <a:schemeClr val="tx2"/>
                </a:solidFill>
              </a:rPr>
              <a:t>プログラミングの</a:t>
            </a:r>
            <a:r>
              <a:rPr lang="en-US" altLang="ja-JP" sz="2800" dirty="0">
                <a:solidFill>
                  <a:schemeClr val="tx2"/>
                </a:solidFill>
              </a:rPr>
              <a:t>3</a:t>
            </a:r>
            <a:r>
              <a:rPr lang="ja-JP" altLang="en-US" sz="2800" dirty="0">
                <a:solidFill>
                  <a:schemeClr val="tx2"/>
                </a:solidFill>
              </a:rPr>
              <a:t>つの要素と意味</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26</a:t>
            </a:fld>
            <a:endParaRPr lang="ja-JP" altLang="en-US"/>
          </a:p>
        </p:txBody>
      </p:sp>
      <p:sp>
        <p:nvSpPr>
          <p:cNvPr id="4" name="正方形/長方形 3">
            <a:extLst>
              <a:ext uri="{FF2B5EF4-FFF2-40B4-BE49-F238E27FC236}">
                <a16:creationId xmlns:a16="http://schemas.microsoft.com/office/drawing/2014/main" id="{629650A2-3067-40B1-A371-6DED728DE2C4}"/>
              </a:ext>
            </a:extLst>
          </p:cNvPr>
          <p:cNvSpPr/>
          <p:nvPr/>
        </p:nvSpPr>
        <p:spPr>
          <a:xfrm>
            <a:off x="874713" y="1736725"/>
            <a:ext cx="2743200" cy="15210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順次実行</a:t>
            </a:r>
            <a:endParaRPr kumimoji="1" lang="en-US" altLang="ja-JP"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（じゅんじじっこう）</a:t>
            </a:r>
            <a:endPar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AA870277-8F2E-4005-B55A-411A32B76217}"/>
              </a:ext>
            </a:extLst>
          </p:cNvPr>
          <p:cNvSpPr/>
          <p:nvPr/>
        </p:nvSpPr>
        <p:spPr>
          <a:xfrm>
            <a:off x="874713" y="3354295"/>
            <a:ext cx="2743200" cy="15210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くり返し</a:t>
            </a:r>
          </a:p>
        </p:txBody>
      </p:sp>
      <p:sp>
        <p:nvSpPr>
          <p:cNvPr id="9" name="正方形/長方形 8">
            <a:extLst>
              <a:ext uri="{FF2B5EF4-FFF2-40B4-BE49-F238E27FC236}">
                <a16:creationId xmlns:a16="http://schemas.microsoft.com/office/drawing/2014/main" id="{0B033FE4-7A37-4D03-A98F-8ED152DF4A0E}"/>
              </a:ext>
            </a:extLst>
          </p:cNvPr>
          <p:cNvSpPr/>
          <p:nvPr/>
        </p:nvSpPr>
        <p:spPr>
          <a:xfrm>
            <a:off x="874713" y="4971866"/>
            <a:ext cx="2743200" cy="15210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条件分岐</a:t>
            </a:r>
            <a:endParaRPr kumimoji="1" lang="en-US" altLang="ja-JP"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（じょうけんぶんき）</a:t>
            </a:r>
          </a:p>
        </p:txBody>
      </p:sp>
      <p:sp>
        <p:nvSpPr>
          <p:cNvPr id="13" name="正方形/長方形 12">
            <a:extLst>
              <a:ext uri="{FF2B5EF4-FFF2-40B4-BE49-F238E27FC236}">
                <a16:creationId xmlns:a16="http://schemas.microsoft.com/office/drawing/2014/main" id="{00246572-34D6-494B-9E55-EDEEE3EEE22D}"/>
              </a:ext>
            </a:extLst>
          </p:cNvPr>
          <p:cNvSpPr/>
          <p:nvPr/>
        </p:nvSpPr>
        <p:spPr>
          <a:xfrm>
            <a:off x="3767854" y="1736725"/>
            <a:ext cx="4656293" cy="1521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プログラムは順番に実行される</a:t>
            </a:r>
          </a:p>
        </p:txBody>
      </p:sp>
      <p:sp>
        <p:nvSpPr>
          <p:cNvPr id="14" name="正方形/長方形 13">
            <a:extLst>
              <a:ext uri="{FF2B5EF4-FFF2-40B4-BE49-F238E27FC236}">
                <a16:creationId xmlns:a16="http://schemas.microsoft.com/office/drawing/2014/main" id="{BB3DF974-7BEC-4438-95C2-CDE9B846F701}"/>
              </a:ext>
            </a:extLst>
          </p:cNvPr>
          <p:cNvSpPr/>
          <p:nvPr/>
        </p:nvSpPr>
        <p:spPr>
          <a:xfrm>
            <a:off x="3767854" y="3354295"/>
            <a:ext cx="4656293" cy="760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Arial" panose="020B0604020202020204" pitchFamily="34" charset="0"/>
              <a:buChar char="•"/>
            </a:pP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ずっとくり返す</a:t>
            </a:r>
          </a:p>
        </p:txBody>
      </p:sp>
      <p:sp>
        <p:nvSpPr>
          <p:cNvPr id="15" name="正方形/長方形 14">
            <a:extLst>
              <a:ext uri="{FF2B5EF4-FFF2-40B4-BE49-F238E27FC236}">
                <a16:creationId xmlns:a16="http://schemas.microsoft.com/office/drawing/2014/main" id="{249B62D1-1012-4FE0-86CE-C724C7FBC6BF}"/>
              </a:ext>
            </a:extLst>
          </p:cNvPr>
          <p:cNvSpPr/>
          <p:nvPr/>
        </p:nvSpPr>
        <p:spPr>
          <a:xfrm>
            <a:off x="3767854" y="4971866"/>
            <a:ext cx="4656293" cy="1521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Arial" panose="020B0604020202020204" pitchFamily="34" charset="0"/>
              <a:buChar char="•"/>
            </a:pP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もし○○すると△△して、</a:t>
            </a:r>
            <a:br>
              <a:rPr kumimoji="1"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そうじゃないと□□する</a:t>
            </a: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5240FA92-A9A4-4BF1-AF99-CE866831D737}"/>
              </a:ext>
            </a:extLst>
          </p:cNvPr>
          <p:cNvSpPr/>
          <p:nvPr/>
        </p:nvSpPr>
        <p:spPr>
          <a:xfrm>
            <a:off x="8574087" y="1736725"/>
            <a:ext cx="2743200" cy="1521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a:solidFill>
                <a:schemeClr val="tx1"/>
              </a:solidFill>
            </a:endParaRPr>
          </a:p>
        </p:txBody>
      </p:sp>
      <p:sp>
        <p:nvSpPr>
          <p:cNvPr id="18" name="正方形/長方形 17">
            <a:extLst>
              <a:ext uri="{FF2B5EF4-FFF2-40B4-BE49-F238E27FC236}">
                <a16:creationId xmlns:a16="http://schemas.microsoft.com/office/drawing/2014/main" id="{0AF86E22-D1A1-49B4-B98C-D7FE2B1CAF35}"/>
              </a:ext>
            </a:extLst>
          </p:cNvPr>
          <p:cNvSpPr/>
          <p:nvPr/>
        </p:nvSpPr>
        <p:spPr>
          <a:xfrm>
            <a:off x="8574087" y="3354295"/>
            <a:ext cx="2743200" cy="1521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a:solidFill>
                <a:schemeClr val="tx1"/>
              </a:solidFill>
            </a:endParaRPr>
          </a:p>
        </p:txBody>
      </p:sp>
      <p:sp>
        <p:nvSpPr>
          <p:cNvPr id="19" name="正方形/長方形 18">
            <a:extLst>
              <a:ext uri="{FF2B5EF4-FFF2-40B4-BE49-F238E27FC236}">
                <a16:creationId xmlns:a16="http://schemas.microsoft.com/office/drawing/2014/main" id="{A03EF41D-4F25-4295-B546-BE4360633F30}"/>
              </a:ext>
            </a:extLst>
          </p:cNvPr>
          <p:cNvSpPr/>
          <p:nvPr/>
        </p:nvSpPr>
        <p:spPr>
          <a:xfrm>
            <a:off x="8574087" y="4978024"/>
            <a:ext cx="2743200" cy="15210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a:solidFill>
                <a:schemeClr val="tx1"/>
              </a:solidFill>
            </a:endParaRPr>
          </a:p>
        </p:txBody>
      </p:sp>
      <p:sp>
        <p:nvSpPr>
          <p:cNvPr id="28" name="正方形/長方形 27">
            <a:extLst>
              <a:ext uri="{FF2B5EF4-FFF2-40B4-BE49-F238E27FC236}">
                <a16:creationId xmlns:a16="http://schemas.microsoft.com/office/drawing/2014/main" id="{62083BDE-E39E-47E5-95D3-64E1AA1EF4E8}"/>
              </a:ext>
            </a:extLst>
          </p:cNvPr>
          <p:cNvSpPr/>
          <p:nvPr/>
        </p:nvSpPr>
        <p:spPr>
          <a:xfrm>
            <a:off x="3767854" y="1268414"/>
            <a:ext cx="4656293" cy="37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意味</a:t>
            </a:r>
          </a:p>
        </p:txBody>
      </p:sp>
      <p:sp>
        <p:nvSpPr>
          <p:cNvPr id="29" name="正方形/長方形 28">
            <a:extLst>
              <a:ext uri="{FF2B5EF4-FFF2-40B4-BE49-F238E27FC236}">
                <a16:creationId xmlns:a16="http://schemas.microsoft.com/office/drawing/2014/main" id="{9C66703E-692F-4ED4-8C99-E73063C9387D}"/>
              </a:ext>
            </a:extLst>
          </p:cNvPr>
          <p:cNvSpPr/>
          <p:nvPr/>
        </p:nvSpPr>
        <p:spPr>
          <a:xfrm>
            <a:off x="8574087" y="1268414"/>
            <a:ext cx="2743200" cy="37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使うアイコン</a:t>
            </a:r>
          </a:p>
        </p:txBody>
      </p:sp>
      <p:cxnSp>
        <p:nvCxnSpPr>
          <p:cNvPr id="31" name="直線コネクタ 30">
            <a:extLst>
              <a:ext uri="{FF2B5EF4-FFF2-40B4-BE49-F238E27FC236}">
                <a16:creationId xmlns:a16="http://schemas.microsoft.com/office/drawing/2014/main" id="{E18C4CA1-79C5-4BAF-A5BD-2DCA498326B2}"/>
              </a:ext>
            </a:extLst>
          </p:cNvPr>
          <p:cNvCxnSpPr/>
          <p:nvPr/>
        </p:nvCxnSpPr>
        <p:spPr>
          <a:xfrm>
            <a:off x="3767854" y="1640162"/>
            <a:ext cx="46562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E5DEDD11-7F5D-4AEF-B72F-7DD5F28A8C68}"/>
              </a:ext>
            </a:extLst>
          </p:cNvPr>
          <p:cNvCxnSpPr>
            <a:cxnSpLocks/>
          </p:cNvCxnSpPr>
          <p:nvPr/>
        </p:nvCxnSpPr>
        <p:spPr>
          <a:xfrm>
            <a:off x="8574087" y="1640162"/>
            <a:ext cx="274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F88C020F-0C6A-4464-9EFC-2E90749770E7}"/>
              </a:ext>
            </a:extLst>
          </p:cNvPr>
          <p:cNvCxnSpPr>
            <a:cxnSpLocks/>
          </p:cNvCxnSpPr>
          <p:nvPr/>
        </p:nvCxnSpPr>
        <p:spPr>
          <a:xfrm>
            <a:off x="3767854" y="3269816"/>
            <a:ext cx="754943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1A850AB-94D2-4A23-A80B-6D86E58A20C3}"/>
              </a:ext>
            </a:extLst>
          </p:cNvPr>
          <p:cNvCxnSpPr>
            <a:cxnSpLocks/>
          </p:cNvCxnSpPr>
          <p:nvPr/>
        </p:nvCxnSpPr>
        <p:spPr>
          <a:xfrm>
            <a:off x="3767854" y="4900113"/>
            <a:ext cx="754943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A9E4429D-2F03-4260-BB5B-1624693F8A5F}"/>
              </a:ext>
            </a:extLst>
          </p:cNvPr>
          <p:cNvSpPr/>
          <p:nvPr/>
        </p:nvSpPr>
        <p:spPr>
          <a:xfrm>
            <a:off x="3767854" y="4114798"/>
            <a:ext cx="4656293" cy="7605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nSpc>
                <a:spcPct val="150000"/>
              </a:lnSpc>
              <a:buFont typeface="Arial" panose="020B0604020202020204" pitchFamily="34" charset="0"/>
              <a:buChar char="•"/>
            </a:pP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○回くり返す</a:t>
            </a: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1" name="グループ化 10">
            <a:extLst>
              <a:ext uri="{FF2B5EF4-FFF2-40B4-BE49-F238E27FC236}">
                <a16:creationId xmlns:a16="http://schemas.microsoft.com/office/drawing/2014/main" id="{B8673A6C-1E83-4A8D-B1CC-46FFB0B8C83C}"/>
              </a:ext>
            </a:extLst>
          </p:cNvPr>
          <p:cNvGrpSpPr/>
          <p:nvPr/>
        </p:nvGrpSpPr>
        <p:grpSpPr>
          <a:xfrm>
            <a:off x="9363091" y="3220522"/>
            <a:ext cx="954107" cy="785853"/>
            <a:chOff x="9363091" y="3220522"/>
            <a:chExt cx="954107" cy="785853"/>
          </a:xfrm>
        </p:grpSpPr>
        <p:pic>
          <p:nvPicPr>
            <p:cNvPr id="23" name="図 22">
              <a:extLst>
                <a:ext uri="{FF2B5EF4-FFF2-40B4-BE49-F238E27FC236}">
                  <a16:creationId xmlns:a16="http://schemas.microsoft.com/office/drawing/2014/main" id="{8AE72110-1B8C-4161-A75C-19F0455DEB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491218" y="3462720"/>
              <a:ext cx="697854" cy="543655"/>
            </a:xfrm>
            <a:prstGeom prst="rect">
              <a:avLst/>
            </a:prstGeom>
          </p:spPr>
        </p:pic>
        <p:sp>
          <p:nvSpPr>
            <p:cNvPr id="6" name="テキスト ボックス 5">
              <a:extLst>
                <a:ext uri="{FF2B5EF4-FFF2-40B4-BE49-F238E27FC236}">
                  <a16:creationId xmlns:a16="http://schemas.microsoft.com/office/drawing/2014/main" id="{27E6D63F-E586-4984-9D84-9A32A1A6459E}"/>
                </a:ext>
              </a:extLst>
            </p:cNvPr>
            <p:cNvSpPr txBox="1"/>
            <p:nvPr/>
          </p:nvSpPr>
          <p:spPr>
            <a:xfrm>
              <a:off x="9363091" y="3220522"/>
              <a:ext cx="954107" cy="276999"/>
            </a:xfrm>
            <a:prstGeom prst="rect">
              <a:avLst/>
            </a:prstGeom>
            <a:noFill/>
          </p:spPr>
          <p:txBody>
            <a:bodyPr wrap="none" rtlCol="0">
              <a:spAutoFit/>
            </a:bodyPr>
            <a:lstStyle/>
            <a:p>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無限ループ</a:t>
              </a:r>
            </a:p>
          </p:txBody>
        </p:sp>
      </p:grpSp>
      <p:grpSp>
        <p:nvGrpSpPr>
          <p:cNvPr id="10" name="グループ化 9">
            <a:extLst>
              <a:ext uri="{FF2B5EF4-FFF2-40B4-BE49-F238E27FC236}">
                <a16:creationId xmlns:a16="http://schemas.microsoft.com/office/drawing/2014/main" id="{90BCCFF0-E1CE-4AE3-82B8-A428838DF8B3}"/>
              </a:ext>
            </a:extLst>
          </p:cNvPr>
          <p:cNvGrpSpPr/>
          <p:nvPr/>
        </p:nvGrpSpPr>
        <p:grpSpPr>
          <a:xfrm>
            <a:off x="9083816" y="4038411"/>
            <a:ext cx="1732514" cy="804855"/>
            <a:chOff x="9083816" y="3966749"/>
            <a:chExt cx="1732514" cy="804855"/>
          </a:xfrm>
        </p:grpSpPr>
        <p:grpSp>
          <p:nvGrpSpPr>
            <p:cNvPr id="5" name="グループ化 4">
              <a:extLst>
                <a:ext uri="{FF2B5EF4-FFF2-40B4-BE49-F238E27FC236}">
                  <a16:creationId xmlns:a16="http://schemas.microsoft.com/office/drawing/2014/main" id="{A7342E74-5CAF-4C22-945D-324CC8E1995C}"/>
                </a:ext>
              </a:extLst>
            </p:cNvPr>
            <p:cNvGrpSpPr/>
            <p:nvPr/>
          </p:nvGrpSpPr>
          <p:grpSpPr>
            <a:xfrm>
              <a:off x="9189507" y="4218496"/>
              <a:ext cx="1459222" cy="553108"/>
              <a:chOff x="9189507" y="4165930"/>
              <a:chExt cx="1459222" cy="553108"/>
            </a:xfrm>
          </p:grpSpPr>
          <p:pic>
            <p:nvPicPr>
              <p:cNvPr id="24" name="図 23">
                <a:extLst>
                  <a:ext uri="{FF2B5EF4-FFF2-40B4-BE49-F238E27FC236}">
                    <a16:creationId xmlns:a16="http://schemas.microsoft.com/office/drawing/2014/main" id="{11039174-0A7D-4359-A245-DC02A0E6F9C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189507" y="4165930"/>
                <a:ext cx="621533" cy="553108"/>
              </a:xfrm>
              <a:prstGeom prst="rect">
                <a:avLst/>
              </a:prstGeom>
            </p:spPr>
          </p:pic>
          <p:pic>
            <p:nvPicPr>
              <p:cNvPr id="25" name="図 24">
                <a:extLst>
                  <a:ext uri="{FF2B5EF4-FFF2-40B4-BE49-F238E27FC236}">
                    <a16:creationId xmlns:a16="http://schemas.microsoft.com/office/drawing/2014/main" id="{56F5015D-FE03-47AE-954C-AA22DD12820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960980" y="4165930"/>
                <a:ext cx="687749" cy="535233"/>
              </a:xfrm>
              <a:prstGeom prst="rect">
                <a:avLst/>
              </a:prstGeom>
            </p:spPr>
          </p:pic>
        </p:grpSp>
        <p:sp>
          <p:nvSpPr>
            <p:cNvPr id="30" name="テキスト ボックス 29">
              <a:extLst>
                <a:ext uri="{FF2B5EF4-FFF2-40B4-BE49-F238E27FC236}">
                  <a16:creationId xmlns:a16="http://schemas.microsoft.com/office/drawing/2014/main" id="{2F27EDEF-2018-473F-B236-3CEAECBD97DD}"/>
                </a:ext>
              </a:extLst>
            </p:cNvPr>
            <p:cNvSpPr txBox="1"/>
            <p:nvPr/>
          </p:nvSpPr>
          <p:spPr>
            <a:xfrm>
              <a:off x="9083816" y="3966749"/>
              <a:ext cx="800219"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数値定数</a:t>
              </a:r>
            </a:p>
          </p:txBody>
        </p:sp>
        <p:sp>
          <p:nvSpPr>
            <p:cNvPr id="33" name="テキスト ボックス 32">
              <a:extLst>
                <a:ext uri="{FF2B5EF4-FFF2-40B4-BE49-F238E27FC236}">
                  <a16:creationId xmlns:a16="http://schemas.microsoft.com/office/drawing/2014/main" id="{5CB8331E-ABAD-4B67-BDDC-59818A15718D}"/>
                </a:ext>
              </a:extLst>
            </p:cNvPr>
            <p:cNvSpPr txBox="1"/>
            <p:nvPr/>
          </p:nvSpPr>
          <p:spPr>
            <a:xfrm>
              <a:off x="9862223" y="3966749"/>
              <a:ext cx="954107"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回数ループ</a:t>
              </a:r>
            </a:p>
          </p:txBody>
        </p:sp>
      </p:grpSp>
      <p:grpSp>
        <p:nvGrpSpPr>
          <p:cNvPr id="7" name="グループ化 6">
            <a:extLst>
              <a:ext uri="{FF2B5EF4-FFF2-40B4-BE49-F238E27FC236}">
                <a16:creationId xmlns:a16="http://schemas.microsoft.com/office/drawing/2014/main" id="{9F7D7DB4-1B3D-4E3B-8247-FDAB3AF8C1F0}"/>
              </a:ext>
            </a:extLst>
          </p:cNvPr>
          <p:cNvGrpSpPr/>
          <p:nvPr/>
        </p:nvGrpSpPr>
        <p:grpSpPr>
          <a:xfrm>
            <a:off x="9160760" y="5303143"/>
            <a:ext cx="1578626" cy="858453"/>
            <a:chOff x="9160760" y="5071474"/>
            <a:chExt cx="1578626" cy="858453"/>
          </a:xfrm>
        </p:grpSpPr>
        <p:pic>
          <p:nvPicPr>
            <p:cNvPr id="20" name="図 19">
              <a:extLst>
                <a:ext uri="{FF2B5EF4-FFF2-40B4-BE49-F238E27FC236}">
                  <a16:creationId xmlns:a16="http://schemas.microsoft.com/office/drawing/2014/main" id="{7F147BBD-CC0D-495B-ADE1-861D71A139A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960980" y="5339436"/>
              <a:ext cx="751533" cy="590491"/>
            </a:xfrm>
            <a:prstGeom prst="rect">
              <a:avLst/>
            </a:prstGeom>
          </p:spPr>
        </p:pic>
        <p:pic>
          <p:nvPicPr>
            <p:cNvPr id="21" name="図 20">
              <a:extLst>
                <a:ext uri="{FF2B5EF4-FFF2-40B4-BE49-F238E27FC236}">
                  <a16:creationId xmlns:a16="http://schemas.microsoft.com/office/drawing/2014/main" id="{A3CFA716-DA0D-4157-A0DB-55B1F2B4BFC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172962" y="5321764"/>
              <a:ext cx="713320" cy="597648"/>
            </a:xfrm>
            <a:prstGeom prst="rect">
              <a:avLst/>
            </a:prstGeom>
          </p:spPr>
        </p:pic>
        <p:sp>
          <p:nvSpPr>
            <p:cNvPr id="35" name="テキスト ボックス 34">
              <a:extLst>
                <a:ext uri="{FF2B5EF4-FFF2-40B4-BE49-F238E27FC236}">
                  <a16:creationId xmlns:a16="http://schemas.microsoft.com/office/drawing/2014/main" id="{9F4F2119-0511-48D2-AEAA-54ACF8960121}"/>
                </a:ext>
              </a:extLst>
            </p:cNvPr>
            <p:cNvSpPr txBox="1"/>
            <p:nvPr/>
          </p:nvSpPr>
          <p:spPr>
            <a:xfrm>
              <a:off x="9160760" y="5071474"/>
              <a:ext cx="646331"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ボタン</a:t>
              </a:r>
            </a:p>
          </p:txBody>
        </p:sp>
        <p:sp>
          <p:nvSpPr>
            <p:cNvPr id="37" name="テキスト ボックス 36">
              <a:extLst>
                <a:ext uri="{FF2B5EF4-FFF2-40B4-BE49-F238E27FC236}">
                  <a16:creationId xmlns:a16="http://schemas.microsoft.com/office/drawing/2014/main" id="{B60E10A8-773F-4898-B3C8-47000C07C48B}"/>
                </a:ext>
              </a:extLst>
            </p:cNvPr>
            <p:cNvSpPr txBox="1"/>
            <p:nvPr/>
          </p:nvSpPr>
          <p:spPr>
            <a:xfrm>
              <a:off x="9939167" y="5071474"/>
              <a:ext cx="800219"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条件分岐</a:t>
              </a:r>
            </a:p>
          </p:txBody>
        </p:sp>
      </p:grpSp>
      <p:pic>
        <p:nvPicPr>
          <p:cNvPr id="38" name="図 37" descr="アイコン&#10;&#10;自動的に生成された説明">
            <a:extLst>
              <a:ext uri="{FF2B5EF4-FFF2-40B4-BE49-F238E27FC236}">
                <a16:creationId xmlns:a16="http://schemas.microsoft.com/office/drawing/2014/main" id="{C7A0D926-B268-4CF4-BB6D-DE7A7D3BEB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237237" y="5584913"/>
            <a:ext cx="504048" cy="509063"/>
          </a:xfrm>
          <a:prstGeom prst="rect">
            <a:avLst/>
          </a:prstGeom>
        </p:spPr>
      </p:pic>
    </p:spTree>
    <p:extLst>
      <p:ext uri="{BB962C8B-B14F-4D97-AF65-F5344CB8AC3E}">
        <p14:creationId xmlns:p14="http://schemas.microsoft.com/office/powerpoint/2010/main" val="362947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3" grpId="0" animBg="1"/>
      <p:bldP spid="14" grpId="0" animBg="1"/>
      <p:bldP spid="15"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ブレイクタイム</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27</a:t>
            </a:fld>
            <a:endParaRPr lang="ja-JP" altLang="en-US"/>
          </a:p>
        </p:txBody>
      </p:sp>
      <p:pic>
        <p:nvPicPr>
          <p:cNvPr id="26" name="図 25">
            <a:extLst>
              <a:ext uri="{FF2B5EF4-FFF2-40B4-BE49-F238E27FC236}">
                <a16:creationId xmlns:a16="http://schemas.microsoft.com/office/drawing/2014/main" id="{5B49DDE7-97F1-4928-8404-F8EF635DD47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15013" y="1739459"/>
            <a:ext cx="3038785" cy="3585587"/>
          </a:xfrm>
          <a:prstGeom prst="rect">
            <a:avLst/>
          </a:prstGeom>
        </p:spPr>
      </p:pic>
      <p:sp>
        <p:nvSpPr>
          <p:cNvPr id="7" name="テキスト ボックス 6">
            <a:extLst>
              <a:ext uri="{FF2B5EF4-FFF2-40B4-BE49-F238E27FC236}">
                <a16:creationId xmlns:a16="http://schemas.microsoft.com/office/drawing/2014/main" id="{4022CFA1-038A-4E8E-B28C-100B8379E33D}"/>
              </a:ext>
            </a:extLst>
          </p:cNvPr>
          <p:cNvSpPr txBox="1"/>
          <p:nvPr/>
        </p:nvSpPr>
        <p:spPr>
          <a:xfrm>
            <a:off x="7984403" y="3710816"/>
            <a:ext cx="800219" cy="830997"/>
          </a:xfrm>
          <a:prstGeom prst="rect">
            <a:avLst/>
          </a:prstGeom>
          <a:noFill/>
        </p:spPr>
        <p:txBody>
          <a:bodyPr wrap="none" rtlCol="0">
            <a:spAutoFit/>
          </a:bodyPr>
          <a:lstStyle/>
          <a:p>
            <a:r>
              <a:rPr kumimoji="1" lang="ja-JP" altLang="en-US" sz="4800" dirty="0">
                <a:solidFill>
                  <a:srgbClr val="0070C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a:t>
            </a:r>
          </a:p>
        </p:txBody>
      </p:sp>
      <p:sp>
        <p:nvSpPr>
          <p:cNvPr id="8" name="テキスト ボックス 7">
            <a:extLst>
              <a:ext uri="{FF2B5EF4-FFF2-40B4-BE49-F238E27FC236}">
                <a16:creationId xmlns:a16="http://schemas.microsoft.com/office/drawing/2014/main" id="{2ED5A81C-2734-460A-86E7-824E40415EE3}"/>
              </a:ext>
            </a:extLst>
          </p:cNvPr>
          <p:cNvSpPr txBox="1"/>
          <p:nvPr/>
        </p:nvSpPr>
        <p:spPr>
          <a:xfrm>
            <a:off x="2216530" y="2758170"/>
            <a:ext cx="1378904" cy="2400657"/>
          </a:xfrm>
          <a:prstGeom prst="rect">
            <a:avLst/>
          </a:prstGeom>
          <a:noFill/>
        </p:spPr>
        <p:txBody>
          <a:bodyPr wrap="none" rtlCol="0">
            <a:spAutoFit/>
          </a:bodyPr>
          <a:lstStyle/>
          <a:p>
            <a:r>
              <a:rPr kumimoji="1" lang="en-US" altLang="ja-JP"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4</a:t>
            </a:r>
            <a:endParaRPr kumimoji="1" lang="ja-JP" altLang="en-US"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EEA5A676-D7FE-4099-9674-642EA8C59AEC}"/>
              </a:ext>
            </a:extLst>
          </p:cNvPr>
          <p:cNvSpPr txBox="1"/>
          <p:nvPr/>
        </p:nvSpPr>
        <p:spPr>
          <a:xfrm>
            <a:off x="6638300" y="2758170"/>
            <a:ext cx="1378904" cy="2400657"/>
          </a:xfrm>
          <a:prstGeom prst="rect">
            <a:avLst/>
          </a:prstGeom>
          <a:noFill/>
        </p:spPr>
        <p:txBody>
          <a:bodyPr wrap="none" rtlCol="0">
            <a:spAutoFit/>
          </a:bodyPr>
          <a:lstStyle/>
          <a:p>
            <a:r>
              <a:rPr kumimoji="1" lang="en-US" altLang="ja-JP"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1</a:t>
            </a:r>
            <a:endParaRPr kumimoji="1" lang="ja-JP" altLang="en-US"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5A2383FA-D00B-4822-B14E-9C1D84B048F3}"/>
              </a:ext>
            </a:extLst>
          </p:cNvPr>
          <p:cNvSpPr txBox="1"/>
          <p:nvPr/>
        </p:nvSpPr>
        <p:spPr>
          <a:xfrm>
            <a:off x="3690453" y="2758170"/>
            <a:ext cx="1378904" cy="2400657"/>
          </a:xfrm>
          <a:prstGeom prst="rect">
            <a:avLst/>
          </a:prstGeom>
          <a:noFill/>
        </p:spPr>
        <p:txBody>
          <a:bodyPr wrap="none" rtlCol="0">
            <a:spAutoFit/>
          </a:bodyPr>
          <a:lstStyle/>
          <a:p>
            <a:r>
              <a:rPr kumimoji="1" lang="en-US" altLang="ja-JP"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3</a:t>
            </a:r>
            <a:endParaRPr kumimoji="1" lang="ja-JP" altLang="en-US"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B3510C54-CBA2-469F-9D98-FEDEBE6FAE13}"/>
              </a:ext>
            </a:extLst>
          </p:cNvPr>
          <p:cNvSpPr txBox="1"/>
          <p:nvPr/>
        </p:nvSpPr>
        <p:spPr>
          <a:xfrm>
            <a:off x="5164376" y="2758170"/>
            <a:ext cx="1378904" cy="2400657"/>
          </a:xfrm>
          <a:prstGeom prst="rect">
            <a:avLst/>
          </a:prstGeom>
          <a:noFill/>
        </p:spPr>
        <p:txBody>
          <a:bodyPr wrap="none" rtlCol="0">
            <a:spAutoFit/>
          </a:bodyPr>
          <a:lstStyle/>
          <a:p>
            <a:r>
              <a:rPr kumimoji="1" lang="en-US" altLang="ja-JP"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2</a:t>
            </a:r>
            <a:endParaRPr kumimoji="1" lang="ja-JP" altLang="en-US"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85BC049D-D131-4687-81BD-93332AC189A1}"/>
              </a:ext>
            </a:extLst>
          </p:cNvPr>
          <p:cNvSpPr txBox="1"/>
          <p:nvPr/>
        </p:nvSpPr>
        <p:spPr>
          <a:xfrm>
            <a:off x="742606" y="2745470"/>
            <a:ext cx="1378904" cy="2400657"/>
          </a:xfrm>
          <a:prstGeom prst="rect">
            <a:avLst/>
          </a:prstGeom>
          <a:noFill/>
        </p:spPr>
        <p:txBody>
          <a:bodyPr wrap="none" rtlCol="0">
            <a:spAutoFit/>
          </a:bodyPr>
          <a:lstStyle/>
          <a:p>
            <a:r>
              <a:rPr lang="en-US" altLang="ja-JP"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5</a:t>
            </a:r>
            <a:endParaRPr kumimoji="1" lang="ja-JP" altLang="en-US" sz="15000" dirty="0">
              <a:solidFill>
                <a:schemeClr val="accent2"/>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pic>
        <p:nvPicPr>
          <p:cNvPr id="5" name="図 4" descr="おもちゃのブロックで作られた人形&#10;&#10;中程度の精度で自動的に生成された説明">
            <a:extLst>
              <a:ext uri="{FF2B5EF4-FFF2-40B4-BE49-F238E27FC236}">
                <a16:creationId xmlns:a16="http://schemas.microsoft.com/office/drawing/2014/main" id="{5C16AD11-B8AD-45F3-A79E-145B3E92CD45}"/>
              </a:ext>
            </a:extLst>
          </p:cNvPr>
          <p:cNvPicPr>
            <a:picLocks noChangeAspect="1"/>
          </p:cNvPicPr>
          <p:nvPr/>
        </p:nvPicPr>
        <p:blipFill rotWithShape="1">
          <a:blip r:embed="rId4">
            <a:extLst>
              <a:ext uri="{28A0092B-C50C-407E-A947-70E740481C1C}">
                <a14:useLocalDpi xmlns:a14="http://schemas.microsoft.com/office/drawing/2010/main" val="0"/>
              </a:ext>
            </a:extLst>
          </a:blip>
          <a:srcRect r="50084"/>
          <a:stretch/>
        </p:blipFill>
        <p:spPr>
          <a:xfrm>
            <a:off x="8865749" y="2467897"/>
            <a:ext cx="2219441" cy="2128709"/>
          </a:xfrm>
          <a:prstGeom prst="rect">
            <a:avLst/>
          </a:prstGeom>
        </p:spPr>
      </p:pic>
    </p:spTree>
    <p:extLst>
      <p:ext uri="{BB962C8B-B14F-4D97-AF65-F5344CB8AC3E}">
        <p14:creationId xmlns:p14="http://schemas.microsoft.com/office/powerpoint/2010/main" val="140861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60000"/>
                                        <p:tgtEl>
                                          <p:spTgt spid="12"/>
                                        </p:tgtEl>
                                        <p:attrNameLst>
                                          <p:attrName>ppt_w</p:attrName>
                                        </p:attrNameLst>
                                      </p:cBhvr>
                                      <p:tavLst>
                                        <p:tav tm="0">
                                          <p:val>
                                            <p:strVal val="ppt_w"/>
                                          </p:val>
                                        </p:tav>
                                        <p:tav tm="100000">
                                          <p:val>
                                            <p:fltVal val="0"/>
                                          </p:val>
                                        </p:tav>
                                      </p:tavLst>
                                    </p:anim>
                                    <p:anim calcmode="lin" valueType="num">
                                      <p:cBhvr>
                                        <p:cTn id="7" dur="60000"/>
                                        <p:tgtEl>
                                          <p:spTgt spid="12"/>
                                        </p:tgtEl>
                                        <p:attrNameLst>
                                          <p:attrName>ppt_h</p:attrName>
                                        </p:attrNameLst>
                                      </p:cBhvr>
                                      <p:tavLst>
                                        <p:tav tm="0">
                                          <p:val>
                                            <p:strVal val="ppt_h"/>
                                          </p:val>
                                        </p:tav>
                                        <p:tav tm="100000">
                                          <p:val>
                                            <p:fltVal val="0"/>
                                          </p:val>
                                        </p:tav>
                                      </p:tavLst>
                                    </p:anim>
                                    <p:animEffect transition="out" filter="fade">
                                      <p:cBhvr>
                                        <p:cTn id="8" dur="60000"/>
                                        <p:tgtEl>
                                          <p:spTgt spid="12"/>
                                        </p:tgtEl>
                                      </p:cBhvr>
                                    </p:animEffect>
                                    <p:set>
                                      <p:cBhvr>
                                        <p:cTn id="9" dur="1" fill="hold">
                                          <p:stCondLst>
                                            <p:cond delay="59999"/>
                                          </p:stCondLst>
                                        </p:cTn>
                                        <p:tgtEl>
                                          <p:spTgt spid="12"/>
                                        </p:tgtEl>
                                        <p:attrNameLst>
                                          <p:attrName>style.visibility</p:attrName>
                                        </p:attrNameLst>
                                      </p:cBhvr>
                                      <p:to>
                                        <p:strVal val="hidden"/>
                                      </p:to>
                                    </p:set>
                                  </p:childTnLst>
                                </p:cTn>
                              </p:par>
                            </p:childTnLst>
                          </p:cTn>
                        </p:par>
                        <p:par>
                          <p:cTn id="10" fill="hold">
                            <p:stCondLst>
                              <p:cond delay="60000"/>
                            </p:stCondLst>
                            <p:childTnLst>
                              <p:par>
                                <p:cTn id="11" presetID="53" presetClass="exit" presetSubtype="32" fill="hold" grpId="0" nodeType="afterEffect">
                                  <p:stCondLst>
                                    <p:cond delay="0"/>
                                  </p:stCondLst>
                                  <p:childTnLst>
                                    <p:anim calcmode="lin" valueType="num">
                                      <p:cBhvr>
                                        <p:cTn id="12" dur="60000"/>
                                        <p:tgtEl>
                                          <p:spTgt spid="8"/>
                                        </p:tgtEl>
                                        <p:attrNameLst>
                                          <p:attrName>ppt_w</p:attrName>
                                        </p:attrNameLst>
                                      </p:cBhvr>
                                      <p:tavLst>
                                        <p:tav tm="0">
                                          <p:val>
                                            <p:strVal val="ppt_w"/>
                                          </p:val>
                                        </p:tav>
                                        <p:tav tm="100000">
                                          <p:val>
                                            <p:fltVal val="0"/>
                                          </p:val>
                                        </p:tav>
                                      </p:tavLst>
                                    </p:anim>
                                    <p:anim calcmode="lin" valueType="num">
                                      <p:cBhvr>
                                        <p:cTn id="13" dur="60000"/>
                                        <p:tgtEl>
                                          <p:spTgt spid="8"/>
                                        </p:tgtEl>
                                        <p:attrNameLst>
                                          <p:attrName>ppt_h</p:attrName>
                                        </p:attrNameLst>
                                      </p:cBhvr>
                                      <p:tavLst>
                                        <p:tav tm="0">
                                          <p:val>
                                            <p:strVal val="ppt_h"/>
                                          </p:val>
                                        </p:tav>
                                        <p:tav tm="100000">
                                          <p:val>
                                            <p:fltVal val="0"/>
                                          </p:val>
                                        </p:tav>
                                      </p:tavLst>
                                    </p:anim>
                                    <p:animEffect transition="out" filter="fade">
                                      <p:cBhvr>
                                        <p:cTn id="14" dur="60000"/>
                                        <p:tgtEl>
                                          <p:spTgt spid="8"/>
                                        </p:tgtEl>
                                      </p:cBhvr>
                                    </p:animEffect>
                                    <p:set>
                                      <p:cBhvr>
                                        <p:cTn id="15" dur="1" fill="hold">
                                          <p:stCondLst>
                                            <p:cond delay="59999"/>
                                          </p:stCondLst>
                                        </p:cTn>
                                        <p:tgtEl>
                                          <p:spTgt spid="8"/>
                                        </p:tgtEl>
                                        <p:attrNameLst>
                                          <p:attrName>style.visibility</p:attrName>
                                        </p:attrNameLst>
                                      </p:cBhvr>
                                      <p:to>
                                        <p:strVal val="hidden"/>
                                      </p:to>
                                    </p:set>
                                  </p:childTnLst>
                                </p:cTn>
                              </p:par>
                            </p:childTnLst>
                          </p:cTn>
                        </p:par>
                        <p:par>
                          <p:cTn id="16" fill="hold">
                            <p:stCondLst>
                              <p:cond delay="120000"/>
                            </p:stCondLst>
                            <p:childTnLst>
                              <p:par>
                                <p:cTn id="17" presetID="53" presetClass="exit" presetSubtype="32" fill="hold" grpId="0" nodeType="afterEffect">
                                  <p:stCondLst>
                                    <p:cond delay="0"/>
                                  </p:stCondLst>
                                  <p:childTnLst>
                                    <p:anim calcmode="lin" valueType="num">
                                      <p:cBhvr>
                                        <p:cTn id="18" dur="60000"/>
                                        <p:tgtEl>
                                          <p:spTgt spid="10"/>
                                        </p:tgtEl>
                                        <p:attrNameLst>
                                          <p:attrName>ppt_w</p:attrName>
                                        </p:attrNameLst>
                                      </p:cBhvr>
                                      <p:tavLst>
                                        <p:tav tm="0">
                                          <p:val>
                                            <p:strVal val="ppt_w"/>
                                          </p:val>
                                        </p:tav>
                                        <p:tav tm="100000">
                                          <p:val>
                                            <p:fltVal val="0"/>
                                          </p:val>
                                        </p:tav>
                                      </p:tavLst>
                                    </p:anim>
                                    <p:anim calcmode="lin" valueType="num">
                                      <p:cBhvr>
                                        <p:cTn id="19" dur="60000"/>
                                        <p:tgtEl>
                                          <p:spTgt spid="10"/>
                                        </p:tgtEl>
                                        <p:attrNameLst>
                                          <p:attrName>ppt_h</p:attrName>
                                        </p:attrNameLst>
                                      </p:cBhvr>
                                      <p:tavLst>
                                        <p:tav tm="0">
                                          <p:val>
                                            <p:strVal val="ppt_h"/>
                                          </p:val>
                                        </p:tav>
                                        <p:tav tm="100000">
                                          <p:val>
                                            <p:fltVal val="0"/>
                                          </p:val>
                                        </p:tav>
                                      </p:tavLst>
                                    </p:anim>
                                    <p:animEffect transition="out" filter="fade">
                                      <p:cBhvr>
                                        <p:cTn id="20" dur="60000"/>
                                        <p:tgtEl>
                                          <p:spTgt spid="10"/>
                                        </p:tgtEl>
                                      </p:cBhvr>
                                    </p:animEffect>
                                    <p:set>
                                      <p:cBhvr>
                                        <p:cTn id="21" dur="1" fill="hold">
                                          <p:stCondLst>
                                            <p:cond delay="59999"/>
                                          </p:stCondLst>
                                        </p:cTn>
                                        <p:tgtEl>
                                          <p:spTgt spid="10"/>
                                        </p:tgtEl>
                                        <p:attrNameLst>
                                          <p:attrName>style.visibility</p:attrName>
                                        </p:attrNameLst>
                                      </p:cBhvr>
                                      <p:to>
                                        <p:strVal val="hidden"/>
                                      </p:to>
                                    </p:set>
                                  </p:childTnLst>
                                </p:cTn>
                              </p:par>
                            </p:childTnLst>
                          </p:cTn>
                        </p:par>
                        <p:par>
                          <p:cTn id="22" fill="hold">
                            <p:stCondLst>
                              <p:cond delay="180000"/>
                            </p:stCondLst>
                            <p:childTnLst>
                              <p:par>
                                <p:cTn id="23" presetID="53" presetClass="exit" presetSubtype="32" fill="hold" grpId="0" nodeType="afterEffect">
                                  <p:stCondLst>
                                    <p:cond delay="0"/>
                                  </p:stCondLst>
                                  <p:childTnLst>
                                    <p:anim calcmode="lin" valueType="num">
                                      <p:cBhvr>
                                        <p:cTn id="24" dur="60000"/>
                                        <p:tgtEl>
                                          <p:spTgt spid="11"/>
                                        </p:tgtEl>
                                        <p:attrNameLst>
                                          <p:attrName>ppt_w</p:attrName>
                                        </p:attrNameLst>
                                      </p:cBhvr>
                                      <p:tavLst>
                                        <p:tav tm="0">
                                          <p:val>
                                            <p:strVal val="ppt_w"/>
                                          </p:val>
                                        </p:tav>
                                        <p:tav tm="100000">
                                          <p:val>
                                            <p:fltVal val="0"/>
                                          </p:val>
                                        </p:tav>
                                      </p:tavLst>
                                    </p:anim>
                                    <p:anim calcmode="lin" valueType="num">
                                      <p:cBhvr>
                                        <p:cTn id="25" dur="60000"/>
                                        <p:tgtEl>
                                          <p:spTgt spid="11"/>
                                        </p:tgtEl>
                                        <p:attrNameLst>
                                          <p:attrName>ppt_h</p:attrName>
                                        </p:attrNameLst>
                                      </p:cBhvr>
                                      <p:tavLst>
                                        <p:tav tm="0">
                                          <p:val>
                                            <p:strVal val="ppt_h"/>
                                          </p:val>
                                        </p:tav>
                                        <p:tav tm="100000">
                                          <p:val>
                                            <p:fltVal val="0"/>
                                          </p:val>
                                        </p:tav>
                                      </p:tavLst>
                                    </p:anim>
                                    <p:animEffect transition="out" filter="fade">
                                      <p:cBhvr>
                                        <p:cTn id="26" dur="60000"/>
                                        <p:tgtEl>
                                          <p:spTgt spid="11"/>
                                        </p:tgtEl>
                                      </p:cBhvr>
                                    </p:animEffect>
                                    <p:set>
                                      <p:cBhvr>
                                        <p:cTn id="27" dur="1" fill="hold">
                                          <p:stCondLst>
                                            <p:cond delay="59999"/>
                                          </p:stCondLst>
                                        </p:cTn>
                                        <p:tgtEl>
                                          <p:spTgt spid="11"/>
                                        </p:tgtEl>
                                        <p:attrNameLst>
                                          <p:attrName>style.visibility</p:attrName>
                                        </p:attrNameLst>
                                      </p:cBhvr>
                                      <p:to>
                                        <p:strVal val="hidden"/>
                                      </p:to>
                                    </p:set>
                                  </p:childTnLst>
                                </p:cTn>
                              </p:par>
                            </p:childTnLst>
                          </p:cTn>
                        </p:par>
                        <p:par>
                          <p:cTn id="28" fill="hold">
                            <p:stCondLst>
                              <p:cond delay="240000"/>
                            </p:stCondLst>
                            <p:childTnLst>
                              <p:par>
                                <p:cTn id="29" presetID="53" presetClass="exit" presetSubtype="32" fill="hold" grpId="0" nodeType="afterEffect">
                                  <p:stCondLst>
                                    <p:cond delay="0"/>
                                  </p:stCondLst>
                                  <p:childTnLst>
                                    <p:anim calcmode="lin" valueType="num">
                                      <p:cBhvr>
                                        <p:cTn id="30" dur="60000"/>
                                        <p:tgtEl>
                                          <p:spTgt spid="9"/>
                                        </p:tgtEl>
                                        <p:attrNameLst>
                                          <p:attrName>ppt_w</p:attrName>
                                        </p:attrNameLst>
                                      </p:cBhvr>
                                      <p:tavLst>
                                        <p:tav tm="0">
                                          <p:val>
                                            <p:strVal val="ppt_w"/>
                                          </p:val>
                                        </p:tav>
                                        <p:tav tm="100000">
                                          <p:val>
                                            <p:fltVal val="0"/>
                                          </p:val>
                                        </p:tav>
                                      </p:tavLst>
                                    </p:anim>
                                    <p:anim calcmode="lin" valueType="num">
                                      <p:cBhvr>
                                        <p:cTn id="31" dur="60000"/>
                                        <p:tgtEl>
                                          <p:spTgt spid="9"/>
                                        </p:tgtEl>
                                        <p:attrNameLst>
                                          <p:attrName>ppt_h</p:attrName>
                                        </p:attrNameLst>
                                      </p:cBhvr>
                                      <p:tavLst>
                                        <p:tav tm="0">
                                          <p:val>
                                            <p:strVal val="ppt_h"/>
                                          </p:val>
                                        </p:tav>
                                        <p:tav tm="100000">
                                          <p:val>
                                            <p:fltVal val="0"/>
                                          </p:val>
                                        </p:tav>
                                      </p:tavLst>
                                    </p:anim>
                                    <p:animEffect transition="out" filter="fade">
                                      <p:cBhvr>
                                        <p:cTn id="32" dur="60000"/>
                                        <p:tgtEl>
                                          <p:spTgt spid="9"/>
                                        </p:tgtEl>
                                      </p:cBhvr>
                                    </p:animEffect>
                                    <p:set>
                                      <p:cBhvr>
                                        <p:cTn id="33" dur="1" fill="hold">
                                          <p:stCondLst>
                                            <p:cond delay="59999"/>
                                          </p:stCondLst>
                                        </p:cTn>
                                        <p:tgtEl>
                                          <p:spTgt spid="9"/>
                                        </p:tgtEl>
                                        <p:attrNameLst>
                                          <p:attrName>style.visibility</p:attrName>
                                        </p:attrNameLst>
                                      </p:cBhvr>
                                      <p:to>
                                        <p:strVal val="hidden"/>
                                      </p:to>
                                    </p:set>
                                  </p:childTnLst>
                                </p:cTn>
                              </p:par>
                            </p:childTnLst>
                          </p:cTn>
                        </p:par>
                        <p:par>
                          <p:cTn id="34" fill="hold">
                            <p:stCondLst>
                              <p:cond delay="300000"/>
                            </p:stCondLst>
                            <p:childTnLst>
                              <p:par>
                                <p:cTn id="35" presetID="32" presetClass="emph" presetSubtype="0" fill="hold" nodeType="afterEffect">
                                  <p:stCondLst>
                                    <p:cond delay="0"/>
                                  </p:stCondLst>
                                  <p:childTnLst>
                                    <p:animRot by="120000">
                                      <p:cBhvr>
                                        <p:cTn id="36" dur="100" fill="hold">
                                          <p:stCondLst>
                                            <p:cond delay="0"/>
                                          </p:stCondLst>
                                        </p:cTn>
                                        <p:tgtEl>
                                          <p:spTgt spid="26"/>
                                        </p:tgtEl>
                                        <p:attrNameLst>
                                          <p:attrName>r</p:attrName>
                                        </p:attrNameLst>
                                      </p:cBhvr>
                                    </p:animRot>
                                    <p:animRot by="-240000">
                                      <p:cBhvr>
                                        <p:cTn id="37" dur="200" fill="hold">
                                          <p:stCondLst>
                                            <p:cond delay="200"/>
                                          </p:stCondLst>
                                        </p:cTn>
                                        <p:tgtEl>
                                          <p:spTgt spid="26"/>
                                        </p:tgtEl>
                                        <p:attrNameLst>
                                          <p:attrName>r</p:attrName>
                                        </p:attrNameLst>
                                      </p:cBhvr>
                                    </p:animRot>
                                    <p:animRot by="240000">
                                      <p:cBhvr>
                                        <p:cTn id="38" dur="200" fill="hold">
                                          <p:stCondLst>
                                            <p:cond delay="400"/>
                                          </p:stCondLst>
                                        </p:cTn>
                                        <p:tgtEl>
                                          <p:spTgt spid="26"/>
                                        </p:tgtEl>
                                        <p:attrNameLst>
                                          <p:attrName>r</p:attrName>
                                        </p:attrNameLst>
                                      </p:cBhvr>
                                    </p:animRot>
                                    <p:animRot by="-240000">
                                      <p:cBhvr>
                                        <p:cTn id="39" dur="200" fill="hold">
                                          <p:stCondLst>
                                            <p:cond delay="600"/>
                                          </p:stCondLst>
                                        </p:cTn>
                                        <p:tgtEl>
                                          <p:spTgt spid="26"/>
                                        </p:tgtEl>
                                        <p:attrNameLst>
                                          <p:attrName>r</p:attrName>
                                        </p:attrNameLst>
                                      </p:cBhvr>
                                    </p:animRot>
                                    <p:animRot by="120000">
                                      <p:cBhvr>
                                        <p:cTn id="40" dur="200" fill="hold">
                                          <p:stCondLst>
                                            <p:cond delay="800"/>
                                          </p:stCondLst>
                                        </p:cTn>
                                        <p:tgtEl>
                                          <p:spTgt spid="26"/>
                                        </p:tgtEl>
                                        <p:attrNameLst>
                                          <p:attrName>r</p:attrName>
                                        </p:attrNameLst>
                                      </p:cBhvr>
                                    </p:animRot>
                                  </p:childTnLst>
                                  <p:subTnLst>
                                    <p:set>
                                      <p:cBhvr override="childStyle">
                                        <p:cTn dur="1" fill="hold" display="0" masterRel="sameClick" afterEffect="1">
                                          <p:stCondLst>
                                            <p:cond evt="end" delay="0">
                                              <p:tn val="35"/>
                                            </p:cond>
                                          </p:stCondLst>
                                        </p:cTn>
                                        <p:tgtEl>
                                          <p:spTgt spid="26"/>
                                        </p:tgtEl>
                                        <p:attrNameLst>
                                          <p:attrName>style.visibility</p:attrName>
                                        </p:attrNameLst>
                                      </p:cBhvr>
                                      <p:to>
                                        <p:strVal val="hidden"/>
                                      </p:to>
                                    </p:set>
                                  </p:subTnLst>
                                </p:cTn>
                              </p:par>
                            </p:childTnLst>
                          </p:cTn>
                        </p:par>
                        <p:par>
                          <p:cTn id="41" fill="hold">
                            <p:stCondLst>
                              <p:cond delay="301000"/>
                            </p:stCondLst>
                            <p:childTnLst>
                              <p:par>
                                <p:cTn id="42" presetID="45"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2000"/>
                                        <p:tgtEl>
                                          <p:spTgt spid="5"/>
                                        </p:tgtEl>
                                      </p:cBhvr>
                                    </p:animEffect>
                                    <p:anim calcmode="lin" valueType="num">
                                      <p:cBhvr>
                                        <p:cTn id="45" dur="2000" fill="hold"/>
                                        <p:tgtEl>
                                          <p:spTgt spid="5"/>
                                        </p:tgtEl>
                                        <p:attrNameLst>
                                          <p:attrName>ppt_w</p:attrName>
                                        </p:attrNameLst>
                                      </p:cBhvr>
                                      <p:tavLst>
                                        <p:tav tm="0" fmla="#ppt_w*sin(2.5*pi*$)">
                                          <p:val>
                                            <p:fltVal val="0"/>
                                          </p:val>
                                        </p:tav>
                                        <p:tav tm="100000">
                                          <p:val>
                                            <p:fltVal val="1"/>
                                          </p:val>
                                        </p:tav>
                                      </p:tavLst>
                                    </p:anim>
                                    <p:anim calcmode="lin" valueType="num">
                                      <p:cBhvr>
                                        <p:cTn id="46"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4"/>
          <p:cNvSpPr/>
          <p:nvPr/>
        </p:nvSpPr>
        <p:spPr>
          <a:xfrm>
            <a:off x="6646653" y="2256675"/>
            <a:ext cx="4901880" cy="2651169"/>
          </a:xfrm>
          <a:prstGeom prst="roundRect">
            <a:avLst>
              <a:gd name="adj" fmla="val 7725"/>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自動化に挑戦</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28</a:t>
            </a:fld>
            <a:endParaRPr lang="ja-JP" altLang="en-US"/>
          </a:p>
        </p:txBody>
      </p:sp>
      <p:grpSp>
        <p:nvGrpSpPr>
          <p:cNvPr id="8" name="グループ化 7">
            <a:extLst>
              <a:ext uri="{FF2B5EF4-FFF2-40B4-BE49-F238E27FC236}">
                <a16:creationId xmlns:a16="http://schemas.microsoft.com/office/drawing/2014/main" id="{736A7397-FFD9-4ECB-A9B2-BA2630A99367}"/>
              </a:ext>
            </a:extLst>
          </p:cNvPr>
          <p:cNvGrpSpPr/>
          <p:nvPr/>
        </p:nvGrpSpPr>
        <p:grpSpPr>
          <a:xfrm>
            <a:off x="1727754" y="2198511"/>
            <a:ext cx="3515205" cy="2927350"/>
            <a:chOff x="1456957" y="3429000"/>
            <a:chExt cx="3515205" cy="2927350"/>
          </a:xfrm>
        </p:grpSpPr>
        <p:pic>
          <p:nvPicPr>
            <p:cNvPr id="1026" name="Picture 2" descr="ダウンライトのイラスト">
              <a:extLst>
                <a:ext uri="{FF2B5EF4-FFF2-40B4-BE49-F238E27FC236}">
                  <a16:creationId xmlns:a16="http://schemas.microsoft.com/office/drawing/2014/main" id="{8B8B1792-7E74-48E8-A7B0-7D1D09A177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6957" y="3429000"/>
              <a:ext cx="2004060" cy="20040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人差し指で押す人のイラスト（男性）">
              <a:extLst>
                <a:ext uri="{FF2B5EF4-FFF2-40B4-BE49-F238E27FC236}">
                  <a16:creationId xmlns:a16="http://schemas.microsoft.com/office/drawing/2014/main" id="{8FD17C24-B967-4C29-B7DF-161B71D319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1017" y="4507855"/>
              <a:ext cx="1511145" cy="1848495"/>
            </a:xfrm>
            <a:prstGeom prst="rect">
              <a:avLst/>
            </a:prstGeom>
            <a:noFill/>
            <a:extLst>
              <a:ext uri="{909E8E84-426E-40DD-AFC4-6F175D3DCCD1}">
                <a14:hiddenFill xmlns:a14="http://schemas.microsoft.com/office/drawing/2010/main">
                  <a:solidFill>
                    <a:srgbClr val="FFFFFF"/>
                  </a:solidFill>
                </a14:hiddenFill>
              </a:ext>
            </a:extLst>
          </p:spPr>
        </p:pic>
      </p:grpSp>
      <p:pic>
        <p:nvPicPr>
          <p:cNvPr id="21" name="Picture 2" descr="ダウンライトのイラスト">
            <a:extLst>
              <a:ext uri="{FF2B5EF4-FFF2-40B4-BE49-F238E27FC236}">
                <a16:creationId xmlns:a16="http://schemas.microsoft.com/office/drawing/2014/main" id="{55C41912-94A8-451B-AB19-00A8BD56F9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940" y="2198511"/>
            <a:ext cx="2004060" cy="200406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1A5C19F6-12B4-42DA-94DA-4AA4C35C7DED}"/>
              </a:ext>
            </a:extLst>
          </p:cNvPr>
          <p:cNvSpPr txBox="1"/>
          <p:nvPr/>
        </p:nvSpPr>
        <p:spPr>
          <a:xfrm>
            <a:off x="2008028" y="1827197"/>
            <a:ext cx="2954655"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ボタンを押すと光るライト</a:t>
            </a:r>
          </a:p>
        </p:txBody>
      </p:sp>
      <p:sp>
        <p:nvSpPr>
          <p:cNvPr id="22" name="テキスト ボックス 21">
            <a:extLst>
              <a:ext uri="{FF2B5EF4-FFF2-40B4-BE49-F238E27FC236}">
                <a16:creationId xmlns:a16="http://schemas.microsoft.com/office/drawing/2014/main" id="{D1FD2945-EB4A-447A-851E-918A5AAF01D0}"/>
              </a:ext>
            </a:extLst>
          </p:cNvPr>
          <p:cNvSpPr txBox="1"/>
          <p:nvPr/>
        </p:nvSpPr>
        <p:spPr>
          <a:xfrm>
            <a:off x="7113899" y="1827197"/>
            <a:ext cx="3185487" cy="369332"/>
          </a:xfrm>
          <a:prstGeom prst="rect">
            <a:avLst/>
          </a:prstGeom>
          <a:noFill/>
        </p:spPr>
        <p:txBody>
          <a:bodyPr wrap="none" rtlCol="0">
            <a:spAutoFit/>
          </a:bodyPr>
          <a:lstStyle/>
          <a:p>
            <a:pPr algn="ctr"/>
            <a:r>
              <a:rPr lang="ja-JP" altLang="en-US" dirty="0">
                <a:latin typeface="メイリオ" panose="020B0604030504040204" pitchFamily="50" charset="-128"/>
                <a:ea typeface="メイリオ" panose="020B0604030504040204" pitchFamily="50" charset="-128"/>
                <a:cs typeface="メイリオ" panose="020B0604030504040204" pitchFamily="50" charset="-128"/>
              </a:rPr>
              <a:t>暗くなると自動で</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光るライト</a:t>
            </a:r>
          </a:p>
        </p:txBody>
      </p:sp>
      <p:sp>
        <p:nvSpPr>
          <p:cNvPr id="24" name="二等辺三角形 23">
            <a:extLst>
              <a:ext uri="{FF2B5EF4-FFF2-40B4-BE49-F238E27FC236}">
                <a16:creationId xmlns:a16="http://schemas.microsoft.com/office/drawing/2014/main" id="{7D8FB033-F23E-412C-956F-81C13784C2F8}"/>
              </a:ext>
            </a:extLst>
          </p:cNvPr>
          <p:cNvSpPr/>
          <p:nvPr/>
        </p:nvSpPr>
        <p:spPr>
          <a:xfrm rot="5400000">
            <a:off x="5180776" y="3408266"/>
            <a:ext cx="1864444" cy="33435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月 15"/>
          <p:cNvSpPr/>
          <p:nvPr/>
        </p:nvSpPr>
        <p:spPr>
          <a:xfrm rot="19551323">
            <a:off x="10547683" y="2550624"/>
            <a:ext cx="232365" cy="458350"/>
          </a:xfrm>
          <a:prstGeom prst="moon">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星 5 16"/>
          <p:cNvSpPr/>
          <p:nvPr/>
        </p:nvSpPr>
        <p:spPr>
          <a:xfrm>
            <a:off x="9965709" y="2771235"/>
            <a:ext cx="106888" cy="86239"/>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星 5 17"/>
          <p:cNvSpPr/>
          <p:nvPr/>
        </p:nvSpPr>
        <p:spPr>
          <a:xfrm>
            <a:off x="10041441" y="3114302"/>
            <a:ext cx="106888" cy="86239"/>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星 5 18"/>
          <p:cNvSpPr/>
          <p:nvPr/>
        </p:nvSpPr>
        <p:spPr>
          <a:xfrm>
            <a:off x="10908868" y="2623056"/>
            <a:ext cx="106888" cy="86239"/>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星 5 19"/>
          <p:cNvSpPr/>
          <p:nvPr/>
        </p:nvSpPr>
        <p:spPr>
          <a:xfrm>
            <a:off x="9584858" y="2459875"/>
            <a:ext cx="106888" cy="86239"/>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星 5 22"/>
          <p:cNvSpPr/>
          <p:nvPr/>
        </p:nvSpPr>
        <p:spPr>
          <a:xfrm>
            <a:off x="9410855" y="2728116"/>
            <a:ext cx="106888" cy="86239"/>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雲形吹き出し 6"/>
          <p:cNvSpPr/>
          <p:nvPr/>
        </p:nvSpPr>
        <p:spPr>
          <a:xfrm>
            <a:off x="4179780" y="2367845"/>
            <a:ext cx="1318077" cy="746457"/>
          </a:xfrm>
          <a:prstGeom prst="cloudCallout">
            <a:avLst>
              <a:gd name="adj1" fmla="val -2515"/>
              <a:gd name="adj2" fmla="val 88588"/>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1A5C19F6-12B4-42DA-94DA-4AA4C35C7DED}"/>
              </a:ext>
            </a:extLst>
          </p:cNvPr>
          <p:cNvSpPr txBox="1"/>
          <p:nvPr/>
        </p:nvSpPr>
        <p:spPr>
          <a:xfrm>
            <a:off x="4358940" y="2583059"/>
            <a:ext cx="1082348" cy="307777"/>
          </a:xfrm>
          <a:prstGeom prst="rect">
            <a:avLst/>
          </a:prstGeom>
          <a:noFill/>
        </p:spPr>
        <p:txBody>
          <a:bodyPr wrap="none" rtlCol="0">
            <a:spAutoFit/>
          </a:bodyPr>
          <a:lstStyle/>
          <a:p>
            <a:pPr algn="ctr"/>
            <a:r>
              <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rPr>
              <a:t>不便だな</a:t>
            </a:r>
            <a:r>
              <a:rPr kumimoji="1" lang="en-US" altLang="ja-JP" sz="1400"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32071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集中線」の画像検索結果&quot;">
            <a:extLst>
              <a:ext uri="{FF2B5EF4-FFF2-40B4-BE49-F238E27FC236}">
                <a16:creationId xmlns:a16="http://schemas.microsoft.com/office/drawing/2014/main" id="{C52DF4DE-435C-4EB5-AA81-6EBC3127A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8" y="0"/>
            <a:ext cx="1217396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PIECEåºæ¬ã»ãã [ ZZ-02 ]">
            <a:extLst>
              <a:ext uri="{FF2B5EF4-FFF2-40B4-BE49-F238E27FC236}">
                <a16:creationId xmlns:a16="http://schemas.microsoft.com/office/drawing/2014/main" id="{C04615E6-526B-4154-8541-C5CC3C78B6E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95" t="33528" r="76301" b="34450"/>
          <a:stretch/>
        </p:blipFill>
        <p:spPr bwMode="auto">
          <a:xfrm>
            <a:off x="4537434" y="2480650"/>
            <a:ext cx="3117131" cy="1987908"/>
          </a:xfrm>
          <a:prstGeom prst="rect">
            <a:avLst/>
          </a:prstGeom>
          <a:noFill/>
          <a:extLst>
            <a:ext uri="{909E8E84-426E-40DD-AFC4-6F175D3DCCD1}">
              <a14:hiddenFill xmlns:a14="http://schemas.microsoft.com/office/drawing/2010/main">
                <a:solidFill>
                  <a:srgbClr val="FFFFFF"/>
                </a:solidFill>
              </a14:hiddenFill>
            </a:ext>
          </a:extLst>
        </p:spPr>
      </p:pic>
      <p:sp>
        <p:nvSpPr>
          <p:cNvPr id="4" name="スライド番号プレースホルダー 3">
            <a:extLst>
              <a:ext uri="{FF2B5EF4-FFF2-40B4-BE49-F238E27FC236}">
                <a16:creationId xmlns:a16="http://schemas.microsoft.com/office/drawing/2014/main" id="{2DE2368D-E62A-485C-BBD2-51304C53020F}"/>
              </a:ext>
            </a:extLst>
          </p:cNvPr>
          <p:cNvSpPr>
            <a:spLocks noGrp="1"/>
          </p:cNvSpPr>
          <p:nvPr>
            <p:ph type="sldNum" sz="quarter" idx="12"/>
          </p:nvPr>
        </p:nvSpPr>
        <p:spPr/>
        <p:txBody>
          <a:bodyPr/>
          <a:lstStyle/>
          <a:p>
            <a:fld id="{44C87005-4970-41C8-A0BB-0F59623F82A0}" type="slidenum">
              <a:rPr lang="ja-JP" altLang="en-US" smtClean="0"/>
              <a:pPr/>
              <a:t>29</a:t>
            </a:fld>
            <a:endParaRPr lang="ja-JP" altLang="en-US"/>
          </a:p>
        </p:txBody>
      </p:sp>
      <p:sp>
        <p:nvSpPr>
          <p:cNvPr id="6" name="スライド番号プレースホルダー 2">
            <a:extLst>
              <a:ext uri="{FF2B5EF4-FFF2-40B4-BE49-F238E27FC236}">
                <a16:creationId xmlns:a16="http://schemas.microsoft.com/office/drawing/2014/main" id="{27D41AB7-AE27-4337-B90C-1C48EE4EBA8E}"/>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29</a:t>
            </a:fld>
            <a:endParaRPr lang="ja-JP" altLang="en-US"/>
          </a:p>
        </p:txBody>
      </p:sp>
      <p:sp>
        <p:nvSpPr>
          <p:cNvPr id="9" name="タイトル 8">
            <a:extLst>
              <a:ext uri="{FF2B5EF4-FFF2-40B4-BE49-F238E27FC236}">
                <a16:creationId xmlns:a16="http://schemas.microsoft.com/office/drawing/2014/main" id="{177A3DD2-CDBC-4E0C-8D04-7AF96D7521A0}"/>
              </a:ext>
            </a:extLst>
          </p:cNvPr>
          <p:cNvSpPr txBox="1">
            <a:spLocks noGrp="1"/>
          </p:cNvSpPr>
          <p:nvPr>
            <p:ph type="title" idx="4294967295"/>
          </p:nvPr>
        </p:nvSpPr>
        <p:spPr>
          <a:xfrm>
            <a:off x="5195752" y="2111318"/>
            <a:ext cx="1338828" cy="369332"/>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光センサー</a:t>
            </a:r>
            <a:endPar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824317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3</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a:t>
            </a:r>
            <a:r>
              <a:rPr lang="ja-JP" altLang="en-US" sz="2800" dirty="0">
                <a:solidFill>
                  <a:schemeClr val="tx2"/>
                </a:solidFill>
              </a:rPr>
              <a:t>とは</a:t>
            </a:r>
            <a:r>
              <a:rPr kumimoji="1" lang="ja-JP" altLang="en-US" sz="2800" dirty="0">
                <a:solidFill>
                  <a:schemeClr val="tx2"/>
                </a:solidFill>
              </a:rPr>
              <a:t>プログラムをつくること</a:t>
            </a:r>
          </a:p>
        </p:txBody>
      </p:sp>
      <p:sp>
        <p:nvSpPr>
          <p:cNvPr id="6" name="二等辺三角形 5">
            <a:extLst>
              <a:ext uri="{FF2B5EF4-FFF2-40B4-BE49-F238E27FC236}">
                <a16:creationId xmlns:a16="http://schemas.microsoft.com/office/drawing/2014/main" id="{FA279970-4E37-4B33-9018-DBBC41F88014}"/>
              </a:ext>
            </a:extLst>
          </p:cNvPr>
          <p:cNvSpPr/>
          <p:nvPr/>
        </p:nvSpPr>
        <p:spPr>
          <a:xfrm rot="10800000">
            <a:off x="6315172" y="4621237"/>
            <a:ext cx="2051824" cy="24686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テキスト ボックス 6">
            <a:extLst>
              <a:ext uri="{FF2B5EF4-FFF2-40B4-BE49-F238E27FC236}">
                <a16:creationId xmlns:a16="http://schemas.microsoft.com/office/drawing/2014/main" id="{300300DD-31F1-4831-A404-9956C9FFAE59}"/>
              </a:ext>
            </a:extLst>
          </p:cNvPr>
          <p:cNvSpPr txBox="1"/>
          <p:nvPr/>
        </p:nvSpPr>
        <p:spPr>
          <a:xfrm>
            <a:off x="5838856" y="5040996"/>
            <a:ext cx="3004456" cy="130420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アプリをつくる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ゲームをつくる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285750" indent="-28575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単純作業を自動化する</a:t>
            </a:r>
          </a:p>
        </p:txBody>
      </p:sp>
      <p:sp>
        <p:nvSpPr>
          <p:cNvPr id="8" name="矢印: 五方向 14">
            <a:extLst>
              <a:ext uri="{FF2B5EF4-FFF2-40B4-BE49-F238E27FC236}">
                <a16:creationId xmlns:a16="http://schemas.microsoft.com/office/drawing/2014/main" id="{7E2DB510-6C49-4AE2-A977-C16075A6D580}"/>
              </a:ext>
            </a:extLst>
          </p:cNvPr>
          <p:cNvSpPr/>
          <p:nvPr/>
        </p:nvSpPr>
        <p:spPr>
          <a:xfrm>
            <a:off x="1083391" y="1448396"/>
            <a:ext cx="2698595" cy="1304693"/>
          </a:xfrm>
          <a:prstGeom prst="homePlate">
            <a:avLst>
              <a:gd name="adj" fmla="val 286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プログラム</a:t>
            </a:r>
          </a:p>
        </p:txBody>
      </p:sp>
      <p:sp>
        <p:nvSpPr>
          <p:cNvPr id="9" name="正方形/長方形 8">
            <a:extLst>
              <a:ext uri="{FF2B5EF4-FFF2-40B4-BE49-F238E27FC236}">
                <a16:creationId xmlns:a16="http://schemas.microsoft.com/office/drawing/2014/main" id="{AEA23635-9885-4A7B-92C5-4E5EB0558367}"/>
              </a:ext>
            </a:extLst>
          </p:cNvPr>
          <p:cNvSpPr/>
          <p:nvPr/>
        </p:nvSpPr>
        <p:spPr>
          <a:xfrm>
            <a:off x="4060767" y="1448395"/>
            <a:ext cx="7047842" cy="1304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予定、日程、計画、</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番組表</a:t>
            </a:r>
            <a:r>
              <a:rPr kumimoji="1"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pPr>
              <a:lnSpc>
                <a:spcPct val="150000"/>
              </a:lnSpc>
            </a:pP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⇒あることを行うために必要な段取りを順番に書き出したもの</a:t>
            </a: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矢印: 五方向 17">
            <a:extLst>
              <a:ext uri="{FF2B5EF4-FFF2-40B4-BE49-F238E27FC236}">
                <a16:creationId xmlns:a16="http://schemas.microsoft.com/office/drawing/2014/main" id="{76CA1B89-1B68-42C4-81E2-C1A305277D01}"/>
              </a:ext>
            </a:extLst>
          </p:cNvPr>
          <p:cNvSpPr/>
          <p:nvPr/>
        </p:nvSpPr>
        <p:spPr>
          <a:xfrm>
            <a:off x="1083391" y="3143652"/>
            <a:ext cx="2698595" cy="1304693"/>
          </a:xfrm>
          <a:prstGeom prst="homePlate">
            <a:avLst>
              <a:gd name="adj" fmla="val 286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sp>
        <p:nvSpPr>
          <p:cNvPr id="11" name="正方形/長方形 10">
            <a:extLst>
              <a:ext uri="{FF2B5EF4-FFF2-40B4-BE49-F238E27FC236}">
                <a16:creationId xmlns:a16="http://schemas.microsoft.com/office/drawing/2014/main" id="{624FD195-CB8B-4735-A32E-93F10D6FF458}"/>
              </a:ext>
            </a:extLst>
          </p:cNvPr>
          <p:cNvSpPr/>
          <p:nvPr/>
        </p:nvSpPr>
        <p:spPr>
          <a:xfrm>
            <a:off x="4060767" y="3143651"/>
            <a:ext cx="6560634" cy="13046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コンピューターにさせたいプログラムを作成すること</a:t>
            </a:r>
          </a:p>
        </p:txBody>
      </p:sp>
    </p:spTree>
    <p:extLst>
      <p:ext uri="{BB962C8B-B14F-4D97-AF65-F5344CB8AC3E}">
        <p14:creationId xmlns:p14="http://schemas.microsoft.com/office/powerpoint/2010/main" val="114206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吹き出し: 角を丸めた四角形 9">
            <a:extLst>
              <a:ext uri="{FF2B5EF4-FFF2-40B4-BE49-F238E27FC236}">
                <a16:creationId xmlns:a16="http://schemas.microsoft.com/office/drawing/2014/main" id="{70311309-4D18-4FD4-A8A7-CDFAB0759CD5}"/>
              </a:ext>
            </a:extLst>
          </p:cNvPr>
          <p:cNvSpPr/>
          <p:nvPr/>
        </p:nvSpPr>
        <p:spPr>
          <a:xfrm>
            <a:off x="5785164" y="688063"/>
            <a:ext cx="2027977" cy="1439501"/>
          </a:xfrm>
          <a:prstGeom prst="wedgeRoundRectCallout">
            <a:avLst>
              <a:gd name="adj1" fmla="val -74851"/>
              <a:gd name="adj2" fmla="val 35456"/>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a:extLst>
              <a:ext uri="{FF2B5EF4-FFF2-40B4-BE49-F238E27FC236}">
                <a16:creationId xmlns:a16="http://schemas.microsoft.com/office/drawing/2014/main" id="{1D87681E-6C2F-4CEB-AEA8-6F889B1DBC87}"/>
              </a:ext>
            </a:extLst>
          </p:cNvPr>
          <p:cNvSpPr>
            <a:spLocks noGrp="1"/>
          </p:cNvSpPr>
          <p:nvPr>
            <p:ph type="sldNum" sz="quarter" idx="12"/>
          </p:nvPr>
        </p:nvSpPr>
        <p:spPr/>
        <p:txBody>
          <a:bodyPr/>
          <a:lstStyle/>
          <a:p>
            <a:fld id="{44C87005-4970-41C8-A0BB-0F59623F82A0}" type="slidenum">
              <a:rPr kumimoji="1" lang="ja-JP" altLang="en-US" smtClean="0"/>
              <a:t>30</a:t>
            </a:fld>
            <a:endParaRPr kumimoji="1" lang="ja-JP" altLang="en-US"/>
          </a:p>
        </p:txBody>
      </p:sp>
      <p:pic>
        <p:nvPicPr>
          <p:cNvPr id="3" name="図 2">
            <a:extLst>
              <a:ext uri="{FF2B5EF4-FFF2-40B4-BE49-F238E27FC236}">
                <a16:creationId xmlns:a16="http://schemas.microsoft.com/office/drawing/2014/main" id="{61A46CF4-856F-46C9-A31A-94BF0BE39D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3347" y="2667000"/>
            <a:ext cx="3847924" cy="1822699"/>
          </a:xfrm>
          <a:prstGeom prst="rect">
            <a:avLst/>
          </a:prstGeom>
        </p:spPr>
      </p:pic>
      <p:sp>
        <p:nvSpPr>
          <p:cNvPr id="5" name="矢印: 右 4">
            <a:extLst>
              <a:ext uri="{FF2B5EF4-FFF2-40B4-BE49-F238E27FC236}">
                <a16:creationId xmlns:a16="http://schemas.microsoft.com/office/drawing/2014/main" id="{F44AA81B-D80E-4D4A-B7DC-7D2722C087D8}"/>
              </a:ext>
            </a:extLst>
          </p:cNvPr>
          <p:cNvSpPr/>
          <p:nvPr/>
        </p:nvSpPr>
        <p:spPr>
          <a:xfrm>
            <a:off x="4321663" y="3674723"/>
            <a:ext cx="516466" cy="5164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58C62FA1-3B89-4EF3-B3F4-A09F45A31B8F}"/>
              </a:ext>
            </a:extLst>
          </p:cNvPr>
          <p:cNvGrpSpPr/>
          <p:nvPr/>
        </p:nvGrpSpPr>
        <p:grpSpPr>
          <a:xfrm>
            <a:off x="2114524" y="3394864"/>
            <a:ext cx="1908543" cy="1094833"/>
            <a:chOff x="2114524" y="3394864"/>
            <a:chExt cx="1908543" cy="1094833"/>
          </a:xfrm>
        </p:grpSpPr>
        <p:pic>
          <p:nvPicPr>
            <p:cNvPr id="4" name="図 3">
              <a:extLst>
                <a:ext uri="{FF2B5EF4-FFF2-40B4-BE49-F238E27FC236}">
                  <a16:creationId xmlns:a16="http://schemas.microsoft.com/office/drawing/2014/main" id="{03FFE002-212B-4ECB-9920-016325FF4F0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4524" y="3394864"/>
              <a:ext cx="1831921" cy="1094833"/>
            </a:xfrm>
            <a:prstGeom prst="rect">
              <a:avLst/>
            </a:prstGeom>
          </p:spPr>
        </p:pic>
        <p:pic>
          <p:nvPicPr>
            <p:cNvPr id="6" name="図 5">
              <a:extLst>
                <a:ext uri="{FF2B5EF4-FFF2-40B4-BE49-F238E27FC236}">
                  <a16:creationId xmlns:a16="http://schemas.microsoft.com/office/drawing/2014/main" id="{CA674D56-E1C9-4661-985A-ED9F012B5AE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6039" t="53419" r="275" b="12671"/>
            <a:stretch/>
          </p:blipFill>
          <p:spPr>
            <a:xfrm>
              <a:off x="3913598" y="3703733"/>
              <a:ext cx="109469" cy="477097"/>
            </a:xfrm>
            <a:prstGeom prst="rect">
              <a:avLst/>
            </a:prstGeom>
          </p:spPr>
        </p:pic>
      </p:grpSp>
      <p:sp>
        <p:nvSpPr>
          <p:cNvPr id="8" name="テキスト ボックス 7">
            <a:extLst>
              <a:ext uri="{FF2B5EF4-FFF2-40B4-BE49-F238E27FC236}">
                <a16:creationId xmlns:a16="http://schemas.microsoft.com/office/drawing/2014/main" id="{83A1D354-2227-4B68-8889-16EB6CF19F5E}"/>
              </a:ext>
            </a:extLst>
          </p:cNvPr>
          <p:cNvSpPr txBox="1"/>
          <p:nvPr/>
        </p:nvSpPr>
        <p:spPr>
          <a:xfrm>
            <a:off x="2147240" y="2871644"/>
            <a:ext cx="1980029" cy="523220"/>
          </a:xfrm>
          <a:prstGeom prst="rect">
            <a:avLst/>
          </a:prstGeom>
          <a:noFill/>
        </p:spPr>
        <p:txBody>
          <a:bodyPr wrap="none" rtlCol="0">
            <a:spAutoFit/>
          </a:bodyPr>
          <a:lstStyle/>
          <a:p>
            <a:r>
              <a:rPr lang="ja-JP" altLang="en-US" sz="2800" dirty="0">
                <a:solidFill>
                  <a:schemeClr val="tx2"/>
                </a:solidFill>
                <a:latin typeface="メイリオ" panose="020B0604030504040204" pitchFamily="50" charset="-128"/>
                <a:ea typeface="メイリオ" panose="020B0604030504040204" pitchFamily="50" charset="-128"/>
              </a:rPr>
              <a:t>光</a:t>
            </a:r>
            <a:r>
              <a:rPr kumimoji="1" lang="ja-JP" altLang="en-US" sz="2800" dirty="0">
                <a:solidFill>
                  <a:schemeClr val="tx2"/>
                </a:solidFill>
                <a:latin typeface="メイリオ" panose="020B0604030504040204" pitchFamily="50" charset="-128"/>
                <a:ea typeface="メイリオ" panose="020B0604030504040204" pitchFamily="50" charset="-128"/>
              </a:rPr>
              <a:t>センサー</a:t>
            </a:r>
          </a:p>
        </p:txBody>
      </p:sp>
      <p:sp>
        <p:nvSpPr>
          <p:cNvPr id="9" name="テキスト ボックス 8">
            <a:extLst>
              <a:ext uri="{FF2B5EF4-FFF2-40B4-BE49-F238E27FC236}">
                <a16:creationId xmlns:a16="http://schemas.microsoft.com/office/drawing/2014/main" id="{40B4A452-ECFC-4EEF-822D-69B497C8734B}"/>
              </a:ext>
            </a:extLst>
          </p:cNvPr>
          <p:cNvSpPr txBox="1"/>
          <p:nvPr/>
        </p:nvSpPr>
        <p:spPr>
          <a:xfrm>
            <a:off x="3678816" y="1776811"/>
            <a:ext cx="1620957" cy="523220"/>
          </a:xfrm>
          <a:prstGeom prst="rect">
            <a:avLst/>
          </a:prstGeom>
          <a:noFill/>
        </p:spPr>
        <p:txBody>
          <a:bodyPr wrap="none" rtlCol="0">
            <a:spAutoFit/>
          </a:bodyPr>
          <a:lstStyle/>
          <a:p>
            <a:r>
              <a:rPr kumimoji="1" lang="ja-JP" altLang="en-US" sz="2800" dirty="0">
                <a:solidFill>
                  <a:schemeClr val="tx2"/>
                </a:solidFill>
                <a:latin typeface="メイリオ" panose="020B0604030504040204" pitchFamily="50" charset="-128"/>
                <a:ea typeface="メイリオ" panose="020B0604030504040204" pitchFamily="50" charset="-128"/>
              </a:rPr>
              <a:t>ポート１</a:t>
            </a:r>
          </a:p>
        </p:txBody>
      </p:sp>
      <p:cxnSp>
        <p:nvCxnSpPr>
          <p:cNvPr id="11" name="直線矢印コネクタ 10">
            <a:extLst>
              <a:ext uri="{FF2B5EF4-FFF2-40B4-BE49-F238E27FC236}">
                <a16:creationId xmlns:a16="http://schemas.microsoft.com/office/drawing/2014/main" id="{2B812EAE-9B59-4A94-AEED-CEE228DCAABD}"/>
              </a:ext>
            </a:extLst>
          </p:cNvPr>
          <p:cNvCxnSpPr>
            <a:cxnSpLocks/>
            <a:stCxn id="9" idx="2"/>
            <a:endCxn id="3" idx="1"/>
          </p:cNvCxnSpPr>
          <p:nvPr/>
        </p:nvCxnSpPr>
        <p:spPr>
          <a:xfrm>
            <a:off x="4489295" y="2300031"/>
            <a:ext cx="724052" cy="1278319"/>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sp>
        <p:nvSpPr>
          <p:cNvPr id="16" name="タイトル 1">
            <a:extLst>
              <a:ext uri="{FF2B5EF4-FFF2-40B4-BE49-F238E27FC236}">
                <a16:creationId xmlns:a16="http://schemas.microsoft.com/office/drawing/2014/main" id="{CF28818E-30BD-48B6-B709-ACEA8DB5318B}"/>
              </a:ext>
            </a:extLst>
          </p:cNvPr>
          <p:cNvSpPr txBox="1">
            <a:spLocks noGrp="1"/>
          </p:cNvSpPr>
          <p:nvPr>
            <p:ph type="title" idx="4294967295"/>
          </p:nvPr>
        </p:nvSpPr>
        <p:spPr>
          <a:xfrm>
            <a:off x="990600" y="517526"/>
            <a:ext cx="10515600" cy="8105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800" b="0" i="0" u="none" strike="noStrike" kern="1200" cap="none" spc="0" normalizeH="0" baseline="0" noProof="0" dirty="0">
                <a:ln>
                  <a:noFill/>
                </a:ln>
                <a:solidFill>
                  <a:schemeClr val="tx2"/>
                </a:solidFill>
                <a:effectLst/>
                <a:uLnTx/>
                <a:uFillTx/>
                <a:latin typeface="メイリオ" panose="020B0604030504040204" pitchFamily="50" charset="-128"/>
                <a:ea typeface="メイリオ" panose="020B0604030504040204" pitchFamily="50" charset="-128"/>
                <a:cs typeface="+mj-cs"/>
              </a:rPr>
              <a:t>準備する</a:t>
            </a:r>
          </a:p>
        </p:txBody>
      </p:sp>
      <p:sp>
        <p:nvSpPr>
          <p:cNvPr id="12" name="テキスト ボックス 11">
            <a:extLst>
              <a:ext uri="{FF2B5EF4-FFF2-40B4-BE49-F238E27FC236}">
                <a16:creationId xmlns:a16="http://schemas.microsoft.com/office/drawing/2014/main" id="{3689E1E7-58E5-4179-8C33-E83DF4BF4B35}"/>
              </a:ext>
            </a:extLst>
          </p:cNvPr>
          <p:cNvSpPr txBox="1"/>
          <p:nvPr/>
        </p:nvSpPr>
        <p:spPr>
          <a:xfrm>
            <a:off x="6055567" y="827066"/>
            <a:ext cx="1358064"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ポート</a:t>
            </a:r>
            <a:r>
              <a:rPr kumimoji="1" lang="en-US" altLang="ja-JP" sz="1200" dirty="0">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チェック</a:t>
            </a:r>
          </a:p>
        </p:txBody>
      </p:sp>
      <p:pic>
        <p:nvPicPr>
          <p:cNvPr id="13" name="図 12">
            <a:extLst>
              <a:ext uri="{FF2B5EF4-FFF2-40B4-BE49-F238E27FC236}">
                <a16:creationId xmlns:a16="http://schemas.microsoft.com/office/drawing/2014/main" id="{CE5D00FD-1C93-4908-BD9A-7264050028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7212" y="1089154"/>
            <a:ext cx="790783" cy="683558"/>
          </a:xfrm>
          <a:prstGeom prst="rect">
            <a:avLst/>
          </a:prstGeom>
        </p:spPr>
      </p:pic>
      <p:sp>
        <p:nvSpPr>
          <p:cNvPr id="15" name="テキスト ボックス 14">
            <a:extLst>
              <a:ext uri="{FF2B5EF4-FFF2-40B4-BE49-F238E27FC236}">
                <a16:creationId xmlns:a16="http://schemas.microsoft.com/office/drawing/2014/main" id="{442202FF-2BEA-4E50-983C-B05E74CF6CF2}"/>
              </a:ext>
            </a:extLst>
          </p:cNvPr>
          <p:cNvSpPr txBox="1"/>
          <p:nvPr/>
        </p:nvSpPr>
        <p:spPr>
          <a:xfrm>
            <a:off x="6114717" y="1837776"/>
            <a:ext cx="1415772"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でチェックできる</a:t>
            </a:r>
          </a:p>
        </p:txBody>
      </p:sp>
    </p:spTree>
    <p:extLst>
      <p:ext uri="{BB962C8B-B14F-4D97-AF65-F5344CB8AC3E}">
        <p14:creationId xmlns:p14="http://schemas.microsoft.com/office/powerpoint/2010/main" val="98438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repeatCount="indefinite" accel="50000" decel="50000" fill="hold" nodeType="clickEffect">
                                  <p:stCondLst>
                                    <p:cond delay="0"/>
                                  </p:stCondLst>
                                  <p:childTnLst>
                                    <p:animMotion origin="layout" path="M -2.70833E-6 1.48148E-6 L 0.10834 0.0037 " pathEditMode="relative" rAng="0" ptsTypes="AA">
                                      <p:cBhvr>
                                        <p:cTn id="6" dur="2000" fill="hold"/>
                                        <p:tgtEl>
                                          <p:spTgt spid="7"/>
                                        </p:tgtEl>
                                        <p:attrNameLst>
                                          <p:attrName>ppt_x</p:attrName>
                                          <p:attrName>ppt_y</p:attrName>
                                        </p:attrNameLst>
                                      </p:cBhvr>
                                      <p:rCtr x="5417" y="18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問い（</a:t>
            </a:r>
            <a:r>
              <a:rPr lang="en-US" altLang="ja-JP" sz="2800" dirty="0">
                <a:solidFill>
                  <a:schemeClr val="tx2"/>
                </a:solidFill>
              </a:rPr>
              <a:t>4</a:t>
            </a:r>
            <a:r>
              <a:rPr lang="ja-JP" altLang="en-US" sz="2800" dirty="0">
                <a:solidFill>
                  <a:schemeClr val="tx2"/>
                </a:solidFill>
              </a:rPr>
              <a:t>）</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31</a:t>
            </a:fld>
            <a:endParaRPr lang="ja-JP" altLang="en-US"/>
          </a:p>
        </p:txBody>
      </p:sp>
      <p:sp>
        <p:nvSpPr>
          <p:cNvPr id="5" name="テキスト ボックス 4">
            <a:extLst>
              <a:ext uri="{FF2B5EF4-FFF2-40B4-BE49-F238E27FC236}">
                <a16:creationId xmlns:a16="http://schemas.microsoft.com/office/drawing/2014/main" id="{3EA3B859-AA84-4384-BD44-9B3001787DEE}"/>
              </a:ext>
            </a:extLst>
          </p:cNvPr>
          <p:cNvSpPr txBox="1"/>
          <p:nvPr/>
        </p:nvSpPr>
        <p:spPr>
          <a:xfrm>
            <a:off x="1594554" y="2800957"/>
            <a:ext cx="9569315" cy="684803"/>
          </a:xfrm>
          <a:prstGeom prst="rect">
            <a:avLst/>
          </a:prstGeom>
          <a:noFill/>
        </p:spPr>
        <p:txBody>
          <a:bodyPr wrap="square" rtlCol="0">
            <a:spAutoFit/>
          </a:bodyPr>
          <a:lstStyle/>
          <a:p>
            <a:pPr algn="ctr">
              <a:lnSpc>
                <a:spcPct val="150000"/>
              </a:lnSpc>
            </a:pP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暗くなると（光センサーが</a:t>
            </a:r>
            <a:r>
              <a:rPr lang="en-US" altLang="ja-JP" sz="2800" dirty="0">
                <a:latin typeface="メイリオ" panose="020B0604030504040204" pitchFamily="50" charset="-128"/>
                <a:ea typeface="メイリオ" panose="020B0604030504040204" pitchFamily="50" charset="-128"/>
                <a:cs typeface="メイリオ" panose="020B0604030504040204" pitchFamily="50" charset="-128"/>
              </a:rPr>
              <a:t>OFF</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になると）</a:t>
            </a:r>
            <a:r>
              <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rPr>
              <a:t>、黄</a:t>
            </a:r>
            <a:r>
              <a:rPr kumimoji="1" lang="en-US" altLang="ja-JP" sz="2800" dirty="0">
                <a:latin typeface="メイリオ" panose="020B0604030504040204" pitchFamily="50" charset="-128"/>
                <a:ea typeface="メイリオ" panose="020B0604030504040204" pitchFamily="50" charset="-128"/>
                <a:cs typeface="メイリオ" panose="020B0604030504040204" pitchFamily="50" charset="-128"/>
              </a:rPr>
              <a:t>LED</a:t>
            </a:r>
            <a:r>
              <a:rPr kumimoji="1" lang="ja-JP" altLang="en-US" sz="2800" dirty="0">
                <a:latin typeface="メイリオ" panose="020B0604030504040204" pitchFamily="50" charset="-128"/>
                <a:ea typeface="メイリオ" panose="020B0604030504040204" pitchFamily="50" charset="-128"/>
                <a:cs typeface="メイリオ" panose="020B0604030504040204" pitchFamily="50" charset="-128"/>
              </a:rPr>
              <a:t>が光る</a:t>
            </a:r>
          </a:p>
        </p:txBody>
      </p:sp>
      <p:sp>
        <p:nvSpPr>
          <p:cNvPr id="16" name="テキスト ボックス 15">
            <a:extLst>
              <a:ext uri="{FF2B5EF4-FFF2-40B4-BE49-F238E27FC236}">
                <a16:creationId xmlns:a16="http://schemas.microsoft.com/office/drawing/2014/main" id="{85BD5BF1-20CA-4B8A-910F-279F82CB446C}"/>
              </a:ext>
            </a:extLst>
          </p:cNvPr>
          <p:cNvSpPr txBox="1"/>
          <p:nvPr/>
        </p:nvSpPr>
        <p:spPr>
          <a:xfrm>
            <a:off x="7931568" y="4846095"/>
            <a:ext cx="1358064"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ポート</a:t>
            </a:r>
            <a:r>
              <a:rPr kumimoji="1" lang="en-US" altLang="ja-JP" sz="1200" dirty="0">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チェック</a:t>
            </a:r>
          </a:p>
        </p:txBody>
      </p:sp>
      <p:sp>
        <p:nvSpPr>
          <p:cNvPr id="17" name="テキスト ボックス 16">
            <a:extLst>
              <a:ext uri="{FF2B5EF4-FFF2-40B4-BE49-F238E27FC236}">
                <a16:creationId xmlns:a16="http://schemas.microsoft.com/office/drawing/2014/main" id="{5EF4179A-FA89-45B1-85BD-3AFD5232A8FA}"/>
              </a:ext>
            </a:extLst>
          </p:cNvPr>
          <p:cNvSpPr txBox="1"/>
          <p:nvPr/>
        </p:nvSpPr>
        <p:spPr>
          <a:xfrm>
            <a:off x="9582091" y="4846095"/>
            <a:ext cx="800219" cy="276999"/>
          </a:xfrm>
          <a:prstGeom prst="rect">
            <a:avLst/>
          </a:prstGeom>
          <a:noFill/>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条件分岐</a:t>
            </a:r>
          </a:p>
        </p:txBody>
      </p:sp>
      <p:sp>
        <p:nvSpPr>
          <p:cNvPr id="18" name="テキスト ボックス 17">
            <a:extLst>
              <a:ext uri="{FF2B5EF4-FFF2-40B4-BE49-F238E27FC236}">
                <a16:creationId xmlns:a16="http://schemas.microsoft.com/office/drawing/2014/main" id="{A1131CD8-FE65-4DF1-906D-283AD989A54D}"/>
              </a:ext>
            </a:extLst>
          </p:cNvPr>
          <p:cNvSpPr txBox="1"/>
          <p:nvPr/>
        </p:nvSpPr>
        <p:spPr>
          <a:xfrm>
            <a:off x="6992173" y="4846095"/>
            <a:ext cx="954107" cy="276999"/>
          </a:xfrm>
          <a:prstGeom prst="rect">
            <a:avLst/>
          </a:prstGeom>
          <a:noFill/>
        </p:spPr>
        <p:txBody>
          <a:bodyPr wrap="none" rtlCol="0">
            <a:spAutoFit/>
          </a:bodyPr>
          <a:lstStyle/>
          <a:p>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無限ループ</a:t>
            </a:r>
          </a:p>
        </p:txBody>
      </p:sp>
      <p:sp>
        <p:nvSpPr>
          <p:cNvPr id="19" name="四角形: 角を丸くする 18">
            <a:extLst>
              <a:ext uri="{FF2B5EF4-FFF2-40B4-BE49-F238E27FC236}">
                <a16:creationId xmlns:a16="http://schemas.microsoft.com/office/drawing/2014/main" id="{3314F510-CA0A-4DC4-94EF-7CE807DCAEFE}"/>
              </a:ext>
            </a:extLst>
          </p:cNvPr>
          <p:cNvSpPr/>
          <p:nvPr/>
        </p:nvSpPr>
        <p:spPr>
          <a:xfrm>
            <a:off x="6757639" y="4650059"/>
            <a:ext cx="4114800" cy="1583473"/>
          </a:xfrm>
          <a:prstGeom prst="roundRect">
            <a:avLst>
              <a:gd name="adj" fmla="val 11033"/>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a:extLst>
              <a:ext uri="{FF2B5EF4-FFF2-40B4-BE49-F238E27FC236}">
                <a16:creationId xmlns:a16="http://schemas.microsoft.com/office/drawing/2014/main" id="{E66C27FB-5D2A-4D19-B8F0-32AC699B6893}"/>
              </a:ext>
            </a:extLst>
          </p:cNvPr>
          <p:cNvSpPr txBox="1"/>
          <p:nvPr/>
        </p:nvSpPr>
        <p:spPr>
          <a:xfrm>
            <a:off x="8376458" y="4465393"/>
            <a:ext cx="877163" cy="369332"/>
          </a:xfrm>
          <a:prstGeom prst="rect">
            <a:avLst/>
          </a:prstGeom>
          <a:solidFill>
            <a:schemeClr val="bg1"/>
          </a:solidFill>
        </p:spPr>
        <p:txBody>
          <a:bodyPr wrap="none" rtlCol="0">
            <a:spAutoFit/>
          </a:bodyPr>
          <a:lstStyle/>
          <a:p>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ヒント</a:t>
            </a: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2838" y="5209707"/>
            <a:ext cx="790783" cy="683558"/>
          </a:xfrm>
          <a:prstGeom prst="rect">
            <a:avLst/>
          </a:prstGeom>
        </p:spPr>
      </p:pic>
      <p:pic>
        <p:nvPicPr>
          <p:cNvPr id="21" name="図 20">
            <a:extLst>
              <a:ext uri="{FF2B5EF4-FFF2-40B4-BE49-F238E27FC236}">
                <a16:creationId xmlns:a16="http://schemas.microsoft.com/office/drawing/2014/main" id="{93B35C6E-F1E8-4CE6-869B-291C96651A8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604915" y="5159634"/>
            <a:ext cx="977590" cy="768108"/>
          </a:xfrm>
          <a:prstGeom prst="rect">
            <a:avLst/>
          </a:prstGeom>
        </p:spPr>
      </p:pic>
      <p:pic>
        <p:nvPicPr>
          <p:cNvPr id="22" name="図 21">
            <a:extLst>
              <a:ext uri="{FF2B5EF4-FFF2-40B4-BE49-F238E27FC236}">
                <a16:creationId xmlns:a16="http://schemas.microsoft.com/office/drawing/2014/main" id="{CDD40E5A-CA8F-4382-91F0-AF6C8AC8D41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24565" y="5153952"/>
            <a:ext cx="966977" cy="753312"/>
          </a:xfrm>
          <a:prstGeom prst="rect">
            <a:avLst/>
          </a:prstGeom>
        </p:spPr>
      </p:pic>
    </p:spTree>
    <p:extLst>
      <p:ext uri="{BB962C8B-B14F-4D97-AF65-F5344CB8AC3E}">
        <p14:creationId xmlns:p14="http://schemas.microsoft.com/office/powerpoint/2010/main" val="170873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暗く（光センサーが</a:t>
            </a:r>
            <a:r>
              <a:rPr lang="en-US" altLang="ja-JP" sz="2800" dirty="0">
                <a:solidFill>
                  <a:schemeClr val="tx2"/>
                </a:solidFill>
              </a:rPr>
              <a:t>OFF</a:t>
            </a:r>
            <a:r>
              <a:rPr lang="ja-JP" altLang="en-US" sz="2800" dirty="0">
                <a:solidFill>
                  <a:schemeClr val="tx2"/>
                </a:solidFill>
              </a:rPr>
              <a:t>）なると、黄</a:t>
            </a:r>
            <a:r>
              <a:rPr lang="en-US" altLang="ja-JP" sz="2800" dirty="0">
                <a:solidFill>
                  <a:schemeClr val="tx2"/>
                </a:solidFill>
              </a:rPr>
              <a:t>LED</a:t>
            </a:r>
            <a:r>
              <a:rPr lang="ja-JP" altLang="en-US" sz="2800" dirty="0">
                <a:solidFill>
                  <a:schemeClr val="tx2"/>
                </a:solidFill>
              </a:rPr>
              <a:t>が光る</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32</a:t>
            </a:fld>
            <a:endParaRPr lang="ja-JP" altLang="en-US"/>
          </a:p>
        </p:txBody>
      </p:sp>
      <p:sp>
        <p:nvSpPr>
          <p:cNvPr id="12" name="正方形/長方形 11">
            <a:extLst>
              <a:ext uri="{FF2B5EF4-FFF2-40B4-BE49-F238E27FC236}">
                <a16:creationId xmlns:a16="http://schemas.microsoft.com/office/drawing/2014/main" id="{1EFC082B-7C2F-47EE-97E9-D0E07BF32458}"/>
              </a:ext>
            </a:extLst>
          </p:cNvPr>
          <p:cNvSpPr/>
          <p:nvPr/>
        </p:nvSpPr>
        <p:spPr>
          <a:xfrm>
            <a:off x="4756484" y="2085360"/>
            <a:ext cx="1050138" cy="937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センサ</a:t>
            </a: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チェック</a:t>
            </a:r>
          </a:p>
        </p:txBody>
      </p:sp>
      <p:sp>
        <p:nvSpPr>
          <p:cNvPr id="13" name="正方形/長方形 12">
            <a:extLst>
              <a:ext uri="{FF2B5EF4-FFF2-40B4-BE49-F238E27FC236}">
                <a16:creationId xmlns:a16="http://schemas.microsoft.com/office/drawing/2014/main" id="{9DCF828A-C815-4BDF-8CB0-E260D45C60C7}"/>
              </a:ext>
            </a:extLst>
          </p:cNvPr>
          <p:cNvSpPr/>
          <p:nvPr/>
        </p:nvSpPr>
        <p:spPr>
          <a:xfrm>
            <a:off x="6462431" y="1611998"/>
            <a:ext cx="1050138" cy="664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黄</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消す</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ACBBB0C1-897B-401F-9B28-8973860E2553}"/>
              </a:ext>
            </a:extLst>
          </p:cNvPr>
          <p:cNvSpPr/>
          <p:nvPr/>
        </p:nvSpPr>
        <p:spPr>
          <a:xfrm>
            <a:off x="3247702" y="2084478"/>
            <a:ext cx="1050138" cy="937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ここから</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a:extLst>
              <a:ext uri="{FF2B5EF4-FFF2-40B4-BE49-F238E27FC236}">
                <a16:creationId xmlns:a16="http://schemas.microsoft.com/office/drawing/2014/main" id="{333B0614-0F6B-4F5E-9C7C-B2391227FC7C}"/>
              </a:ext>
            </a:extLst>
          </p:cNvPr>
          <p:cNvSpPr/>
          <p:nvPr/>
        </p:nvSpPr>
        <p:spPr>
          <a:xfrm>
            <a:off x="1735907" y="2085360"/>
            <a:ext cx="1050138" cy="937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はじめ</a:t>
            </a:r>
          </a:p>
        </p:txBody>
      </p:sp>
      <p:cxnSp>
        <p:nvCxnSpPr>
          <p:cNvPr id="16" name="直線矢印コネクタ 15">
            <a:extLst>
              <a:ext uri="{FF2B5EF4-FFF2-40B4-BE49-F238E27FC236}">
                <a16:creationId xmlns:a16="http://schemas.microsoft.com/office/drawing/2014/main" id="{8D3E34B4-5D8D-4F4A-B141-8B3A09E25B9A}"/>
              </a:ext>
            </a:extLst>
          </p:cNvPr>
          <p:cNvCxnSpPr>
            <a:cxnSpLocks/>
            <a:stCxn id="15" idx="3"/>
            <a:endCxn id="14" idx="1"/>
          </p:cNvCxnSpPr>
          <p:nvPr/>
        </p:nvCxnSpPr>
        <p:spPr>
          <a:xfrm flipV="1">
            <a:off x="2786045" y="2553247"/>
            <a:ext cx="461657" cy="882"/>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722B653B-C7AC-4DD0-8FE9-C9E08828F3FB}"/>
              </a:ext>
            </a:extLst>
          </p:cNvPr>
          <p:cNvSpPr/>
          <p:nvPr/>
        </p:nvSpPr>
        <p:spPr>
          <a:xfrm>
            <a:off x="6462431" y="2871390"/>
            <a:ext cx="1050138" cy="664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黄</a:t>
            </a:r>
            <a:r>
              <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を</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つける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34" name="コネクタ: カギ線 33">
            <a:extLst>
              <a:ext uri="{FF2B5EF4-FFF2-40B4-BE49-F238E27FC236}">
                <a16:creationId xmlns:a16="http://schemas.microsoft.com/office/drawing/2014/main" id="{8B0FFCFD-C935-47F1-BEC5-3F5F41D35DC0}"/>
              </a:ext>
            </a:extLst>
          </p:cNvPr>
          <p:cNvCxnSpPr>
            <a:cxnSpLocks/>
            <a:stCxn id="12" idx="3"/>
            <a:endCxn id="13" idx="1"/>
          </p:cNvCxnSpPr>
          <p:nvPr/>
        </p:nvCxnSpPr>
        <p:spPr>
          <a:xfrm flipV="1">
            <a:off x="5806622" y="1944038"/>
            <a:ext cx="655809" cy="610091"/>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コネクタ: カギ線 35">
            <a:extLst>
              <a:ext uri="{FF2B5EF4-FFF2-40B4-BE49-F238E27FC236}">
                <a16:creationId xmlns:a16="http://schemas.microsoft.com/office/drawing/2014/main" id="{B1CCE5CD-C0C8-46B5-AEB1-D6E230BAA4DA}"/>
              </a:ext>
            </a:extLst>
          </p:cNvPr>
          <p:cNvCxnSpPr>
            <a:cxnSpLocks/>
            <a:stCxn id="12" idx="3"/>
            <a:endCxn id="21" idx="1"/>
          </p:cNvCxnSpPr>
          <p:nvPr/>
        </p:nvCxnSpPr>
        <p:spPr>
          <a:xfrm>
            <a:off x="5806622" y="2554129"/>
            <a:ext cx="655809" cy="649301"/>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コネクタ: カギ線 37">
            <a:extLst>
              <a:ext uri="{FF2B5EF4-FFF2-40B4-BE49-F238E27FC236}">
                <a16:creationId xmlns:a16="http://schemas.microsoft.com/office/drawing/2014/main" id="{8C59E3BB-44A5-40FD-B2AB-BF3B29A85BC6}"/>
              </a:ext>
            </a:extLst>
          </p:cNvPr>
          <p:cNvCxnSpPr>
            <a:cxnSpLocks/>
            <a:stCxn id="13" idx="3"/>
            <a:endCxn id="26" idx="1"/>
          </p:cNvCxnSpPr>
          <p:nvPr/>
        </p:nvCxnSpPr>
        <p:spPr>
          <a:xfrm>
            <a:off x="7512569" y="1944038"/>
            <a:ext cx="655809" cy="611726"/>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コネクタ: カギ線 39">
            <a:extLst>
              <a:ext uri="{FF2B5EF4-FFF2-40B4-BE49-F238E27FC236}">
                <a16:creationId xmlns:a16="http://schemas.microsoft.com/office/drawing/2014/main" id="{14CD04E6-D601-4FBB-B348-2D68B4C64A8C}"/>
              </a:ext>
            </a:extLst>
          </p:cNvPr>
          <p:cNvCxnSpPr>
            <a:cxnSpLocks/>
            <a:endCxn id="26" idx="1"/>
          </p:cNvCxnSpPr>
          <p:nvPr/>
        </p:nvCxnSpPr>
        <p:spPr>
          <a:xfrm flipV="1">
            <a:off x="7512569" y="2555764"/>
            <a:ext cx="655809" cy="622486"/>
          </a:xfrm>
          <a:prstGeom prst="bentConnector3">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00500FE5-DB5D-4D04-B5F2-58FD5511A586}"/>
              </a:ext>
            </a:extLst>
          </p:cNvPr>
          <p:cNvCxnSpPr/>
          <p:nvPr/>
        </p:nvCxnSpPr>
        <p:spPr>
          <a:xfrm>
            <a:off x="1401288" y="3851178"/>
            <a:ext cx="9950925"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7" name="正方形/長方形 26">
            <a:extLst>
              <a:ext uri="{FF2B5EF4-FFF2-40B4-BE49-F238E27FC236}">
                <a16:creationId xmlns:a16="http://schemas.microsoft.com/office/drawing/2014/main" id="{DEBE0BF5-9A28-4762-A3A8-88E5157F0E71}"/>
              </a:ext>
            </a:extLst>
          </p:cNvPr>
          <p:cNvSpPr/>
          <p:nvPr/>
        </p:nvSpPr>
        <p:spPr>
          <a:xfrm>
            <a:off x="866096" y="1268412"/>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フローチャート</a:t>
            </a:r>
          </a:p>
        </p:txBody>
      </p:sp>
      <p:sp>
        <p:nvSpPr>
          <p:cNvPr id="28" name="正方形/長方形 27">
            <a:extLst>
              <a:ext uri="{FF2B5EF4-FFF2-40B4-BE49-F238E27FC236}">
                <a16:creationId xmlns:a16="http://schemas.microsoft.com/office/drawing/2014/main" id="{82F12425-DB88-49A1-9FA4-0F35B7EA6A07}"/>
              </a:ext>
            </a:extLst>
          </p:cNvPr>
          <p:cNvSpPr/>
          <p:nvPr/>
        </p:nvSpPr>
        <p:spPr>
          <a:xfrm>
            <a:off x="866096" y="3879056"/>
            <a:ext cx="431573" cy="2610644"/>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プログラミング</a:t>
            </a:r>
          </a:p>
        </p:txBody>
      </p:sp>
      <p:cxnSp>
        <p:nvCxnSpPr>
          <p:cNvPr id="35" name="直線矢印コネクタ 34">
            <a:extLst>
              <a:ext uri="{FF2B5EF4-FFF2-40B4-BE49-F238E27FC236}">
                <a16:creationId xmlns:a16="http://schemas.microsoft.com/office/drawing/2014/main" id="{8D3E34B4-5D8D-4F4A-B141-8B3A09E25B9A}"/>
              </a:ext>
            </a:extLst>
          </p:cNvPr>
          <p:cNvCxnSpPr>
            <a:cxnSpLocks/>
            <a:stCxn id="14" idx="3"/>
            <a:endCxn id="12" idx="1"/>
          </p:cNvCxnSpPr>
          <p:nvPr/>
        </p:nvCxnSpPr>
        <p:spPr>
          <a:xfrm>
            <a:off x="4297840" y="2553247"/>
            <a:ext cx="458644" cy="882"/>
          </a:xfrm>
          <a:prstGeom prst="straightConnector1">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3"/>
          <a:stretch>
            <a:fillRect/>
          </a:stretch>
        </p:blipFill>
        <p:spPr>
          <a:xfrm>
            <a:off x="3373900" y="3911308"/>
            <a:ext cx="5444200" cy="2627604"/>
          </a:xfrm>
          <a:prstGeom prst="rect">
            <a:avLst/>
          </a:prstGeom>
        </p:spPr>
      </p:pic>
      <p:sp>
        <p:nvSpPr>
          <p:cNvPr id="26" name="正方形/長方形 25">
            <a:extLst>
              <a:ext uri="{FF2B5EF4-FFF2-40B4-BE49-F238E27FC236}">
                <a16:creationId xmlns:a16="http://schemas.microsoft.com/office/drawing/2014/main" id="{68734E3B-B197-450A-9244-74DA5CF7EF2A}"/>
              </a:ext>
            </a:extLst>
          </p:cNvPr>
          <p:cNvSpPr/>
          <p:nvPr/>
        </p:nvSpPr>
        <p:spPr>
          <a:xfrm>
            <a:off x="8168378" y="2086995"/>
            <a:ext cx="1050138" cy="9375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ずっと</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続ける</a:t>
            </a:r>
            <a:endParaRPr kumimoji="1"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ここまで</a:t>
            </a:r>
            <a:endParaRPr kumimoji="1"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47177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暗く（光センサーが</a:t>
            </a:r>
            <a:r>
              <a:rPr lang="en-US" altLang="ja-JP" sz="2800" dirty="0">
                <a:solidFill>
                  <a:schemeClr val="tx2"/>
                </a:solidFill>
              </a:rPr>
              <a:t>OFF</a:t>
            </a:r>
            <a:r>
              <a:rPr lang="ja-JP" altLang="en-US" sz="2800" dirty="0">
                <a:solidFill>
                  <a:schemeClr val="tx2"/>
                </a:solidFill>
              </a:rPr>
              <a:t>）なると、黄</a:t>
            </a:r>
            <a:r>
              <a:rPr lang="en-US" altLang="ja-JP" sz="2800" dirty="0">
                <a:solidFill>
                  <a:schemeClr val="tx2"/>
                </a:solidFill>
              </a:rPr>
              <a:t>LED</a:t>
            </a:r>
            <a:r>
              <a:rPr lang="ja-JP" altLang="en-US" sz="2800" dirty="0">
                <a:solidFill>
                  <a:schemeClr val="tx2"/>
                </a:solidFill>
              </a:rPr>
              <a:t>が光る　解説</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33</a:t>
            </a:fld>
            <a:endParaRPr lang="ja-JP" altLang="en-US"/>
          </a:p>
        </p:txBody>
      </p:sp>
      <p:pic>
        <p:nvPicPr>
          <p:cNvPr id="4" name="図 3"/>
          <p:cNvPicPr>
            <a:picLocks noChangeAspect="1"/>
          </p:cNvPicPr>
          <p:nvPr/>
        </p:nvPicPr>
        <p:blipFill>
          <a:blip r:embed="rId3"/>
          <a:stretch>
            <a:fillRect/>
          </a:stretch>
        </p:blipFill>
        <p:spPr>
          <a:xfrm>
            <a:off x="3179347" y="941154"/>
            <a:ext cx="5659874" cy="2731697"/>
          </a:xfrm>
          <a:prstGeom prst="rect">
            <a:avLst/>
          </a:prstGeom>
        </p:spPr>
      </p:pic>
      <p:grpSp>
        <p:nvGrpSpPr>
          <p:cNvPr id="20" name="グループ化 19">
            <a:extLst>
              <a:ext uri="{FF2B5EF4-FFF2-40B4-BE49-F238E27FC236}">
                <a16:creationId xmlns:a16="http://schemas.microsoft.com/office/drawing/2014/main" id="{346EFF48-78F0-44DB-A04A-78FF3348CAFD}"/>
              </a:ext>
            </a:extLst>
          </p:cNvPr>
          <p:cNvGrpSpPr/>
          <p:nvPr/>
        </p:nvGrpSpPr>
        <p:grpSpPr>
          <a:xfrm>
            <a:off x="1170941" y="1175658"/>
            <a:ext cx="1412941" cy="810532"/>
            <a:chOff x="2114524" y="3394864"/>
            <a:chExt cx="1908543" cy="1094833"/>
          </a:xfrm>
        </p:grpSpPr>
        <p:pic>
          <p:nvPicPr>
            <p:cNvPr id="22" name="図 21">
              <a:extLst>
                <a:ext uri="{FF2B5EF4-FFF2-40B4-BE49-F238E27FC236}">
                  <a16:creationId xmlns:a16="http://schemas.microsoft.com/office/drawing/2014/main" id="{A0EB88BF-8353-4328-802C-C224B127672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4524" y="3394864"/>
              <a:ext cx="1831921" cy="1094833"/>
            </a:xfrm>
            <a:prstGeom prst="rect">
              <a:avLst/>
            </a:prstGeom>
          </p:spPr>
        </p:pic>
        <p:pic>
          <p:nvPicPr>
            <p:cNvPr id="23" name="図 22">
              <a:extLst>
                <a:ext uri="{FF2B5EF4-FFF2-40B4-BE49-F238E27FC236}">
                  <a16:creationId xmlns:a16="http://schemas.microsoft.com/office/drawing/2014/main" id="{8B01C0A8-CF1F-4013-987F-EF85C7E87AD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6039" t="53419" r="275" b="12671"/>
            <a:stretch/>
          </p:blipFill>
          <p:spPr>
            <a:xfrm>
              <a:off x="3913598" y="3703733"/>
              <a:ext cx="109469" cy="477097"/>
            </a:xfrm>
            <a:prstGeom prst="rect">
              <a:avLst/>
            </a:prstGeom>
          </p:spPr>
        </p:pic>
      </p:grpSp>
      <p:grpSp>
        <p:nvGrpSpPr>
          <p:cNvPr id="24" name="グループ化 23">
            <a:extLst>
              <a:ext uri="{FF2B5EF4-FFF2-40B4-BE49-F238E27FC236}">
                <a16:creationId xmlns:a16="http://schemas.microsoft.com/office/drawing/2014/main" id="{3385AF8F-45B1-4D02-A73E-405134DC8CD4}"/>
              </a:ext>
            </a:extLst>
          </p:cNvPr>
          <p:cNvGrpSpPr/>
          <p:nvPr/>
        </p:nvGrpSpPr>
        <p:grpSpPr>
          <a:xfrm>
            <a:off x="1170941" y="4126607"/>
            <a:ext cx="1412941" cy="810532"/>
            <a:chOff x="2114524" y="3394864"/>
            <a:chExt cx="1908543" cy="1094833"/>
          </a:xfrm>
        </p:grpSpPr>
        <p:pic>
          <p:nvPicPr>
            <p:cNvPr id="25" name="図 24">
              <a:extLst>
                <a:ext uri="{FF2B5EF4-FFF2-40B4-BE49-F238E27FC236}">
                  <a16:creationId xmlns:a16="http://schemas.microsoft.com/office/drawing/2014/main" id="{CD2FCF7B-C6F4-4471-83A8-524F646437D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114524" y="3394864"/>
              <a:ext cx="1831921" cy="1094833"/>
            </a:xfrm>
            <a:prstGeom prst="rect">
              <a:avLst/>
            </a:prstGeom>
          </p:spPr>
        </p:pic>
        <p:pic>
          <p:nvPicPr>
            <p:cNvPr id="29" name="図 28">
              <a:extLst>
                <a:ext uri="{FF2B5EF4-FFF2-40B4-BE49-F238E27FC236}">
                  <a16:creationId xmlns:a16="http://schemas.microsoft.com/office/drawing/2014/main" id="{810818D3-1F5C-4F42-92F9-A1E081A250E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6039" t="53419" r="275" b="12671"/>
            <a:stretch/>
          </p:blipFill>
          <p:spPr>
            <a:xfrm>
              <a:off x="3913598" y="3703733"/>
              <a:ext cx="109469" cy="477097"/>
            </a:xfrm>
            <a:prstGeom prst="rect">
              <a:avLst/>
            </a:prstGeom>
          </p:spPr>
        </p:pic>
      </p:grpSp>
      <p:pic>
        <p:nvPicPr>
          <p:cNvPr id="30" name="図 29">
            <a:extLst>
              <a:ext uri="{FF2B5EF4-FFF2-40B4-BE49-F238E27FC236}">
                <a16:creationId xmlns:a16="http://schemas.microsoft.com/office/drawing/2014/main" id="{384E138B-2B03-4024-9ABB-B6C6D99A021F}"/>
              </a:ext>
            </a:extLst>
          </p:cNvPr>
          <p:cNvPicPr>
            <a:picLocks noChangeAspect="1"/>
          </p:cNvPicPr>
          <p:nvPr/>
        </p:nvPicPr>
        <p:blipFill>
          <a:blip r:embed="rId3"/>
          <a:stretch>
            <a:fillRect/>
          </a:stretch>
        </p:blipFill>
        <p:spPr>
          <a:xfrm>
            <a:off x="3179347" y="3989778"/>
            <a:ext cx="5659874" cy="2731697"/>
          </a:xfrm>
          <a:prstGeom prst="rect">
            <a:avLst/>
          </a:prstGeom>
        </p:spPr>
      </p:pic>
      <p:pic>
        <p:nvPicPr>
          <p:cNvPr id="8" name="図 7" descr="挿絵 が含まれている画像&#10;&#10;自動的に生成された説明">
            <a:extLst>
              <a:ext uri="{FF2B5EF4-FFF2-40B4-BE49-F238E27FC236}">
                <a16:creationId xmlns:a16="http://schemas.microsoft.com/office/drawing/2014/main" id="{11292D69-175A-4F82-9F50-8E228AD9A8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0941" y="4126607"/>
            <a:ext cx="1000265" cy="1152686"/>
          </a:xfrm>
          <a:prstGeom prst="rect">
            <a:avLst/>
          </a:prstGeom>
        </p:spPr>
      </p:pic>
      <p:sp>
        <p:nvSpPr>
          <p:cNvPr id="9" name="正方形/長方形 8">
            <a:extLst>
              <a:ext uri="{FF2B5EF4-FFF2-40B4-BE49-F238E27FC236}">
                <a16:creationId xmlns:a16="http://schemas.microsoft.com/office/drawing/2014/main" id="{4C1377C5-6AD6-4C73-891D-A3264EF3DFA6}"/>
              </a:ext>
            </a:extLst>
          </p:cNvPr>
          <p:cNvSpPr/>
          <p:nvPr/>
        </p:nvSpPr>
        <p:spPr>
          <a:xfrm>
            <a:off x="5515583" y="2480055"/>
            <a:ext cx="1673157" cy="1089996"/>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DEEF0A8-2229-4D5D-8105-24FF2B401AAE}"/>
              </a:ext>
            </a:extLst>
          </p:cNvPr>
          <p:cNvSpPr/>
          <p:nvPr/>
        </p:nvSpPr>
        <p:spPr>
          <a:xfrm>
            <a:off x="5515583" y="4432250"/>
            <a:ext cx="1673157" cy="1089996"/>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B66E4987-74D9-412D-9281-C26D6A8F2E32}"/>
              </a:ext>
            </a:extLst>
          </p:cNvPr>
          <p:cNvSpPr txBox="1"/>
          <p:nvPr/>
        </p:nvSpPr>
        <p:spPr>
          <a:xfrm>
            <a:off x="939630" y="2125077"/>
            <a:ext cx="2031325" cy="461665"/>
          </a:xfrm>
          <a:prstGeom prst="rect">
            <a:avLst/>
          </a:prstGeom>
          <a:noFill/>
        </p:spPr>
        <p:txBody>
          <a:bodyPr wrap="none" rtlCol="0">
            <a:spAutoFit/>
          </a:bodyPr>
          <a:lstStyle/>
          <a:p>
            <a:r>
              <a:rPr lang="ja-JP" altLang="en-US" sz="2400" dirty="0">
                <a:solidFill>
                  <a:schemeClr val="tx2"/>
                </a:solidFill>
                <a:latin typeface="メイリオ" panose="020B0604030504040204" pitchFamily="50" charset="-128"/>
                <a:ea typeface="メイリオ" panose="020B0604030504040204" pitchFamily="50" charset="-128"/>
              </a:rPr>
              <a:t>条件＝明るい</a:t>
            </a:r>
            <a:endParaRPr kumimoji="1" lang="ja-JP" altLang="en-US" sz="2400" dirty="0">
              <a:solidFill>
                <a:schemeClr val="tx2"/>
              </a:solidFill>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3454331C-1421-4887-B8F1-B7206D77D809}"/>
              </a:ext>
            </a:extLst>
          </p:cNvPr>
          <p:cNvSpPr txBox="1"/>
          <p:nvPr/>
        </p:nvSpPr>
        <p:spPr>
          <a:xfrm>
            <a:off x="939630" y="5355626"/>
            <a:ext cx="1723549" cy="461665"/>
          </a:xfrm>
          <a:prstGeom prst="rect">
            <a:avLst/>
          </a:prstGeom>
          <a:noFill/>
        </p:spPr>
        <p:txBody>
          <a:bodyPr wrap="none" rtlCol="0">
            <a:spAutoFit/>
          </a:bodyPr>
          <a:lstStyle/>
          <a:p>
            <a:r>
              <a:rPr lang="ja-JP" altLang="en-US" sz="2400" dirty="0">
                <a:solidFill>
                  <a:schemeClr val="tx2"/>
                </a:solidFill>
                <a:latin typeface="メイリオ" panose="020B0604030504040204" pitchFamily="50" charset="-128"/>
                <a:ea typeface="メイリオ" panose="020B0604030504040204" pitchFamily="50" charset="-128"/>
              </a:rPr>
              <a:t>条件＝暗い</a:t>
            </a:r>
            <a:endParaRPr kumimoji="1" lang="ja-JP" altLang="en-US" sz="2400" dirty="0">
              <a:solidFill>
                <a:schemeClr val="tx2"/>
              </a:solidFill>
              <a:latin typeface="メイリオ" panose="020B0604030504040204" pitchFamily="50" charset="-128"/>
              <a:ea typeface="メイリオ" panose="020B0604030504040204" pitchFamily="50" charset="-128"/>
            </a:endParaRPr>
          </a:p>
        </p:txBody>
      </p:sp>
      <p:cxnSp>
        <p:nvCxnSpPr>
          <p:cNvPr id="11" name="直線矢印コネクタ 10">
            <a:extLst>
              <a:ext uri="{FF2B5EF4-FFF2-40B4-BE49-F238E27FC236}">
                <a16:creationId xmlns:a16="http://schemas.microsoft.com/office/drawing/2014/main" id="{3BDA851D-F4D9-4F6E-9A62-7086969DF0AA}"/>
              </a:ext>
            </a:extLst>
          </p:cNvPr>
          <p:cNvCxnSpPr/>
          <p:nvPr/>
        </p:nvCxnSpPr>
        <p:spPr>
          <a:xfrm>
            <a:off x="2889115" y="1580924"/>
            <a:ext cx="1789889" cy="627255"/>
          </a:xfrm>
          <a:prstGeom prst="straightConnector1">
            <a:avLst/>
          </a:prstGeom>
          <a:ln w="57150">
            <a:solidFill>
              <a:srgbClr val="7030A0"/>
            </a:solidFill>
            <a:tailEnd type="triangle"/>
          </a:ln>
        </p:spPr>
        <p:style>
          <a:lnRef idx="1">
            <a:schemeClr val="accent2"/>
          </a:lnRef>
          <a:fillRef idx="0">
            <a:schemeClr val="accent2"/>
          </a:fillRef>
          <a:effectRef idx="0">
            <a:schemeClr val="accent2"/>
          </a:effectRef>
          <a:fontRef idx="minor">
            <a:schemeClr val="tx1"/>
          </a:fontRef>
        </p:style>
      </p:cxnSp>
      <p:cxnSp>
        <p:nvCxnSpPr>
          <p:cNvPr id="39" name="直線矢印コネクタ 38">
            <a:extLst>
              <a:ext uri="{FF2B5EF4-FFF2-40B4-BE49-F238E27FC236}">
                <a16:creationId xmlns:a16="http://schemas.microsoft.com/office/drawing/2014/main" id="{202B5577-971E-420D-9BB6-6BFC6E934EAA}"/>
              </a:ext>
            </a:extLst>
          </p:cNvPr>
          <p:cNvCxnSpPr/>
          <p:nvPr/>
        </p:nvCxnSpPr>
        <p:spPr>
          <a:xfrm>
            <a:off x="2940231" y="4622270"/>
            <a:ext cx="1789889" cy="627255"/>
          </a:xfrm>
          <a:prstGeom prst="straightConnector1">
            <a:avLst/>
          </a:prstGeom>
          <a:ln w="57150">
            <a:solidFill>
              <a:srgbClr val="7030A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265250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lang="ja-JP" altLang="en-US" sz="2800" dirty="0">
                <a:solidFill>
                  <a:schemeClr val="tx2"/>
                </a:solidFill>
              </a:rPr>
              <a:t>たったこれだけで</a:t>
            </a: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34</a:t>
            </a:fld>
            <a:endParaRPr lang="ja-JP" altLang="en-US"/>
          </a:p>
        </p:txBody>
      </p:sp>
      <p:pic>
        <p:nvPicPr>
          <p:cNvPr id="4" name="図 3"/>
          <p:cNvPicPr>
            <a:picLocks noChangeAspect="1"/>
          </p:cNvPicPr>
          <p:nvPr/>
        </p:nvPicPr>
        <p:blipFill>
          <a:blip r:embed="rId3"/>
          <a:stretch>
            <a:fillRect/>
          </a:stretch>
        </p:blipFill>
        <p:spPr>
          <a:xfrm>
            <a:off x="6282353" y="2115197"/>
            <a:ext cx="5444200" cy="2627604"/>
          </a:xfrm>
          <a:prstGeom prst="rect">
            <a:avLst/>
          </a:prstGeom>
        </p:spPr>
      </p:pic>
      <p:pic>
        <p:nvPicPr>
          <p:cNvPr id="6" name="図 5" descr="グラフィカル ユーザー インターフェイス, アプリケーション&#10;&#10;自動的に生成された説明">
            <a:extLst>
              <a:ext uri="{FF2B5EF4-FFF2-40B4-BE49-F238E27FC236}">
                <a16:creationId xmlns:a16="http://schemas.microsoft.com/office/drawing/2014/main" id="{28A43792-8FA2-4128-BD67-B1900D8795B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125541" y="2834778"/>
            <a:ext cx="3347308" cy="1188441"/>
          </a:xfrm>
          <a:prstGeom prst="rect">
            <a:avLst/>
          </a:prstGeom>
        </p:spPr>
      </p:pic>
      <p:sp>
        <p:nvSpPr>
          <p:cNvPr id="7" name="矢印: 右 6">
            <a:extLst>
              <a:ext uri="{FF2B5EF4-FFF2-40B4-BE49-F238E27FC236}">
                <a16:creationId xmlns:a16="http://schemas.microsoft.com/office/drawing/2014/main" id="{0C1F05C6-F261-4934-AEDC-1F416E72066A}"/>
              </a:ext>
            </a:extLst>
          </p:cNvPr>
          <p:cNvSpPr/>
          <p:nvPr/>
        </p:nvSpPr>
        <p:spPr>
          <a:xfrm>
            <a:off x="5089793" y="3091024"/>
            <a:ext cx="716097" cy="1068636"/>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960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さらに工夫してセンサーライトを進化させよう　</a:t>
            </a:r>
            <a:r>
              <a:rPr kumimoji="1" lang="en-US" altLang="ja-JP" sz="2800" dirty="0">
                <a:solidFill>
                  <a:schemeClr val="tx2"/>
                </a:solidFill>
              </a:rPr>
              <a:t>1/2</a:t>
            </a:r>
            <a:endParaRPr kumimoji="1" lang="ja-JP" altLang="en-US" sz="2800" dirty="0">
              <a:solidFill>
                <a:schemeClr val="tx2"/>
              </a:solidFill>
            </a:endParaRP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35</a:t>
            </a:fld>
            <a:endParaRPr lang="ja-JP" altLang="en-US"/>
          </a:p>
        </p:txBody>
      </p:sp>
      <p:pic>
        <p:nvPicPr>
          <p:cNvPr id="21" name="Picture 2" descr="ダウンライトのイラスト">
            <a:extLst>
              <a:ext uri="{FF2B5EF4-FFF2-40B4-BE49-F238E27FC236}">
                <a16:creationId xmlns:a16="http://schemas.microsoft.com/office/drawing/2014/main" id="{47C98E45-32E5-44D4-8957-1DB734D593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4682" y="3897731"/>
            <a:ext cx="1478280" cy="1478280"/>
          </a:xfrm>
          <a:prstGeom prst="rect">
            <a:avLst/>
          </a:prstGeom>
          <a:noFill/>
          <a:extLst>
            <a:ext uri="{909E8E84-426E-40DD-AFC4-6F175D3DCCD1}">
              <a14:hiddenFill xmlns:a14="http://schemas.microsoft.com/office/drawing/2010/main">
                <a:solidFill>
                  <a:srgbClr val="FFFFFF"/>
                </a:solidFill>
              </a14:hiddenFill>
            </a:ext>
          </a:extLst>
        </p:spPr>
      </p:pic>
      <p:sp>
        <p:nvSpPr>
          <p:cNvPr id="22" name="矢印: 右 21">
            <a:extLst>
              <a:ext uri="{FF2B5EF4-FFF2-40B4-BE49-F238E27FC236}">
                <a16:creationId xmlns:a16="http://schemas.microsoft.com/office/drawing/2014/main" id="{975FB7A2-F21B-4D9C-B766-54D44A3DD5F7}"/>
              </a:ext>
            </a:extLst>
          </p:cNvPr>
          <p:cNvSpPr/>
          <p:nvPr/>
        </p:nvSpPr>
        <p:spPr>
          <a:xfrm>
            <a:off x="4735006" y="4509758"/>
            <a:ext cx="445770" cy="45720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6CB2939B-A6FD-442C-B0FE-22AD9F9664D3}"/>
              </a:ext>
            </a:extLst>
          </p:cNvPr>
          <p:cNvSpPr/>
          <p:nvPr/>
        </p:nvSpPr>
        <p:spPr>
          <a:xfrm>
            <a:off x="1798195" y="4821477"/>
            <a:ext cx="1478280" cy="288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4">
            <a:extLst>
              <a:ext uri="{FF2B5EF4-FFF2-40B4-BE49-F238E27FC236}">
                <a16:creationId xmlns:a16="http://schemas.microsoft.com/office/drawing/2014/main" id="{6E884F7C-84F5-4CA4-AF2E-1A9C2E9606B9}"/>
              </a:ext>
            </a:extLst>
          </p:cNvPr>
          <p:cNvSpPr/>
          <p:nvPr/>
        </p:nvSpPr>
        <p:spPr>
          <a:xfrm>
            <a:off x="5613012" y="3870090"/>
            <a:ext cx="5102201" cy="2279954"/>
          </a:xfrm>
          <a:prstGeom prst="roundRect">
            <a:avLst>
              <a:gd name="adj" fmla="val 7725"/>
            </a:avLst>
          </a:prstGeo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月 14">
            <a:extLst>
              <a:ext uri="{FF2B5EF4-FFF2-40B4-BE49-F238E27FC236}">
                <a16:creationId xmlns:a16="http://schemas.microsoft.com/office/drawing/2014/main" id="{4A193A60-CC2A-4629-BC3A-3FF595AC1E30}"/>
              </a:ext>
            </a:extLst>
          </p:cNvPr>
          <p:cNvSpPr/>
          <p:nvPr/>
        </p:nvSpPr>
        <p:spPr>
          <a:xfrm rot="19551323">
            <a:off x="10005628" y="4137000"/>
            <a:ext cx="199829" cy="394171"/>
          </a:xfrm>
          <a:prstGeom prst="moon">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星 5 16">
            <a:extLst>
              <a:ext uri="{FF2B5EF4-FFF2-40B4-BE49-F238E27FC236}">
                <a16:creationId xmlns:a16="http://schemas.microsoft.com/office/drawing/2014/main" id="{F6A224EE-5F5E-4409-AE2E-779BD7E58FF2}"/>
              </a:ext>
            </a:extLst>
          </p:cNvPr>
          <p:cNvSpPr/>
          <p:nvPr/>
        </p:nvSpPr>
        <p:spPr>
          <a:xfrm>
            <a:off x="9438861" y="4342950"/>
            <a:ext cx="91922" cy="74164"/>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星 5 17">
            <a:extLst>
              <a:ext uri="{FF2B5EF4-FFF2-40B4-BE49-F238E27FC236}">
                <a16:creationId xmlns:a16="http://schemas.microsoft.com/office/drawing/2014/main" id="{DDD5964A-E233-49B8-88D9-A23F44FC83EE}"/>
              </a:ext>
            </a:extLst>
          </p:cNvPr>
          <p:cNvSpPr/>
          <p:nvPr/>
        </p:nvSpPr>
        <p:spPr>
          <a:xfrm>
            <a:off x="9514593" y="4686017"/>
            <a:ext cx="91922" cy="74164"/>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星 5 18">
            <a:extLst>
              <a:ext uri="{FF2B5EF4-FFF2-40B4-BE49-F238E27FC236}">
                <a16:creationId xmlns:a16="http://schemas.microsoft.com/office/drawing/2014/main" id="{7592FA72-6593-4215-BFC2-462E9542D31A}"/>
              </a:ext>
            </a:extLst>
          </p:cNvPr>
          <p:cNvSpPr/>
          <p:nvPr/>
        </p:nvSpPr>
        <p:spPr>
          <a:xfrm>
            <a:off x="10382020" y="4194771"/>
            <a:ext cx="91922" cy="74164"/>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星 5 19">
            <a:extLst>
              <a:ext uri="{FF2B5EF4-FFF2-40B4-BE49-F238E27FC236}">
                <a16:creationId xmlns:a16="http://schemas.microsoft.com/office/drawing/2014/main" id="{39B34F9E-6AE3-4E1D-8D50-417A6D03B093}"/>
              </a:ext>
            </a:extLst>
          </p:cNvPr>
          <p:cNvSpPr/>
          <p:nvPr/>
        </p:nvSpPr>
        <p:spPr>
          <a:xfrm>
            <a:off x="9058010" y="4031590"/>
            <a:ext cx="91922" cy="74164"/>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星 5 22">
            <a:extLst>
              <a:ext uri="{FF2B5EF4-FFF2-40B4-BE49-F238E27FC236}">
                <a16:creationId xmlns:a16="http://schemas.microsoft.com/office/drawing/2014/main" id="{48F4227B-D95B-4283-B9BF-B07EAFEA889F}"/>
              </a:ext>
            </a:extLst>
          </p:cNvPr>
          <p:cNvSpPr/>
          <p:nvPr/>
        </p:nvSpPr>
        <p:spPr>
          <a:xfrm>
            <a:off x="8884007" y="4299831"/>
            <a:ext cx="91922" cy="74164"/>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吹き出し: 円形 3">
            <a:extLst>
              <a:ext uri="{FF2B5EF4-FFF2-40B4-BE49-F238E27FC236}">
                <a16:creationId xmlns:a16="http://schemas.microsoft.com/office/drawing/2014/main" id="{D6963E1D-4F02-4FE1-9F95-838DCB2D9FB1}"/>
              </a:ext>
            </a:extLst>
          </p:cNvPr>
          <p:cNvSpPr/>
          <p:nvPr/>
        </p:nvSpPr>
        <p:spPr>
          <a:xfrm>
            <a:off x="7507696" y="2789247"/>
            <a:ext cx="2404534" cy="1037180"/>
          </a:xfrm>
          <a:prstGeom prst="wedgeEllipseCallout">
            <a:avLst>
              <a:gd name="adj1" fmla="val -42418"/>
              <a:gd name="adj2" fmla="val 89913"/>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267EB2C-8D11-446F-9D3B-4DC3A5A5B8FF}"/>
              </a:ext>
            </a:extLst>
          </p:cNvPr>
          <p:cNvSpPr txBox="1"/>
          <p:nvPr/>
        </p:nvSpPr>
        <p:spPr>
          <a:xfrm>
            <a:off x="7772065" y="3014169"/>
            <a:ext cx="2262158" cy="584775"/>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rPr>
              <a:t>ここにライトが</a:t>
            </a:r>
            <a:endParaRPr kumimoji="1" lang="en-US" altLang="ja-JP" sz="1600" dirty="0">
              <a:latin typeface="メイリオ" panose="020B0604030504040204" pitchFamily="50" charset="-128"/>
              <a:ea typeface="メイリオ" panose="020B0604030504040204" pitchFamily="50" charset="-128"/>
            </a:endParaRPr>
          </a:p>
          <a:p>
            <a:r>
              <a:rPr lang="ja-JP" altLang="en-US" sz="1600" dirty="0">
                <a:latin typeface="メイリオ" panose="020B0604030504040204" pitchFamily="50" charset="-128"/>
                <a:ea typeface="メイリオ" panose="020B0604030504040204" pitchFamily="50" charset="-128"/>
              </a:rPr>
              <a:t>あるよって知らせる</a:t>
            </a:r>
            <a:endParaRPr kumimoji="1" lang="ja-JP" altLang="en-US" sz="1600" dirty="0">
              <a:latin typeface="メイリオ" panose="020B0604030504040204" pitchFamily="50" charset="-128"/>
              <a:ea typeface="メイリオ" panose="020B0604030504040204" pitchFamily="50" charset="-128"/>
            </a:endParaRPr>
          </a:p>
        </p:txBody>
      </p:sp>
      <p:grpSp>
        <p:nvGrpSpPr>
          <p:cNvPr id="19" name="グループ化 18">
            <a:extLst>
              <a:ext uri="{FF2B5EF4-FFF2-40B4-BE49-F238E27FC236}">
                <a16:creationId xmlns:a16="http://schemas.microsoft.com/office/drawing/2014/main" id="{043D876E-63B1-4FD1-A40D-A85A97743B2B}"/>
              </a:ext>
            </a:extLst>
          </p:cNvPr>
          <p:cNvGrpSpPr/>
          <p:nvPr/>
        </p:nvGrpSpPr>
        <p:grpSpPr>
          <a:xfrm>
            <a:off x="5770456" y="3961383"/>
            <a:ext cx="1439319" cy="1944319"/>
            <a:chOff x="5770456" y="3961383"/>
            <a:chExt cx="1439319" cy="1944319"/>
          </a:xfrm>
        </p:grpSpPr>
        <p:pic>
          <p:nvPicPr>
            <p:cNvPr id="13" name="Picture 2" descr="ダウンライトのイラスト">
              <a:extLst>
                <a:ext uri="{FF2B5EF4-FFF2-40B4-BE49-F238E27FC236}">
                  <a16:creationId xmlns:a16="http://schemas.microsoft.com/office/drawing/2014/main" id="{560ED3CA-7425-40DB-AC8D-987728A6976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0446" y="3961383"/>
              <a:ext cx="1350977" cy="135097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ダウンライトのイラスト">
              <a:extLst>
                <a:ext uri="{FF2B5EF4-FFF2-40B4-BE49-F238E27FC236}">
                  <a16:creationId xmlns:a16="http://schemas.microsoft.com/office/drawing/2014/main" id="{52569640-A8C7-4003-BD53-9C32ED1DB01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60019" b="20365"/>
            <a:stretch/>
          </p:blipFill>
          <p:spPr bwMode="auto">
            <a:xfrm>
              <a:off x="5770456" y="4559819"/>
              <a:ext cx="1439319" cy="1345883"/>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テキスト ボックス 51">
            <a:extLst>
              <a:ext uri="{FF2B5EF4-FFF2-40B4-BE49-F238E27FC236}">
                <a16:creationId xmlns:a16="http://schemas.microsoft.com/office/drawing/2014/main" id="{62000751-5E18-4B5A-A03E-A026EC79B237}"/>
              </a:ext>
            </a:extLst>
          </p:cNvPr>
          <p:cNvSpPr txBox="1"/>
          <p:nvPr/>
        </p:nvSpPr>
        <p:spPr>
          <a:xfrm>
            <a:off x="970688" y="1277768"/>
            <a:ext cx="10230712" cy="1154162"/>
          </a:xfrm>
          <a:prstGeom prst="rect">
            <a:avLst/>
          </a:prstGeom>
          <a:noFill/>
        </p:spPr>
        <p:txBody>
          <a:bodyPr wrap="square" rtlCol="0">
            <a:spAutoFit/>
          </a:bodyPr>
          <a:lstStyle/>
          <a:p>
            <a:pPr>
              <a:lnSpc>
                <a:spcPct val="150000"/>
              </a:lnSpc>
            </a:pP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明るいときは</a:t>
            </a:r>
            <a:r>
              <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黄色</a:t>
            </a:r>
            <a:r>
              <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は消えていて、赤色</a:t>
            </a:r>
            <a:r>
              <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は点滅している、</a:t>
            </a:r>
            <a:endPar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暗いときは　 黄色</a:t>
            </a:r>
            <a:r>
              <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は点灯して、　赤色</a:t>
            </a:r>
            <a:r>
              <a:rPr lang="en-US" altLang="ja-JP"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は点滅している　ライト</a:t>
            </a:r>
            <a:endParaRPr kumimoji="1" lang="ja-JP" altLang="en-US" sz="2400"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28" name="グループ化 27">
            <a:extLst>
              <a:ext uri="{FF2B5EF4-FFF2-40B4-BE49-F238E27FC236}">
                <a16:creationId xmlns:a16="http://schemas.microsoft.com/office/drawing/2014/main" id="{0812F602-DA31-497D-B8A6-113847A8FA43}"/>
              </a:ext>
            </a:extLst>
          </p:cNvPr>
          <p:cNvGrpSpPr/>
          <p:nvPr/>
        </p:nvGrpSpPr>
        <p:grpSpPr>
          <a:xfrm>
            <a:off x="7331564" y="4389041"/>
            <a:ext cx="442612" cy="1470131"/>
            <a:chOff x="7331564" y="4389041"/>
            <a:chExt cx="442612" cy="1470131"/>
          </a:xfrm>
        </p:grpSpPr>
        <mc:AlternateContent xmlns:mc="http://schemas.openxmlformats.org/markup-compatibility/2006" xmlns:p14="http://schemas.microsoft.com/office/powerpoint/2010/main">
          <mc:Choice Requires="p14">
            <p:contentPart p14:bwMode="auto" r:id="rId6">
              <p14:nvContentPartPr>
                <p14:cNvPr id="2051" name="インク 2050">
                  <a:extLst>
                    <a:ext uri="{FF2B5EF4-FFF2-40B4-BE49-F238E27FC236}">
                      <a16:creationId xmlns:a16="http://schemas.microsoft.com/office/drawing/2014/main" id="{32890419-A388-4443-AA68-83AC580C7DBA}"/>
                    </a:ext>
                  </a:extLst>
                </p14:cNvPr>
                <p14:cNvContentPartPr/>
                <p14:nvPr/>
              </p14:nvContentPartPr>
              <p14:xfrm>
                <a:off x="7709176" y="4900430"/>
                <a:ext cx="43920" cy="130680"/>
              </p14:xfrm>
            </p:contentPart>
          </mc:Choice>
          <mc:Fallback xmlns="">
            <p:pic>
              <p:nvPicPr>
                <p:cNvPr id="2051" name="インク 2050">
                  <a:extLst>
                    <a:ext uri="{FF2B5EF4-FFF2-40B4-BE49-F238E27FC236}">
                      <a16:creationId xmlns:a16="http://schemas.microsoft.com/office/drawing/2014/main" id="{32890419-A388-4443-AA68-83AC580C7DBA}"/>
                    </a:ext>
                  </a:extLst>
                </p:cNvPr>
                <p:cNvPicPr/>
                <p:nvPr/>
              </p:nvPicPr>
              <p:blipFill>
                <a:blip r:embed="rId7"/>
                <a:stretch>
                  <a:fillRect/>
                </a:stretch>
              </p:blipFill>
              <p:spPr>
                <a:xfrm>
                  <a:off x="7691176" y="4882430"/>
                  <a:ext cx="79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52" name="インク 2051">
                  <a:extLst>
                    <a:ext uri="{FF2B5EF4-FFF2-40B4-BE49-F238E27FC236}">
                      <a16:creationId xmlns:a16="http://schemas.microsoft.com/office/drawing/2014/main" id="{97378C52-FBE1-41B8-B784-BCF55E5A03E8}"/>
                    </a:ext>
                  </a:extLst>
                </p14:cNvPr>
                <p14:cNvContentPartPr/>
                <p14:nvPr/>
              </p14:nvContentPartPr>
              <p14:xfrm>
                <a:off x="7394310" y="4888550"/>
                <a:ext cx="87840" cy="135720"/>
              </p14:xfrm>
            </p:contentPart>
          </mc:Choice>
          <mc:Fallback xmlns="">
            <p:pic>
              <p:nvPicPr>
                <p:cNvPr id="2052" name="インク 2051">
                  <a:extLst>
                    <a:ext uri="{FF2B5EF4-FFF2-40B4-BE49-F238E27FC236}">
                      <a16:creationId xmlns:a16="http://schemas.microsoft.com/office/drawing/2014/main" id="{97378C52-FBE1-41B8-B784-BCF55E5A03E8}"/>
                    </a:ext>
                  </a:extLst>
                </p:cNvPr>
                <p:cNvPicPr/>
                <p:nvPr/>
              </p:nvPicPr>
              <p:blipFill>
                <a:blip r:embed="rId9"/>
                <a:stretch>
                  <a:fillRect/>
                </a:stretch>
              </p:blipFill>
              <p:spPr>
                <a:xfrm>
                  <a:off x="7376310" y="4870550"/>
                  <a:ext cx="1234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053" name="インク 2052">
                  <a:extLst>
                    <a:ext uri="{FF2B5EF4-FFF2-40B4-BE49-F238E27FC236}">
                      <a16:creationId xmlns:a16="http://schemas.microsoft.com/office/drawing/2014/main" id="{32ACFAF6-A0EC-492E-AAE4-8DC69C4A29DD}"/>
                    </a:ext>
                  </a:extLst>
                </p14:cNvPr>
                <p14:cNvContentPartPr/>
                <p14:nvPr/>
              </p14:nvContentPartPr>
              <p14:xfrm>
                <a:off x="7401510" y="5187710"/>
                <a:ext cx="60480" cy="133920"/>
              </p14:xfrm>
            </p:contentPart>
          </mc:Choice>
          <mc:Fallback xmlns="">
            <p:pic>
              <p:nvPicPr>
                <p:cNvPr id="2053" name="インク 2052">
                  <a:extLst>
                    <a:ext uri="{FF2B5EF4-FFF2-40B4-BE49-F238E27FC236}">
                      <a16:creationId xmlns:a16="http://schemas.microsoft.com/office/drawing/2014/main" id="{32ACFAF6-A0EC-492E-AAE4-8DC69C4A29DD}"/>
                    </a:ext>
                  </a:extLst>
                </p:cNvPr>
                <p:cNvPicPr/>
                <p:nvPr/>
              </p:nvPicPr>
              <p:blipFill>
                <a:blip r:embed="rId11"/>
                <a:stretch>
                  <a:fillRect/>
                </a:stretch>
              </p:blipFill>
              <p:spPr>
                <a:xfrm>
                  <a:off x="7383510" y="5169710"/>
                  <a:ext cx="96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55" name="インク 2054">
                  <a:extLst>
                    <a:ext uri="{FF2B5EF4-FFF2-40B4-BE49-F238E27FC236}">
                      <a16:creationId xmlns:a16="http://schemas.microsoft.com/office/drawing/2014/main" id="{9F507E53-F955-4922-B8FC-BFB761756BCB}"/>
                    </a:ext>
                  </a:extLst>
                </p14:cNvPr>
                <p14:cNvContentPartPr/>
                <p14:nvPr/>
              </p14:nvContentPartPr>
              <p14:xfrm>
                <a:off x="7395750" y="5173670"/>
                <a:ext cx="74520" cy="140760"/>
              </p14:xfrm>
            </p:contentPart>
          </mc:Choice>
          <mc:Fallback xmlns="">
            <p:pic>
              <p:nvPicPr>
                <p:cNvPr id="2055" name="インク 2054">
                  <a:extLst>
                    <a:ext uri="{FF2B5EF4-FFF2-40B4-BE49-F238E27FC236}">
                      <a16:creationId xmlns:a16="http://schemas.microsoft.com/office/drawing/2014/main" id="{9F507E53-F955-4922-B8FC-BFB761756BCB}"/>
                    </a:ext>
                  </a:extLst>
                </p:cNvPr>
                <p:cNvPicPr/>
                <p:nvPr/>
              </p:nvPicPr>
              <p:blipFill>
                <a:blip r:embed="rId13"/>
                <a:stretch>
                  <a:fillRect/>
                </a:stretch>
              </p:blipFill>
              <p:spPr>
                <a:xfrm>
                  <a:off x="7377750" y="5155670"/>
                  <a:ext cx="1101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056" name="インク 2055">
                  <a:extLst>
                    <a:ext uri="{FF2B5EF4-FFF2-40B4-BE49-F238E27FC236}">
                      <a16:creationId xmlns:a16="http://schemas.microsoft.com/office/drawing/2014/main" id="{66C34CCB-3DCE-47B8-B88B-81387DA3F00B}"/>
                    </a:ext>
                  </a:extLst>
                </p14:cNvPr>
                <p14:cNvContentPartPr/>
                <p14:nvPr/>
              </p14:nvContentPartPr>
              <p14:xfrm>
                <a:off x="7696710" y="5205710"/>
                <a:ext cx="45000" cy="128520"/>
              </p14:xfrm>
            </p:contentPart>
          </mc:Choice>
          <mc:Fallback xmlns="">
            <p:pic>
              <p:nvPicPr>
                <p:cNvPr id="2056" name="インク 2055">
                  <a:extLst>
                    <a:ext uri="{FF2B5EF4-FFF2-40B4-BE49-F238E27FC236}">
                      <a16:creationId xmlns:a16="http://schemas.microsoft.com/office/drawing/2014/main" id="{66C34CCB-3DCE-47B8-B88B-81387DA3F00B}"/>
                    </a:ext>
                  </a:extLst>
                </p:cNvPr>
                <p:cNvPicPr/>
                <p:nvPr/>
              </p:nvPicPr>
              <p:blipFill>
                <a:blip r:embed="rId15"/>
                <a:stretch>
                  <a:fillRect/>
                </a:stretch>
              </p:blipFill>
              <p:spPr>
                <a:xfrm>
                  <a:off x="7678565" y="5187760"/>
                  <a:ext cx="80927" cy="1640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5" name="インク 44">
                  <a:extLst>
                    <a:ext uri="{FF2B5EF4-FFF2-40B4-BE49-F238E27FC236}">
                      <a16:creationId xmlns:a16="http://schemas.microsoft.com/office/drawing/2014/main" id="{7A4246BA-117E-49D6-93C0-35DD988DC86A}"/>
                    </a:ext>
                  </a:extLst>
                </p14:cNvPr>
                <p14:cNvContentPartPr/>
                <p14:nvPr/>
              </p14:nvContentPartPr>
              <p14:xfrm>
                <a:off x="7723869" y="5472110"/>
                <a:ext cx="43920" cy="130680"/>
              </p14:xfrm>
            </p:contentPart>
          </mc:Choice>
          <mc:Fallback xmlns="">
            <p:pic>
              <p:nvPicPr>
                <p:cNvPr id="45" name="インク 44">
                  <a:extLst>
                    <a:ext uri="{FF2B5EF4-FFF2-40B4-BE49-F238E27FC236}">
                      <a16:creationId xmlns:a16="http://schemas.microsoft.com/office/drawing/2014/main" id="{7A4246BA-117E-49D6-93C0-35DD988DC86A}"/>
                    </a:ext>
                  </a:extLst>
                </p:cNvPr>
                <p:cNvPicPr/>
                <p:nvPr/>
              </p:nvPicPr>
              <p:blipFill>
                <a:blip r:embed="rId7"/>
                <a:stretch>
                  <a:fillRect/>
                </a:stretch>
              </p:blipFill>
              <p:spPr>
                <a:xfrm>
                  <a:off x="7705869" y="5454110"/>
                  <a:ext cx="79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6" name="インク 45">
                  <a:extLst>
                    <a:ext uri="{FF2B5EF4-FFF2-40B4-BE49-F238E27FC236}">
                      <a16:creationId xmlns:a16="http://schemas.microsoft.com/office/drawing/2014/main" id="{A5CABD45-C0D6-416F-A56C-7EA945C320E2}"/>
                    </a:ext>
                  </a:extLst>
                </p14:cNvPr>
                <p14:cNvContentPartPr/>
                <p14:nvPr/>
              </p14:nvContentPartPr>
              <p14:xfrm>
                <a:off x="7410669" y="5455190"/>
                <a:ext cx="87840" cy="135720"/>
              </p14:xfrm>
            </p:contentPart>
          </mc:Choice>
          <mc:Fallback xmlns="">
            <p:pic>
              <p:nvPicPr>
                <p:cNvPr id="46" name="インク 45">
                  <a:extLst>
                    <a:ext uri="{FF2B5EF4-FFF2-40B4-BE49-F238E27FC236}">
                      <a16:creationId xmlns:a16="http://schemas.microsoft.com/office/drawing/2014/main" id="{A5CABD45-C0D6-416F-A56C-7EA945C320E2}"/>
                    </a:ext>
                  </a:extLst>
                </p:cNvPr>
                <p:cNvPicPr/>
                <p:nvPr/>
              </p:nvPicPr>
              <p:blipFill>
                <a:blip r:embed="rId9"/>
                <a:stretch>
                  <a:fillRect/>
                </a:stretch>
              </p:blipFill>
              <p:spPr>
                <a:xfrm>
                  <a:off x="7392669" y="5437190"/>
                  <a:ext cx="1234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7" name="インク 46">
                  <a:extLst>
                    <a:ext uri="{FF2B5EF4-FFF2-40B4-BE49-F238E27FC236}">
                      <a16:creationId xmlns:a16="http://schemas.microsoft.com/office/drawing/2014/main" id="{8C256E45-28D4-4C11-B84C-85EABE62231C}"/>
                    </a:ext>
                  </a:extLst>
                </p14:cNvPr>
                <p14:cNvContentPartPr/>
                <p14:nvPr/>
              </p14:nvContentPartPr>
              <p14:xfrm>
                <a:off x="7412469" y="5698612"/>
                <a:ext cx="74520" cy="140760"/>
              </p14:xfrm>
            </p:contentPart>
          </mc:Choice>
          <mc:Fallback xmlns="">
            <p:pic>
              <p:nvPicPr>
                <p:cNvPr id="47" name="インク 46">
                  <a:extLst>
                    <a:ext uri="{FF2B5EF4-FFF2-40B4-BE49-F238E27FC236}">
                      <a16:creationId xmlns:a16="http://schemas.microsoft.com/office/drawing/2014/main" id="{8C256E45-28D4-4C11-B84C-85EABE62231C}"/>
                    </a:ext>
                  </a:extLst>
                </p:cNvPr>
                <p:cNvPicPr/>
                <p:nvPr/>
              </p:nvPicPr>
              <p:blipFill>
                <a:blip r:embed="rId13"/>
                <a:stretch>
                  <a:fillRect/>
                </a:stretch>
              </p:blipFill>
              <p:spPr>
                <a:xfrm>
                  <a:off x="7394469" y="5680612"/>
                  <a:ext cx="1101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8" name="インク 47">
                  <a:extLst>
                    <a:ext uri="{FF2B5EF4-FFF2-40B4-BE49-F238E27FC236}">
                      <a16:creationId xmlns:a16="http://schemas.microsoft.com/office/drawing/2014/main" id="{B7749501-FB21-40D3-A68F-3B2177052202}"/>
                    </a:ext>
                  </a:extLst>
                </p14:cNvPr>
                <p14:cNvContentPartPr/>
                <p14:nvPr/>
              </p14:nvContentPartPr>
              <p14:xfrm>
                <a:off x="7713429" y="5730652"/>
                <a:ext cx="45000" cy="128520"/>
              </p14:xfrm>
            </p:contentPart>
          </mc:Choice>
          <mc:Fallback xmlns="">
            <p:pic>
              <p:nvPicPr>
                <p:cNvPr id="48" name="インク 47">
                  <a:extLst>
                    <a:ext uri="{FF2B5EF4-FFF2-40B4-BE49-F238E27FC236}">
                      <a16:creationId xmlns:a16="http://schemas.microsoft.com/office/drawing/2014/main" id="{B7749501-FB21-40D3-A68F-3B2177052202}"/>
                    </a:ext>
                  </a:extLst>
                </p:cNvPr>
                <p:cNvPicPr/>
                <p:nvPr/>
              </p:nvPicPr>
              <p:blipFill>
                <a:blip r:embed="rId15"/>
                <a:stretch>
                  <a:fillRect/>
                </a:stretch>
              </p:blipFill>
              <p:spPr>
                <a:xfrm>
                  <a:off x="7695284" y="5712702"/>
                  <a:ext cx="80927" cy="164060"/>
                </a:xfrm>
                <a:prstGeom prst="rect">
                  <a:avLst/>
                </a:prstGeom>
              </p:spPr>
            </p:pic>
          </mc:Fallback>
        </mc:AlternateContent>
        <p:sp>
          <p:nvSpPr>
            <p:cNvPr id="5" name="フローチャート: 論理積ゲート 4">
              <a:extLst>
                <a:ext uri="{FF2B5EF4-FFF2-40B4-BE49-F238E27FC236}">
                  <a16:creationId xmlns:a16="http://schemas.microsoft.com/office/drawing/2014/main" id="{C6C3D184-73D0-46B7-9107-78899214A180}"/>
                </a:ext>
              </a:extLst>
            </p:cNvPr>
            <p:cNvSpPr/>
            <p:nvPr/>
          </p:nvSpPr>
          <p:spPr>
            <a:xfrm rot="5400000">
              <a:off x="7494432" y="4361720"/>
              <a:ext cx="135718" cy="248123"/>
            </a:xfrm>
            <a:prstGeom prst="flowChartDelay">
              <a:avLst/>
            </a:prstGeom>
            <a:solidFill>
              <a:srgbClr val="FF0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弧 5">
              <a:extLst>
                <a:ext uri="{FF2B5EF4-FFF2-40B4-BE49-F238E27FC236}">
                  <a16:creationId xmlns:a16="http://schemas.microsoft.com/office/drawing/2014/main" id="{D2446B09-EB60-4375-890D-B620D00EBD19}"/>
                </a:ext>
              </a:extLst>
            </p:cNvPr>
            <p:cNvSpPr/>
            <p:nvPr/>
          </p:nvSpPr>
          <p:spPr>
            <a:xfrm rot="18557063">
              <a:off x="7327570" y="4393035"/>
              <a:ext cx="450600" cy="442612"/>
            </a:xfrm>
            <a:prstGeom prst="arc">
              <a:avLst>
                <a:gd name="adj1" fmla="val 16200000"/>
                <a:gd name="adj2" fmla="val 719984"/>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64" name="グループ化 63">
            <a:extLst>
              <a:ext uri="{FF2B5EF4-FFF2-40B4-BE49-F238E27FC236}">
                <a16:creationId xmlns:a16="http://schemas.microsoft.com/office/drawing/2014/main" id="{E1006742-8D7E-4F95-9CBA-EE2A079E679D}"/>
              </a:ext>
            </a:extLst>
          </p:cNvPr>
          <p:cNvGrpSpPr/>
          <p:nvPr/>
        </p:nvGrpSpPr>
        <p:grpSpPr>
          <a:xfrm>
            <a:off x="3373892" y="4376254"/>
            <a:ext cx="442612" cy="1470131"/>
            <a:chOff x="7331564" y="4389041"/>
            <a:chExt cx="442612" cy="1470131"/>
          </a:xfrm>
        </p:grpSpPr>
        <mc:AlternateContent xmlns:mc="http://schemas.openxmlformats.org/markup-compatibility/2006" xmlns:p14="http://schemas.microsoft.com/office/powerpoint/2010/main">
          <mc:Choice Requires="p14">
            <p:contentPart p14:bwMode="auto" r:id="rId20">
              <p14:nvContentPartPr>
                <p14:cNvPr id="65" name="インク 64">
                  <a:extLst>
                    <a:ext uri="{FF2B5EF4-FFF2-40B4-BE49-F238E27FC236}">
                      <a16:creationId xmlns:a16="http://schemas.microsoft.com/office/drawing/2014/main" id="{FEB86BD1-77EE-480E-A284-34A1923E07FC}"/>
                    </a:ext>
                  </a:extLst>
                </p14:cNvPr>
                <p14:cNvContentPartPr/>
                <p14:nvPr/>
              </p14:nvContentPartPr>
              <p14:xfrm>
                <a:off x="7709176" y="4900430"/>
                <a:ext cx="43920" cy="130680"/>
              </p14:xfrm>
            </p:contentPart>
          </mc:Choice>
          <mc:Fallback xmlns="">
            <p:pic>
              <p:nvPicPr>
                <p:cNvPr id="65" name="インク 64">
                  <a:extLst>
                    <a:ext uri="{FF2B5EF4-FFF2-40B4-BE49-F238E27FC236}">
                      <a16:creationId xmlns:a16="http://schemas.microsoft.com/office/drawing/2014/main" id="{FEB86BD1-77EE-480E-A284-34A1923E07FC}"/>
                    </a:ext>
                  </a:extLst>
                </p:cNvPr>
                <p:cNvPicPr/>
                <p:nvPr/>
              </p:nvPicPr>
              <p:blipFill>
                <a:blip r:embed="rId7"/>
                <a:stretch>
                  <a:fillRect/>
                </a:stretch>
              </p:blipFill>
              <p:spPr>
                <a:xfrm>
                  <a:off x="7691176" y="4882430"/>
                  <a:ext cx="79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6" name="インク 65">
                  <a:extLst>
                    <a:ext uri="{FF2B5EF4-FFF2-40B4-BE49-F238E27FC236}">
                      <a16:creationId xmlns:a16="http://schemas.microsoft.com/office/drawing/2014/main" id="{B2AC99B1-418D-49C5-AD53-F030A0970A51}"/>
                    </a:ext>
                  </a:extLst>
                </p14:cNvPr>
                <p14:cNvContentPartPr/>
                <p14:nvPr/>
              </p14:nvContentPartPr>
              <p14:xfrm>
                <a:off x="7394310" y="4888550"/>
                <a:ext cx="87840" cy="135720"/>
              </p14:xfrm>
            </p:contentPart>
          </mc:Choice>
          <mc:Fallback xmlns="">
            <p:pic>
              <p:nvPicPr>
                <p:cNvPr id="66" name="インク 65">
                  <a:extLst>
                    <a:ext uri="{FF2B5EF4-FFF2-40B4-BE49-F238E27FC236}">
                      <a16:creationId xmlns:a16="http://schemas.microsoft.com/office/drawing/2014/main" id="{B2AC99B1-418D-49C5-AD53-F030A0970A51}"/>
                    </a:ext>
                  </a:extLst>
                </p:cNvPr>
                <p:cNvPicPr/>
                <p:nvPr/>
              </p:nvPicPr>
              <p:blipFill>
                <a:blip r:embed="rId9"/>
                <a:stretch>
                  <a:fillRect/>
                </a:stretch>
              </p:blipFill>
              <p:spPr>
                <a:xfrm>
                  <a:off x="7376310" y="4870550"/>
                  <a:ext cx="1234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67" name="インク 66">
                  <a:extLst>
                    <a:ext uri="{FF2B5EF4-FFF2-40B4-BE49-F238E27FC236}">
                      <a16:creationId xmlns:a16="http://schemas.microsoft.com/office/drawing/2014/main" id="{95730515-BF7A-4320-B49C-02B487793277}"/>
                    </a:ext>
                  </a:extLst>
                </p14:cNvPr>
                <p14:cNvContentPartPr/>
                <p14:nvPr/>
              </p14:nvContentPartPr>
              <p14:xfrm>
                <a:off x="7401510" y="5187710"/>
                <a:ext cx="60480" cy="133920"/>
              </p14:xfrm>
            </p:contentPart>
          </mc:Choice>
          <mc:Fallback xmlns="">
            <p:pic>
              <p:nvPicPr>
                <p:cNvPr id="67" name="インク 66">
                  <a:extLst>
                    <a:ext uri="{FF2B5EF4-FFF2-40B4-BE49-F238E27FC236}">
                      <a16:creationId xmlns:a16="http://schemas.microsoft.com/office/drawing/2014/main" id="{95730515-BF7A-4320-B49C-02B487793277}"/>
                    </a:ext>
                  </a:extLst>
                </p:cNvPr>
                <p:cNvPicPr/>
                <p:nvPr/>
              </p:nvPicPr>
              <p:blipFill>
                <a:blip r:embed="rId11"/>
                <a:stretch>
                  <a:fillRect/>
                </a:stretch>
              </p:blipFill>
              <p:spPr>
                <a:xfrm>
                  <a:off x="7383510" y="5169710"/>
                  <a:ext cx="961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68" name="インク 67">
                  <a:extLst>
                    <a:ext uri="{FF2B5EF4-FFF2-40B4-BE49-F238E27FC236}">
                      <a16:creationId xmlns:a16="http://schemas.microsoft.com/office/drawing/2014/main" id="{955A3760-66D3-4017-AB40-EAE037236205}"/>
                    </a:ext>
                  </a:extLst>
                </p14:cNvPr>
                <p14:cNvContentPartPr/>
                <p14:nvPr/>
              </p14:nvContentPartPr>
              <p14:xfrm>
                <a:off x="7395750" y="5173670"/>
                <a:ext cx="74520" cy="140760"/>
              </p14:xfrm>
            </p:contentPart>
          </mc:Choice>
          <mc:Fallback xmlns="">
            <p:pic>
              <p:nvPicPr>
                <p:cNvPr id="68" name="インク 67">
                  <a:extLst>
                    <a:ext uri="{FF2B5EF4-FFF2-40B4-BE49-F238E27FC236}">
                      <a16:creationId xmlns:a16="http://schemas.microsoft.com/office/drawing/2014/main" id="{955A3760-66D3-4017-AB40-EAE037236205}"/>
                    </a:ext>
                  </a:extLst>
                </p:cNvPr>
                <p:cNvPicPr/>
                <p:nvPr/>
              </p:nvPicPr>
              <p:blipFill>
                <a:blip r:embed="rId13"/>
                <a:stretch>
                  <a:fillRect/>
                </a:stretch>
              </p:blipFill>
              <p:spPr>
                <a:xfrm>
                  <a:off x="7377750" y="5155670"/>
                  <a:ext cx="1101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9" name="インク 68">
                  <a:extLst>
                    <a:ext uri="{FF2B5EF4-FFF2-40B4-BE49-F238E27FC236}">
                      <a16:creationId xmlns:a16="http://schemas.microsoft.com/office/drawing/2014/main" id="{94B2E681-987F-49FE-80AD-B2F0B7D131E7}"/>
                    </a:ext>
                  </a:extLst>
                </p14:cNvPr>
                <p14:cNvContentPartPr/>
                <p14:nvPr/>
              </p14:nvContentPartPr>
              <p14:xfrm>
                <a:off x="7696710" y="5205710"/>
                <a:ext cx="45000" cy="128520"/>
              </p14:xfrm>
            </p:contentPart>
          </mc:Choice>
          <mc:Fallback xmlns="">
            <p:pic>
              <p:nvPicPr>
                <p:cNvPr id="69" name="インク 68">
                  <a:extLst>
                    <a:ext uri="{FF2B5EF4-FFF2-40B4-BE49-F238E27FC236}">
                      <a16:creationId xmlns:a16="http://schemas.microsoft.com/office/drawing/2014/main" id="{94B2E681-987F-49FE-80AD-B2F0B7D131E7}"/>
                    </a:ext>
                  </a:extLst>
                </p:cNvPr>
                <p:cNvPicPr/>
                <p:nvPr/>
              </p:nvPicPr>
              <p:blipFill>
                <a:blip r:embed="rId15"/>
                <a:stretch>
                  <a:fillRect/>
                </a:stretch>
              </p:blipFill>
              <p:spPr>
                <a:xfrm>
                  <a:off x="7678565" y="5187760"/>
                  <a:ext cx="80927" cy="1640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70" name="インク 69">
                  <a:extLst>
                    <a:ext uri="{FF2B5EF4-FFF2-40B4-BE49-F238E27FC236}">
                      <a16:creationId xmlns:a16="http://schemas.microsoft.com/office/drawing/2014/main" id="{494BD2EB-2630-4A18-8643-A1E6467B59C6}"/>
                    </a:ext>
                  </a:extLst>
                </p14:cNvPr>
                <p14:cNvContentPartPr/>
                <p14:nvPr/>
              </p14:nvContentPartPr>
              <p14:xfrm>
                <a:off x="7723869" y="5472110"/>
                <a:ext cx="43920" cy="130680"/>
              </p14:xfrm>
            </p:contentPart>
          </mc:Choice>
          <mc:Fallback xmlns="">
            <p:pic>
              <p:nvPicPr>
                <p:cNvPr id="70" name="インク 69">
                  <a:extLst>
                    <a:ext uri="{FF2B5EF4-FFF2-40B4-BE49-F238E27FC236}">
                      <a16:creationId xmlns:a16="http://schemas.microsoft.com/office/drawing/2014/main" id="{494BD2EB-2630-4A18-8643-A1E6467B59C6}"/>
                    </a:ext>
                  </a:extLst>
                </p:cNvPr>
                <p:cNvPicPr/>
                <p:nvPr/>
              </p:nvPicPr>
              <p:blipFill>
                <a:blip r:embed="rId7"/>
                <a:stretch>
                  <a:fillRect/>
                </a:stretch>
              </p:blipFill>
              <p:spPr>
                <a:xfrm>
                  <a:off x="7705869" y="5454110"/>
                  <a:ext cx="7956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71" name="インク 70">
                  <a:extLst>
                    <a:ext uri="{FF2B5EF4-FFF2-40B4-BE49-F238E27FC236}">
                      <a16:creationId xmlns:a16="http://schemas.microsoft.com/office/drawing/2014/main" id="{2437E359-0A8D-485C-88FC-0D6D31FC41B1}"/>
                    </a:ext>
                  </a:extLst>
                </p14:cNvPr>
                <p14:cNvContentPartPr/>
                <p14:nvPr/>
              </p14:nvContentPartPr>
              <p14:xfrm>
                <a:off x="7410669" y="5455190"/>
                <a:ext cx="87840" cy="135720"/>
              </p14:xfrm>
            </p:contentPart>
          </mc:Choice>
          <mc:Fallback xmlns="">
            <p:pic>
              <p:nvPicPr>
                <p:cNvPr id="71" name="インク 70">
                  <a:extLst>
                    <a:ext uri="{FF2B5EF4-FFF2-40B4-BE49-F238E27FC236}">
                      <a16:creationId xmlns:a16="http://schemas.microsoft.com/office/drawing/2014/main" id="{2437E359-0A8D-485C-88FC-0D6D31FC41B1}"/>
                    </a:ext>
                  </a:extLst>
                </p:cNvPr>
                <p:cNvPicPr/>
                <p:nvPr/>
              </p:nvPicPr>
              <p:blipFill>
                <a:blip r:embed="rId9"/>
                <a:stretch>
                  <a:fillRect/>
                </a:stretch>
              </p:blipFill>
              <p:spPr>
                <a:xfrm>
                  <a:off x="7392669" y="5437190"/>
                  <a:ext cx="1234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72" name="インク 71">
                  <a:extLst>
                    <a:ext uri="{FF2B5EF4-FFF2-40B4-BE49-F238E27FC236}">
                      <a16:creationId xmlns:a16="http://schemas.microsoft.com/office/drawing/2014/main" id="{5AAC7597-B916-4195-9132-97195909E753}"/>
                    </a:ext>
                  </a:extLst>
                </p14:cNvPr>
                <p14:cNvContentPartPr/>
                <p14:nvPr/>
              </p14:nvContentPartPr>
              <p14:xfrm>
                <a:off x="7412469" y="5698612"/>
                <a:ext cx="74520" cy="140760"/>
              </p14:xfrm>
            </p:contentPart>
          </mc:Choice>
          <mc:Fallback xmlns="">
            <p:pic>
              <p:nvPicPr>
                <p:cNvPr id="72" name="インク 71">
                  <a:extLst>
                    <a:ext uri="{FF2B5EF4-FFF2-40B4-BE49-F238E27FC236}">
                      <a16:creationId xmlns:a16="http://schemas.microsoft.com/office/drawing/2014/main" id="{5AAC7597-B916-4195-9132-97195909E753}"/>
                    </a:ext>
                  </a:extLst>
                </p:cNvPr>
                <p:cNvPicPr/>
                <p:nvPr/>
              </p:nvPicPr>
              <p:blipFill>
                <a:blip r:embed="rId13"/>
                <a:stretch>
                  <a:fillRect/>
                </a:stretch>
              </p:blipFill>
              <p:spPr>
                <a:xfrm>
                  <a:off x="7394469" y="5680612"/>
                  <a:ext cx="1101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73" name="インク 72">
                  <a:extLst>
                    <a:ext uri="{FF2B5EF4-FFF2-40B4-BE49-F238E27FC236}">
                      <a16:creationId xmlns:a16="http://schemas.microsoft.com/office/drawing/2014/main" id="{4B46AEDC-6094-4666-B7F2-84012928131C}"/>
                    </a:ext>
                  </a:extLst>
                </p14:cNvPr>
                <p14:cNvContentPartPr/>
                <p14:nvPr/>
              </p14:nvContentPartPr>
              <p14:xfrm>
                <a:off x="7713429" y="5730652"/>
                <a:ext cx="45000" cy="128520"/>
              </p14:xfrm>
            </p:contentPart>
          </mc:Choice>
          <mc:Fallback xmlns="">
            <p:pic>
              <p:nvPicPr>
                <p:cNvPr id="73" name="インク 72">
                  <a:extLst>
                    <a:ext uri="{FF2B5EF4-FFF2-40B4-BE49-F238E27FC236}">
                      <a16:creationId xmlns:a16="http://schemas.microsoft.com/office/drawing/2014/main" id="{4B46AEDC-6094-4666-B7F2-84012928131C}"/>
                    </a:ext>
                  </a:extLst>
                </p:cNvPr>
                <p:cNvPicPr/>
                <p:nvPr/>
              </p:nvPicPr>
              <p:blipFill>
                <a:blip r:embed="rId15"/>
                <a:stretch>
                  <a:fillRect/>
                </a:stretch>
              </p:blipFill>
              <p:spPr>
                <a:xfrm>
                  <a:off x="7695284" y="5712702"/>
                  <a:ext cx="80927" cy="164060"/>
                </a:xfrm>
                <a:prstGeom prst="rect">
                  <a:avLst/>
                </a:prstGeom>
              </p:spPr>
            </p:pic>
          </mc:Fallback>
        </mc:AlternateContent>
        <p:sp>
          <p:nvSpPr>
            <p:cNvPr id="74" name="フローチャート: 論理積ゲート 73">
              <a:extLst>
                <a:ext uri="{FF2B5EF4-FFF2-40B4-BE49-F238E27FC236}">
                  <a16:creationId xmlns:a16="http://schemas.microsoft.com/office/drawing/2014/main" id="{A9B820EC-CF2E-42BA-A401-784E9390C79C}"/>
                </a:ext>
              </a:extLst>
            </p:cNvPr>
            <p:cNvSpPr/>
            <p:nvPr/>
          </p:nvSpPr>
          <p:spPr>
            <a:xfrm rot="5400000">
              <a:off x="7494432" y="4361720"/>
              <a:ext cx="135718" cy="248123"/>
            </a:xfrm>
            <a:prstGeom prst="flowChartDelay">
              <a:avLst/>
            </a:prstGeom>
            <a:solidFill>
              <a:srgbClr val="FF0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円弧 74">
              <a:extLst>
                <a:ext uri="{FF2B5EF4-FFF2-40B4-BE49-F238E27FC236}">
                  <a16:creationId xmlns:a16="http://schemas.microsoft.com/office/drawing/2014/main" id="{D24056BF-9C23-452F-9D28-5A95550349A8}"/>
                </a:ext>
              </a:extLst>
            </p:cNvPr>
            <p:cNvSpPr/>
            <p:nvPr/>
          </p:nvSpPr>
          <p:spPr>
            <a:xfrm rot="18557063">
              <a:off x="7327570" y="4393035"/>
              <a:ext cx="450600" cy="442612"/>
            </a:xfrm>
            <a:prstGeom prst="arc">
              <a:avLst>
                <a:gd name="adj1" fmla="val 16200000"/>
                <a:gd name="adj2" fmla="val 719984"/>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Tree>
    <p:extLst>
      <p:ext uri="{BB962C8B-B14F-4D97-AF65-F5344CB8AC3E}">
        <p14:creationId xmlns:p14="http://schemas.microsoft.com/office/powerpoint/2010/main" val="1535557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さらに工夫してセンサーライトを進化させよう　</a:t>
            </a:r>
            <a:r>
              <a:rPr kumimoji="1" lang="en-US" altLang="ja-JP" sz="2800" dirty="0">
                <a:solidFill>
                  <a:schemeClr val="tx2"/>
                </a:solidFill>
              </a:rPr>
              <a:t>2/2</a:t>
            </a:r>
            <a:endParaRPr kumimoji="1" lang="ja-JP" altLang="en-US" sz="2800" dirty="0">
              <a:solidFill>
                <a:schemeClr val="tx2"/>
              </a:solidFill>
            </a:endParaRPr>
          </a:p>
        </p:txBody>
      </p:sp>
      <p:sp>
        <p:nvSpPr>
          <p:cNvPr id="3" name="スライド番号プレースホルダー 2">
            <a:extLst>
              <a:ext uri="{FF2B5EF4-FFF2-40B4-BE49-F238E27FC236}">
                <a16:creationId xmlns:a16="http://schemas.microsoft.com/office/drawing/2014/main" id="{DD50E74D-F113-4482-B3CA-AE7C33F90E29}"/>
              </a:ext>
            </a:extLst>
          </p:cNvPr>
          <p:cNvSpPr>
            <a:spLocks noGrp="1"/>
          </p:cNvSpPr>
          <p:nvPr>
            <p:ph type="sldNum" sz="quarter" idx="12"/>
          </p:nvPr>
        </p:nvSpPr>
        <p:spPr/>
        <p:txBody>
          <a:bodyPr/>
          <a:lstStyle/>
          <a:p>
            <a:fld id="{44C87005-4970-41C8-A0BB-0F59623F82A0}" type="slidenum">
              <a:rPr lang="ja-JP" altLang="en-US" smtClean="0"/>
              <a:pPr/>
              <a:t>36</a:t>
            </a:fld>
            <a:endParaRPr lang="ja-JP" altLang="en-US"/>
          </a:p>
        </p:txBody>
      </p:sp>
      <p:sp>
        <p:nvSpPr>
          <p:cNvPr id="7" name="テキスト ボックス 6">
            <a:extLst>
              <a:ext uri="{FF2B5EF4-FFF2-40B4-BE49-F238E27FC236}">
                <a16:creationId xmlns:a16="http://schemas.microsoft.com/office/drawing/2014/main" id="{D1A24F69-2CB4-4012-837D-00F2C04169DB}"/>
              </a:ext>
            </a:extLst>
          </p:cNvPr>
          <p:cNvSpPr txBox="1"/>
          <p:nvPr/>
        </p:nvSpPr>
        <p:spPr>
          <a:xfrm>
            <a:off x="838200" y="893301"/>
            <a:ext cx="8329965" cy="888705"/>
          </a:xfrm>
          <a:prstGeom prst="rect">
            <a:avLst/>
          </a:prstGeom>
          <a:noFill/>
        </p:spPr>
        <p:txBody>
          <a:bodyPr wrap="square" rtlCol="0">
            <a:spAutoFit/>
          </a:bodyPr>
          <a:lstStyle/>
          <a:p>
            <a:pPr>
              <a:lnSpc>
                <a:spcPct val="150000"/>
              </a:lnSpc>
            </a:pPr>
            <a:r>
              <a:rPr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普段は赤色</a:t>
            </a:r>
            <a:r>
              <a:rPr lang="en-US" altLang="ja-JP"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が点滅して黄色</a:t>
            </a:r>
            <a:r>
              <a:rPr lang="en-US" altLang="ja-JP"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は消えている、</a:t>
            </a:r>
            <a:endParaRPr lang="en-US" altLang="ja-JP"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暗くなると黄色の</a:t>
            </a:r>
            <a:r>
              <a:rPr lang="en-US" altLang="ja-JP"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rPr>
              <a:t>が点灯する ライト</a:t>
            </a:r>
            <a:endParaRPr kumimoji="1" lang="ja-JP" altLang="en-US" dirty="0">
              <a:solidFill>
                <a:schemeClr val="tx2">
                  <a:lumMod val="7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 name="図 4" descr="グラフィカル ユーザー インターフェイス&#10;&#10;中程度の精度で自動的に生成された説明">
            <a:extLst>
              <a:ext uri="{FF2B5EF4-FFF2-40B4-BE49-F238E27FC236}">
                <a16:creationId xmlns:a16="http://schemas.microsoft.com/office/drawing/2014/main" id="{8B01CF7D-E07F-41B4-B6B2-6AE30634E023}"/>
              </a:ext>
            </a:extLst>
          </p:cNvPr>
          <p:cNvPicPr>
            <a:picLocks noChangeAspect="1"/>
          </p:cNvPicPr>
          <p:nvPr/>
        </p:nvPicPr>
        <p:blipFill rotWithShape="1">
          <a:blip r:embed="rId3">
            <a:extLst>
              <a:ext uri="{28A0092B-C50C-407E-A947-70E740481C1C}">
                <a14:useLocalDpi xmlns:a14="http://schemas.microsoft.com/office/drawing/2010/main" val="0"/>
              </a:ext>
            </a:extLst>
          </a:blip>
          <a:srcRect l="14888" t="24573" r="18060" b="32348"/>
          <a:stretch/>
        </p:blipFill>
        <p:spPr>
          <a:xfrm>
            <a:off x="3023835" y="1778791"/>
            <a:ext cx="6940463" cy="2340903"/>
          </a:xfrm>
          <a:prstGeom prst="rect">
            <a:avLst/>
          </a:prstGeom>
        </p:spPr>
      </p:pic>
      <p:sp>
        <p:nvSpPr>
          <p:cNvPr id="10" name="テキスト ボックス 9">
            <a:extLst>
              <a:ext uri="{FF2B5EF4-FFF2-40B4-BE49-F238E27FC236}">
                <a16:creationId xmlns:a16="http://schemas.microsoft.com/office/drawing/2014/main" id="{D2F60B79-57F7-477C-83CF-3310BCCF61C8}"/>
              </a:ext>
            </a:extLst>
          </p:cNvPr>
          <p:cNvSpPr txBox="1"/>
          <p:nvPr/>
        </p:nvSpPr>
        <p:spPr>
          <a:xfrm>
            <a:off x="642577" y="2028023"/>
            <a:ext cx="2050520" cy="473206"/>
          </a:xfrm>
          <a:prstGeom prst="rect">
            <a:avLst/>
          </a:prstGeom>
          <a:noFill/>
        </p:spPr>
        <p:txBody>
          <a:bodyPr wrap="square" rtlCol="0">
            <a:spAutoFit/>
          </a:bodyPr>
          <a:lstStyle/>
          <a:p>
            <a:pPr algn="ct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回答例１</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テキスト ボックス 10">
            <a:extLst>
              <a:ext uri="{FF2B5EF4-FFF2-40B4-BE49-F238E27FC236}">
                <a16:creationId xmlns:a16="http://schemas.microsoft.com/office/drawing/2014/main" id="{9D118BAB-37BB-47F4-B7D4-E605666818C0}"/>
              </a:ext>
            </a:extLst>
          </p:cNvPr>
          <p:cNvSpPr txBox="1"/>
          <p:nvPr/>
        </p:nvSpPr>
        <p:spPr>
          <a:xfrm>
            <a:off x="642577" y="4137090"/>
            <a:ext cx="2050520" cy="473206"/>
          </a:xfrm>
          <a:prstGeom prst="rect">
            <a:avLst/>
          </a:prstGeom>
          <a:noFill/>
        </p:spPr>
        <p:txBody>
          <a:bodyPr wrap="square" rtlCol="0">
            <a:spAutoFit/>
          </a:bodyPr>
          <a:lstStyle/>
          <a:p>
            <a:pPr algn="ct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回答例２</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 name="グループ化 3">
            <a:extLst>
              <a:ext uri="{FF2B5EF4-FFF2-40B4-BE49-F238E27FC236}">
                <a16:creationId xmlns:a16="http://schemas.microsoft.com/office/drawing/2014/main" id="{D1A286DF-0957-4B55-9906-73E7872F361B}"/>
              </a:ext>
            </a:extLst>
          </p:cNvPr>
          <p:cNvGrpSpPr/>
          <p:nvPr/>
        </p:nvGrpSpPr>
        <p:grpSpPr>
          <a:xfrm>
            <a:off x="3023835" y="4019792"/>
            <a:ext cx="6940463" cy="2328136"/>
            <a:chOff x="3023835" y="4019792"/>
            <a:chExt cx="6940463" cy="2328136"/>
          </a:xfrm>
        </p:grpSpPr>
        <p:pic>
          <p:nvPicPr>
            <p:cNvPr id="9" name="図 8" descr="ダイアグラム&#10;&#10;自動的に生成された説明">
              <a:extLst>
                <a:ext uri="{FF2B5EF4-FFF2-40B4-BE49-F238E27FC236}">
                  <a16:creationId xmlns:a16="http://schemas.microsoft.com/office/drawing/2014/main" id="{765076C4-B7AA-49B1-A8A6-D84767A19D8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023835" y="4019792"/>
              <a:ext cx="6940463" cy="2214007"/>
            </a:xfrm>
            <a:prstGeom prst="rect">
              <a:avLst/>
            </a:prstGeom>
          </p:spPr>
        </p:pic>
        <p:pic>
          <p:nvPicPr>
            <p:cNvPr id="12" name="図 11" descr="ダイアグラム&#10;&#10;自動的に生成された説明">
              <a:extLst>
                <a:ext uri="{FF2B5EF4-FFF2-40B4-BE49-F238E27FC236}">
                  <a16:creationId xmlns:a16="http://schemas.microsoft.com/office/drawing/2014/main" id="{358D2A45-75C7-4B7F-9F0A-0B5F8B0936B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073096" y="5499628"/>
              <a:ext cx="506776" cy="848300"/>
            </a:xfrm>
            <a:prstGeom prst="rect">
              <a:avLst/>
            </a:prstGeom>
          </p:spPr>
        </p:pic>
      </p:grpSp>
    </p:spTree>
    <p:extLst>
      <p:ext uri="{BB962C8B-B14F-4D97-AF65-F5344CB8AC3E}">
        <p14:creationId xmlns:p14="http://schemas.microsoft.com/office/powerpoint/2010/main" val="4108648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37</a:t>
            </a:fld>
            <a:endParaRPr lang="ja-JP" altLang="en-US"/>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37</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スライド番号プレースホルダー 2">
            <a:extLst>
              <a:ext uri="{FF2B5EF4-FFF2-40B4-BE49-F238E27FC236}">
                <a16:creationId xmlns:a16="http://schemas.microsoft.com/office/drawing/2014/main" id="{2ACB31FF-CDE7-49EF-813C-7FE4FBC4C76E}"/>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37</a:t>
            </a:fld>
            <a:endParaRPr lang="ja-JP" altLang="en-US"/>
          </a:p>
        </p:txBody>
      </p:sp>
      <p:pic>
        <p:nvPicPr>
          <p:cNvPr id="11" name="信号機-2">
            <a:hlinkClick r:id="" action="ppaction://media"/>
            <a:extLst>
              <a:ext uri="{FF2B5EF4-FFF2-40B4-BE49-F238E27FC236}">
                <a16:creationId xmlns:a16="http://schemas.microsoft.com/office/drawing/2014/main" id="{CE34AA4F-143B-4522-B3D0-EA94F84A4064}"/>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31281" t="30526" r="30631" b="20751"/>
          <a:stretch/>
        </p:blipFill>
        <p:spPr>
          <a:xfrm>
            <a:off x="4512885" y="964261"/>
            <a:ext cx="7002941" cy="5039117"/>
          </a:xfrm>
          <a:prstGeom prst="rect">
            <a:avLst/>
          </a:prstGeom>
        </p:spPr>
      </p:pic>
      <p:sp>
        <p:nvSpPr>
          <p:cNvPr id="13" name="テキスト ボックス 12">
            <a:extLst>
              <a:ext uri="{FF2B5EF4-FFF2-40B4-BE49-F238E27FC236}">
                <a16:creationId xmlns:a16="http://schemas.microsoft.com/office/drawing/2014/main" id="{960448CA-140D-4403-BFCA-8C9FECC8125D}"/>
              </a:ext>
            </a:extLst>
          </p:cNvPr>
          <p:cNvSpPr txBox="1"/>
          <p:nvPr/>
        </p:nvSpPr>
        <p:spPr>
          <a:xfrm>
            <a:off x="499522" y="1302420"/>
            <a:ext cx="3925228" cy="4212692"/>
          </a:xfrm>
          <a:prstGeom prst="rect">
            <a:avLst/>
          </a:prstGeom>
          <a:solidFill>
            <a:schemeClr val="bg1"/>
          </a:solidFill>
        </p:spPr>
        <p:txBody>
          <a:bodyPr wrap="square" rtlCol="0">
            <a:spAutoFit/>
          </a:bodyPr>
          <a:lstStyle/>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動画</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をよく見て、</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歩行者</a:t>
            </a:r>
            <a:r>
              <a:rPr kumimoji="1" lang="ja-JP" altLang="en-US" b="1" dirty="0">
                <a:latin typeface="メイリオ" panose="020B0604030504040204" pitchFamily="50" charset="-128"/>
                <a:ea typeface="メイリオ" panose="020B0604030504040204" pitchFamily="50" charset="-128"/>
                <a:cs typeface="メイリオ" panose="020B0604030504040204" pitchFamily="50" charset="-128"/>
              </a:rPr>
              <a:t>信号</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の動きをプログラミングしてください。</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ただし、信号機が点灯する時間は、</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　　　赤＝２秒</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　　　青＝２秒　</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sz="2400" b="1" dirty="0">
                <a:latin typeface="メイリオ" panose="020B0604030504040204" pitchFamily="50" charset="-128"/>
                <a:ea typeface="メイリオ" panose="020B0604030504040204" pitchFamily="50" charset="-128"/>
                <a:cs typeface="メイリオ" panose="020B0604030504040204" pitchFamily="50" charset="-128"/>
              </a:rPr>
              <a:t>　　　点滅は６回</a:t>
            </a:r>
            <a:endParaRPr lang="en-US" altLang="ja-JP" sz="2400" b="1"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くらいにしましょう。</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今は押しボタンのことは考えません</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タイトル 1">
            <a:extLst>
              <a:ext uri="{FF2B5EF4-FFF2-40B4-BE49-F238E27FC236}">
                <a16:creationId xmlns:a16="http://schemas.microsoft.com/office/drawing/2014/main" id="{71090E9E-C05C-490F-BBF1-6486E184CDF9}"/>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発展編（１）歩行者用信号機をプログラミング</a:t>
            </a:r>
            <a:br>
              <a:rPr lang="ja-JP" altLang="en-US" sz="2800" dirty="0">
                <a:solidFill>
                  <a:schemeClr val="tx2"/>
                </a:solidFill>
              </a:rPr>
            </a:br>
            <a:endParaRPr kumimoji="1" lang="ja-JP" altLang="en-US" sz="2800" dirty="0">
              <a:solidFill>
                <a:schemeClr val="tx2"/>
              </a:solidFill>
            </a:endParaRPr>
          </a:p>
        </p:txBody>
      </p:sp>
    </p:spTree>
    <p:extLst>
      <p:ext uri="{BB962C8B-B14F-4D97-AF65-F5344CB8AC3E}">
        <p14:creationId xmlns:p14="http://schemas.microsoft.com/office/powerpoint/2010/main" val="54845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35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remove" display="0">
                  <p:stCondLst>
                    <p:cond delay="indefinite"/>
                  </p:stCondLst>
                </p:cTn>
                <p:tgtEl>
                  <p:spTgt spid="11"/>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38</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発展編（１）歩行者用信号機をプログラミング</a:t>
            </a:r>
            <a:br>
              <a:rPr lang="ja-JP" altLang="en-US" sz="2800" dirty="0">
                <a:solidFill>
                  <a:schemeClr val="tx2"/>
                </a:solidFill>
              </a:rPr>
            </a:b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38</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1075F8B-41AB-435D-9AAD-F6311695E357}"/>
              </a:ext>
            </a:extLst>
          </p:cNvPr>
          <p:cNvSpPr txBox="1">
            <a:spLocks/>
          </p:cNvSpPr>
          <p:nvPr/>
        </p:nvSpPr>
        <p:spPr>
          <a:xfrm>
            <a:off x="838200" y="1328058"/>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a:solidFill>
                  <a:schemeClr val="tx2"/>
                </a:solidFill>
              </a:rPr>
              <a:t>ヒント</a:t>
            </a:r>
            <a:endParaRPr lang="ja-JP" altLang="en-US" sz="2800" dirty="0">
              <a:solidFill>
                <a:schemeClr val="tx2"/>
              </a:solidFill>
            </a:endParaRPr>
          </a:p>
        </p:txBody>
      </p:sp>
      <p:sp>
        <p:nvSpPr>
          <p:cNvPr id="2" name="テキスト ボックス 1">
            <a:extLst>
              <a:ext uri="{FF2B5EF4-FFF2-40B4-BE49-F238E27FC236}">
                <a16:creationId xmlns:a16="http://schemas.microsoft.com/office/drawing/2014/main" id="{50C8372F-4FF0-4E65-95F7-6713F4DEB873}"/>
              </a:ext>
            </a:extLst>
          </p:cNvPr>
          <p:cNvSpPr txBox="1"/>
          <p:nvPr/>
        </p:nvSpPr>
        <p:spPr>
          <a:xfrm>
            <a:off x="2324027"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赤が点灯する</a:t>
            </a:r>
          </a:p>
        </p:txBody>
      </p:sp>
      <p:sp>
        <p:nvSpPr>
          <p:cNvPr id="12" name="テキスト ボックス 11">
            <a:extLst>
              <a:ext uri="{FF2B5EF4-FFF2-40B4-BE49-F238E27FC236}">
                <a16:creationId xmlns:a16="http://schemas.microsoft.com/office/drawing/2014/main" id="{9FF488EE-69BE-4677-8B23-E910B5B3295F}"/>
              </a:ext>
            </a:extLst>
          </p:cNvPr>
          <p:cNvSpPr txBox="1"/>
          <p:nvPr/>
        </p:nvSpPr>
        <p:spPr>
          <a:xfrm>
            <a:off x="4704060"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青が点灯する</a:t>
            </a:r>
          </a:p>
        </p:txBody>
      </p:sp>
      <p:sp>
        <p:nvSpPr>
          <p:cNvPr id="13" name="テキスト ボックス 12">
            <a:extLst>
              <a:ext uri="{FF2B5EF4-FFF2-40B4-BE49-F238E27FC236}">
                <a16:creationId xmlns:a16="http://schemas.microsoft.com/office/drawing/2014/main" id="{521987C7-030B-4AD8-8812-9F96D7889944}"/>
              </a:ext>
            </a:extLst>
          </p:cNvPr>
          <p:cNvSpPr txBox="1"/>
          <p:nvPr/>
        </p:nvSpPr>
        <p:spPr>
          <a:xfrm>
            <a:off x="7207207"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青が点滅する</a:t>
            </a:r>
          </a:p>
        </p:txBody>
      </p:sp>
      <p:cxnSp>
        <p:nvCxnSpPr>
          <p:cNvPr id="14" name="直線矢印コネクタ 13">
            <a:extLst>
              <a:ext uri="{FF2B5EF4-FFF2-40B4-BE49-F238E27FC236}">
                <a16:creationId xmlns:a16="http://schemas.microsoft.com/office/drawing/2014/main" id="{C47D6824-07DB-485E-AC4A-82D5CF86DEC1}"/>
              </a:ext>
            </a:extLst>
          </p:cNvPr>
          <p:cNvCxnSpPr>
            <a:stCxn id="2" idx="3"/>
            <a:endCxn id="12" idx="1"/>
          </p:cNvCxnSpPr>
          <p:nvPr/>
        </p:nvCxnSpPr>
        <p:spPr>
          <a:xfrm>
            <a:off x="4355352" y="2428349"/>
            <a:ext cx="34870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直線矢印コネクタ 14">
            <a:extLst>
              <a:ext uri="{FF2B5EF4-FFF2-40B4-BE49-F238E27FC236}">
                <a16:creationId xmlns:a16="http://schemas.microsoft.com/office/drawing/2014/main" id="{A6A353B7-14C0-4106-9868-D91ECE9EECFA}"/>
              </a:ext>
            </a:extLst>
          </p:cNvPr>
          <p:cNvCxnSpPr>
            <a:cxnSpLocks/>
            <a:stCxn id="12" idx="3"/>
            <a:endCxn id="13" idx="1"/>
          </p:cNvCxnSpPr>
          <p:nvPr/>
        </p:nvCxnSpPr>
        <p:spPr>
          <a:xfrm>
            <a:off x="6735385" y="2428349"/>
            <a:ext cx="47182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8" name="テキスト ボックス 17">
            <a:extLst>
              <a:ext uri="{FF2B5EF4-FFF2-40B4-BE49-F238E27FC236}">
                <a16:creationId xmlns:a16="http://schemas.microsoft.com/office/drawing/2014/main" id="{B157A9F3-48C0-4BEE-8ED8-267C9E44FEAA}"/>
              </a:ext>
            </a:extLst>
          </p:cNvPr>
          <p:cNvSpPr txBox="1"/>
          <p:nvPr/>
        </p:nvSpPr>
        <p:spPr>
          <a:xfrm>
            <a:off x="590914" y="2295872"/>
            <a:ext cx="800219" cy="276999"/>
          </a:xfrm>
          <a:prstGeom prst="rect">
            <a:avLst/>
          </a:prstGeom>
          <a:noFill/>
          <a:ln>
            <a:solidFill>
              <a:schemeClr val="tx1"/>
            </a:solidFill>
          </a:ln>
        </p:spPr>
        <p:txBody>
          <a:bodyPr wrap="none" rtlCol="0">
            <a:spAutoFit/>
          </a:bodyPr>
          <a:lstStyle/>
          <a:p>
            <a:r>
              <a:rPr kumimoji="1" lang="ja-JP" altLang="en-US" sz="1200" dirty="0">
                <a:solidFill>
                  <a:srgbClr val="002060"/>
                </a:solidFill>
                <a:latin typeface="メイリオ" panose="020B0604030504040204" pitchFamily="50" charset="-128"/>
                <a:ea typeface="メイリオ" panose="020B0604030504040204" pitchFamily="50" charset="-128"/>
              </a:rPr>
              <a:t>スタート</a:t>
            </a:r>
          </a:p>
        </p:txBody>
      </p:sp>
      <p:sp>
        <p:nvSpPr>
          <p:cNvPr id="19" name="テキスト ボックス 18">
            <a:extLst>
              <a:ext uri="{FF2B5EF4-FFF2-40B4-BE49-F238E27FC236}">
                <a16:creationId xmlns:a16="http://schemas.microsoft.com/office/drawing/2014/main" id="{2939DE70-3E7A-4130-942A-00C8E97F0F29}"/>
              </a:ext>
            </a:extLst>
          </p:cNvPr>
          <p:cNvSpPr txBox="1"/>
          <p:nvPr/>
        </p:nvSpPr>
        <p:spPr>
          <a:xfrm>
            <a:off x="10707469" y="2295872"/>
            <a:ext cx="646331" cy="276999"/>
          </a:xfrm>
          <a:prstGeom prst="rect">
            <a:avLst/>
          </a:prstGeom>
          <a:noFill/>
          <a:ln>
            <a:solidFill>
              <a:schemeClr val="tx1"/>
            </a:solidFill>
          </a:ln>
        </p:spPr>
        <p:txBody>
          <a:bodyPr wrap="none" rtlCol="0">
            <a:spAutoFit/>
          </a:bodyPr>
          <a:lstStyle/>
          <a:p>
            <a:r>
              <a:rPr kumimoji="1" lang="ja-JP" altLang="en-US" sz="1200" dirty="0">
                <a:solidFill>
                  <a:srgbClr val="002060"/>
                </a:solidFill>
                <a:latin typeface="メイリオ" panose="020B0604030504040204" pitchFamily="50" charset="-128"/>
                <a:ea typeface="メイリオ" panose="020B0604030504040204" pitchFamily="50" charset="-128"/>
              </a:rPr>
              <a:t>エンド</a:t>
            </a:r>
          </a:p>
        </p:txBody>
      </p:sp>
      <p:grpSp>
        <p:nvGrpSpPr>
          <p:cNvPr id="40" name="グループ化 39">
            <a:extLst>
              <a:ext uri="{FF2B5EF4-FFF2-40B4-BE49-F238E27FC236}">
                <a16:creationId xmlns:a16="http://schemas.microsoft.com/office/drawing/2014/main" id="{054392E5-B2CC-482B-AB24-5E26F75BA3A2}"/>
              </a:ext>
            </a:extLst>
          </p:cNvPr>
          <p:cNvGrpSpPr/>
          <p:nvPr/>
        </p:nvGrpSpPr>
        <p:grpSpPr>
          <a:xfrm>
            <a:off x="2324027" y="2694804"/>
            <a:ext cx="7807052" cy="1220704"/>
            <a:chOff x="2324027" y="2694804"/>
            <a:chExt cx="7807052" cy="1220704"/>
          </a:xfrm>
        </p:grpSpPr>
        <p:cxnSp>
          <p:nvCxnSpPr>
            <p:cNvPr id="27" name="直線コネクタ 26">
              <a:extLst>
                <a:ext uri="{FF2B5EF4-FFF2-40B4-BE49-F238E27FC236}">
                  <a16:creationId xmlns:a16="http://schemas.microsoft.com/office/drawing/2014/main" id="{78562F40-73C1-475E-B817-A89CCD0C52BA}"/>
                </a:ext>
              </a:extLst>
            </p:cNvPr>
            <p:cNvCxnSpPr>
              <a:cxnSpLocks/>
            </p:cNvCxnSpPr>
            <p:nvPr/>
          </p:nvCxnSpPr>
          <p:spPr>
            <a:xfrm>
              <a:off x="2324027" y="2698093"/>
              <a:ext cx="0"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直線コネクタ 27">
              <a:extLst>
                <a:ext uri="{FF2B5EF4-FFF2-40B4-BE49-F238E27FC236}">
                  <a16:creationId xmlns:a16="http://schemas.microsoft.com/office/drawing/2014/main" id="{430FA21D-F0B8-46C9-B417-B0B523548B5B}"/>
                </a:ext>
              </a:extLst>
            </p:cNvPr>
            <p:cNvCxnSpPr>
              <a:cxnSpLocks/>
            </p:cNvCxnSpPr>
            <p:nvPr/>
          </p:nvCxnSpPr>
          <p:spPr>
            <a:xfrm flipH="1">
              <a:off x="4173415" y="2698093"/>
              <a:ext cx="177811"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直線コネクタ 30">
              <a:extLst>
                <a:ext uri="{FF2B5EF4-FFF2-40B4-BE49-F238E27FC236}">
                  <a16:creationId xmlns:a16="http://schemas.microsoft.com/office/drawing/2014/main" id="{B14577C7-14B7-40AA-BEC4-EC33395F300E}"/>
                </a:ext>
              </a:extLst>
            </p:cNvPr>
            <p:cNvCxnSpPr>
              <a:cxnSpLocks/>
            </p:cNvCxnSpPr>
            <p:nvPr/>
          </p:nvCxnSpPr>
          <p:spPr>
            <a:xfrm flipH="1">
              <a:off x="4351226" y="2698093"/>
              <a:ext cx="348708"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33" name="直線コネクタ 32">
              <a:extLst>
                <a:ext uri="{FF2B5EF4-FFF2-40B4-BE49-F238E27FC236}">
                  <a16:creationId xmlns:a16="http://schemas.microsoft.com/office/drawing/2014/main" id="{A5428A23-9E2E-479A-B2F7-E3B5A3644D91}"/>
                </a:ext>
              </a:extLst>
            </p:cNvPr>
            <p:cNvCxnSpPr>
              <a:cxnSpLocks/>
            </p:cNvCxnSpPr>
            <p:nvPr/>
          </p:nvCxnSpPr>
          <p:spPr>
            <a:xfrm flipH="1">
              <a:off x="5477029" y="2698093"/>
              <a:ext cx="1258356" cy="1217415"/>
            </a:xfrm>
            <a:prstGeom prst="line">
              <a:avLst/>
            </a:prstGeom>
          </p:spPr>
          <p:style>
            <a:lnRef idx="3">
              <a:schemeClr val="accent5"/>
            </a:lnRef>
            <a:fillRef idx="0">
              <a:schemeClr val="accent5"/>
            </a:fillRef>
            <a:effectRef idx="2">
              <a:schemeClr val="accent5"/>
            </a:effectRef>
            <a:fontRef idx="minor">
              <a:schemeClr val="tx1"/>
            </a:fontRef>
          </p:style>
        </p:cxnSp>
        <p:cxnSp>
          <p:nvCxnSpPr>
            <p:cNvPr id="35" name="直線コネクタ 34">
              <a:extLst>
                <a:ext uri="{FF2B5EF4-FFF2-40B4-BE49-F238E27FC236}">
                  <a16:creationId xmlns:a16="http://schemas.microsoft.com/office/drawing/2014/main" id="{5A3983B8-CC33-4541-8E85-6501FFA30CB2}"/>
                </a:ext>
              </a:extLst>
            </p:cNvPr>
            <p:cNvCxnSpPr>
              <a:cxnSpLocks/>
            </p:cNvCxnSpPr>
            <p:nvPr/>
          </p:nvCxnSpPr>
          <p:spPr>
            <a:xfrm flipH="1">
              <a:off x="5719722" y="2694804"/>
              <a:ext cx="1487485" cy="1220704"/>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直線コネクタ 37">
              <a:extLst>
                <a:ext uri="{FF2B5EF4-FFF2-40B4-BE49-F238E27FC236}">
                  <a16:creationId xmlns:a16="http://schemas.microsoft.com/office/drawing/2014/main" id="{77EAC7D3-A3AE-484F-B9D9-B9B6A2E0B471}"/>
                </a:ext>
              </a:extLst>
            </p:cNvPr>
            <p:cNvCxnSpPr>
              <a:cxnSpLocks/>
            </p:cNvCxnSpPr>
            <p:nvPr/>
          </p:nvCxnSpPr>
          <p:spPr>
            <a:xfrm>
              <a:off x="9280926" y="2718107"/>
              <a:ext cx="850153" cy="1197401"/>
            </a:xfrm>
            <a:prstGeom prst="line">
              <a:avLst/>
            </a:prstGeom>
          </p:spPr>
          <p:style>
            <a:lnRef idx="3">
              <a:schemeClr val="accent5"/>
            </a:lnRef>
            <a:fillRef idx="0">
              <a:schemeClr val="accent5"/>
            </a:fillRef>
            <a:effectRef idx="2">
              <a:schemeClr val="accent5"/>
            </a:effectRef>
            <a:fontRef idx="minor">
              <a:schemeClr val="tx1"/>
            </a:fontRef>
          </p:style>
        </p:cxnSp>
      </p:grpSp>
      <p:pic>
        <p:nvPicPr>
          <p:cNvPr id="16" name="図 15" descr="文字の書かれた紙&#10;&#10;中程度の精度で自動的に生成された説明">
            <a:extLst>
              <a:ext uri="{FF2B5EF4-FFF2-40B4-BE49-F238E27FC236}">
                <a16:creationId xmlns:a16="http://schemas.microsoft.com/office/drawing/2014/main" id="{48695ABE-8D4C-437B-939C-8A24818EE4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7973" y="157318"/>
            <a:ext cx="975066" cy="1834629"/>
          </a:xfrm>
          <a:prstGeom prst="rect">
            <a:avLst/>
          </a:prstGeom>
        </p:spPr>
      </p:pic>
      <p:pic>
        <p:nvPicPr>
          <p:cNvPr id="29" name="図 28" descr="オレンジ色の画面のスクリーンショット&#10;&#10;低い精度で自動的に生成された説明">
            <a:extLst>
              <a:ext uri="{FF2B5EF4-FFF2-40B4-BE49-F238E27FC236}">
                <a16:creationId xmlns:a16="http://schemas.microsoft.com/office/drawing/2014/main" id="{3EAF45E4-10AE-426D-9A69-C14211F57F2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38200" y="2643607"/>
            <a:ext cx="10886982" cy="1983729"/>
          </a:xfrm>
          <a:prstGeom prst="rect">
            <a:avLst/>
          </a:prstGeom>
        </p:spPr>
      </p:pic>
      <p:grpSp>
        <p:nvGrpSpPr>
          <p:cNvPr id="22" name="グループ化 21">
            <a:extLst>
              <a:ext uri="{FF2B5EF4-FFF2-40B4-BE49-F238E27FC236}">
                <a16:creationId xmlns:a16="http://schemas.microsoft.com/office/drawing/2014/main" id="{F66EC0CE-88C0-4211-A8A8-69ECB54CD495}"/>
              </a:ext>
            </a:extLst>
          </p:cNvPr>
          <p:cNvGrpSpPr/>
          <p:nvPr/>
        </p:nvGrpSpPr>
        <p:grpSpPr>
          <a:xfrm>
            <a:off x="3490582" y="3725008"/>
            <a:ext cx="6182834" cy="855784"/>
            <a:chOff x="3490582" y="3915508"/>
            <a:chExt cx="6182834" cy="855784"/>
          </a:xfrm>
        </p:grpSpPr>
        <p:sp>
          <p:nvSpPr>
            <p:cNvPr id="10" name="四角形: 角を丸くする 9">
              <a:extLst>
                <a:ext uri="{FF2B5EF4-FFF2-40B4-BE49-F238E27FC236}">
                  <a16:creationId xmlns:a16="http://schemas.microsoft.com/office/drawing/2014/main" id="{D77EBA86-6E69-4D21-B180-221FAEB68632}"/>
                </a:ext>
              </a:extLst>
            </p:cNvPr>
            <p:cNvSpPr/>
            <p:nvPr/>
          </p:nvSpPr>
          <p:spPr>
            <a:xfrm>
              <a:off x="3490582" y="3915508"/>
              <a:ext cx="715107" cy="855784"/>
            </a:xfrm>
            <a:prstGeom prst="roundRect">
              <a:avLst/>
            </a:prstGeom>
            <a:solidFill>
              <a:schemeClr val="bg1"/>
            </a:solidFill>
            <a:ln w="381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11" name="四角形: 角を丸くする 10">
              <a:extLst>
                <a:ext uri="{FF2B5EF4-FFF2-40B4-BE49-F238E27FC236}">
                  <a16:creationId xmlns:a16="http://schemas.microsoft.com/office/drawing/2014/main" id="{EE96E3D4-5A3C-4A45-927E-C75B606DEEB4}"/>
                </a:ext>
              </a:extLst>
            </p:cNvPr>
            <p:cNvSpPr/>
            <p:nvPr/>
          </p:nvSpPr>
          <p:spPr>
            <a:xfrm>
              <a:off x="8958309" y="3915508"/>
              <a:ext cx="715107" cy="855784"/>
            </a:xfrm>
            <a:prstGeom prst="roundRect">
              <a:avLst/>
            </a:prstGeom>
            <a:solidFill>
              <a:schemeClr val="bg1"/>
            </a:solidFill>
            <a:ln w="381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grpSp>
    </p:spTree>
    <p:extLst>
      <p:ext uri="{BB962C8B-B14F-4D97-AF65-F5344CB8AC3E}">
        <p14:creationId xmlns:p14="http://schemas.microsoft.com/office/powerpoint/2010/main" val="107681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39</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発展編（１）歩行者用信号機をプログラミング</a:t>
            </a:r>
            <a:br>
              <a:rPr lang="ja-JP" altLang="en-US" sz="2800" dirty="0">
                <a:solidFill>
                  <a:schemeClr val="tx2"/>
                </a:solidFill>
              </a:rPr>
            </a:b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39</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1075F8B-41AB-435D-9AAD-F6311695E357}"/>
              </a:ext>
            </a:extLst>
          </p:cNvPr>
          <p:cNvSpPr txBox="1">
            <a:spLocks/>
          </p:cNvSpPr>
          <p:nvPr/>
        </p:nvSpPr>
        <p:spPr>
          <a:xfrm>
            <a:off x="838200" y="1328058"/>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dirty="0">
                <a:solidFill>
                  <a:schemeClr val="tx2"/>
                </a:solidFill>
              </a:rPr>
              <a:t>回答例</a:t>
            </a:r>
          </a:p>
        </p:txBody>
      </p:sp>
      <p:sp>
        <p:nvSpPr>
          <p:cNvPr id="10" name="テキスト ボックス 9">
            <a:extLst>
              <a:ext uri="{FF2B5EF4-FFF2-40B4-BE49-F238E27FC236}">
                <a16:creationId xmlns:a16="http://schemas.microsoft.com/office/drawing/2014/main" id="{F80BD455-29CB-4A12-8A00-DC0F5CFAE4FA}"/>
              </a:ext>
            </a:extLst>
          </p:cNvPr>
          <p:cNvSpPr txBox="1"/>
          <p:nvPr/>
        </p:nvSpPr>
        <p:spPr>
          <a:xfrm>
            <a:off x="2324027"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赤が点灯する</a:t>
            </a:r>
          </a:p>
        </p:txBody>
      </p:sp>
      <p:sp>
        <p:nvSpPr>
          <p:cNvPr id="11" name="テキスト ボックス 10">
            <a:extLst>
              <a:ext uri="{FF2B5EF4-FFF2-40B4-BE49-F238E27FC236}">
                <a16:creationId xmlns:a16="http://schemas.microsoft.com/office/drawing/2014/main" id="{8224C328-5E0D-46D2-8DD7-A7DD7E25C9B3}"/>
              </a:ext>
            </a:extLst>
          </p:cNvPr>
          <p:cNvSpPr txBox="1"/>
          <p:nvPr/>
        </p:nvSpPr>
        <p:spPr>
          <a:xfrm>
            <a:off x="4704060"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青が点灯する</a:t>
            </a:r>
          </a:p>
        </p:txBody>
      </p:sp>
      <p:sp>
        <p:nvSpPr>
          <p:cNvPr id="12" name="テキスト ボックス 11">
            <a:extLst>
              <a:ext uri="{FF2B5EF4-FFF2-40B4-BE49-F238E27FC236}">
                <a16:creationId xmlns:a16="http://schemas.microsoft.com/office/drawing/2014/main" id="{13FC82FE-4112-49B9-BBEF-7400C88170C6}"/>
              </a:ext>
            </a:extLst>
          </p:cNvPr>
          <p:cNvSpPr txBox="1"/>
          <p:nvPr/>
        </p:nvSpPr>
        <p:spPr>
          <a:xfrm>
            <a:off x="7207207" y="2197516"/>
            <a:ext cx="2031325" cy="461665"/>
          </a:xfrm>
          <a:prstGeom prst="rect">
            <a:avLst/>
          </a:prstGeom>
          <a:noFill/>
          <a:ln>
            <a:solidFill>
              <a:schemeClr val="tx1"/>
            </a:solidFill>
          </a:ln>
        </p:spPr>
        <p:txBody>
          <a:bodyPr wrap="none" rtlCol="0">
            <a:spAutoFit/>
          </a:bodyPr>
          <a:lstStyle/>
          <a:p>
            <a:r>
              <a:rPr kumimoji="1" lang="ja-JP" altLang="en-US" sz="2400" dirty="0">
                <a:solidFill>
                  <a:srgbClr val="002060"/>
                </a:solidFill>
                <a:latin typeface="メイリオ" panose="020B0604030504040204" pitchFamily="50" charset="-128"/>
                <a:ea typeface="メイリオ" panose="020B0604030504040204" pitchFamily="50" charset="-128"/>
              </a:rPr>
              <a:t>青が点滅する</a:t>
            </a:r>
          </a:p>
        </p:txBody>
      </p:sp>
      <p:grpSp>
        <p:nvGrpSpPr>
          <p:cNvPr id="13" name="グループ化 12">
            <a:extLst>
              <a:ext uri="{FF2B5EF4-FFF2-40B4-BE49-F238E27FC236}">
                <a16:creationId xmlns:a16="http://schemas.microsoft.com/office/drawing/2014/main" id="{C6705225-2FEA-4523-9C19-9EDDCCD0FA74}"/>
              </a:ext>
            </a:extLst>
          </p:cNvPr>
          <p:cNvGrpSpPr/>
          <p:nvPr/>
        </p:nvGrpSpPr>
        <p:grpSpPr>
          <a:xfrm>
            <a:off x="2324027" y="2694804"/>
            <a:ext cx="7809677" cy="1220704"/>
            <a:chOff x="2324027" y="2694804"/>
            <a:chExt cx="7809677" cy="1220704"/>
          </a:xfrm>
        </p:grpSpPr>
        <p:cxnSp>
          <p:nvCxnSpPr>
            <p:cNvPr id="14" name="直線コネクタ 13">
              <a:extLst>
                <a:ext uri="{FF2B5EF4-FFF2-40B4-BE49-F238E27FC236}">
                  <a16:creationId xmlns:a16="http://schemas.microsoft.com/office/drawing/2014/main" id="{D8DF63DD-8779-4FD3-9EB3-606A053AD2E7}"/>
                </a:ext>
              </a:extLst>
            </p:cNvPr>
            <p:cNvCxnSpPr>
              <a:cxnSpLocks/>
            </p:cNvCxnSpPr>
            <p:nvPr/>
          </p:nvCxnSpPr>
          <p:spPr>
            <a:xfrm>
              <a:off x="2324027" y="2698093"/>
              <a:ext cx="0"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15" name="直線コネクタ 14">
              <a:extLst>
                <a:ext uri="{FF2B5EF4-FFF2-40B4-BE49-F238E27FC236}">
                  <a16:creationId xmlns:a16="http://schemas.microsoft.com/office/drawing/2014/main" id="{7C453C59-F41F-4846-9FAF-1C411E1C08F3}"/>
                </a:ext>
              </a:extLst>
            </p:cNvPr>
            <p:cNvCxnSpPr>
              <a:cxnSpLocks/>
            </p:cNvCxnSpPr>
            <p:nvPr/>
          </p:nvCxnSpPr>
          <p:spPr>
            <a:xfrm flipH="1">
              <a:off x="4173415" y="2698093"/>
              <a:ext cx="177811"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16" name="直線コネクタ 15">
              <a:extLst>
                <a:ext uri="{FF2B5EF4-FFF2-40B4-BE49-F238E27FC236}">
                  <a16:creationId xmlns:a16="http://schemas.microsoft.com/office/drawing/2014/main" id="{F4CC8C74-35BD-41DF-ACF3-55B808E5B161}"/>
                </a:ext>
              </a:extLst>
            </p:cNvPr>
            <p:cNvCxnSpPr>
              <a:cxnSpLocks/>
            </p:cNvCxnSpPr>
            <p:nvPr/>
          </p:nvCxnSpPr>
          <p:spPr>
            <a:xfrm flipH="1">
              <a:off x="4351226" y="2698093"/>
              <a:ext cx="348708" cy="1144111"/>
            </a:xfrm>
            <a:prstGeom prst="line">
              <a:avLst/>
            </a:prstGeom>
          </p:spPr>
          <p:style>
            <a:lnRef idx="3">
              <a:schemeClr val="accent5"/>
            </a:lnRef>
            <a:fillRef idx="0">
              <a:schemeClr val="accent5"/>
            </a:fillRef>
            <a:effectRef idx="2">
              <a:schemeClr val="accent5"/>
            </a:effectRef>
            <a:fontRef idx="minor">
              <a:schemeClr val="tx1"/>
            </a:fontRef>
          </p:style>
        </p:cxnSp>
        <p:cxnSp>
          <p:nvCxnSpPr>
            <p:cNvPr id="17" name="直線コネクタ 16">
              <a:extLst>
                <a:ext uri="{FF2B5EF4-FFF2-40B4-BE49-F238E27FC236}">
                  <a16:creationId xmlns:a16="http://schemas.microsoft.com/office/drawing/2014/main" id="{184B44B8-1D2B-4C69-B58C-AA729DA7A013}"/>
                </a:ext>
              </a:extLst>
            </p:cNvPr>
            <p:cNvCxnSpPr>
              <a:cxnSpLocks/>
            </p:cNvCxnSpPr>
            <p:nvPr/>
          </p:nvCxnSpPr>
          <p:spPr>
            <a:xfrm flipH="1">
              <a:off x="5477029" y="2698093"/>
              <a:ext cx="1258356" cy="1217415"/>
            </a:xfrm>
            <a:prstGeom prst="line">
              <a:avLst/>
            </a:prstGeom>
          </p:spPr>
          <p:style>
            <a:lnRef idx="3">
              <a:schemeClr val="accent5"/>
            </a:lnRef>
            <a:fillRef idx="0">
              <a:schemeClr val="accent5"/>
            </a:fillRef>
            <a:effectRef idx="2">
              <a:schemeClr val="accent5"/>
            </a:effectRef>
            <a:fontRef idx="minor">
              <a:schemeClr val="tx1"/>
            </a:fontRef>
          </p:style>
        </p:cxnSp>
        <p:cxnSp>
          <p:nvCxnSpPr>
            <p:cNvPr id="18" name="直線コネクタ 17">
              <a:extLst>
                <a:ext uri="{FF2B5EF4-FFF2-40B4-BE49-F238E27FC236}">
                  <a16:creationId xmlns:a16="http://schemas.microsoft.com/office/drawing/2014/main" id="{31950A91-FDF9-4E88-A30D-D9001B4CA325}"/>
                </a:ext>
              </a:extLst>
            </p:cNvPr>
            <p:cNvCxnSpPr>
              <a:cxnSpLocks/>
            </p:cNvCxnSpPr>
            <p:nvPr/>
          </p:nvCxnSpPr>
          <p:spPr>
            <a:xfrm flipH="1">
              <a:off x="5719722" y="2694804"/>
              <a:ext cx="1487485" cy="1220704"/>
            </a:xfrm>
            <a:prstGeom prst="line">
              <a:avLst/>
            </a:prstGeom>
          </p:spPr>
          <p:style>
            <a:lnRef idx="3">
              <a:schemeClr val="accent5"/>
            </a:lnRef>
            <a:fillRef idx="0">
              <a:schemeClr val="accent5"/>
            </a:fillRef>
            <a:effectRef idx="2">
              <a:schemeClr val="accent5"/>
            </a:effectRef>
            <a:fontRef idx="minor">
              <a:schemeClr val="tx1"/>
            </a:fontRef>
          </p:style>
        </p:cxnSp>
        <p:cxnSp>
          <p:nvCxnSpPr>
            <p:cNvPr id="19" name="直線コネクタ 18">
              <a:extLst>
                <a:ext uri="{FF2B5EF4-FFF2-40B4-BE49-F238E27FC236}">
                  <a16:creationId xmlns:a16="http://schemas.microsoft.com/office/drawing/2014/main" id="{AD78D914-C2D3-4C7B-B66C-34045AD90C21}"/>
                </a:ext>
              </a:extLst>
            </p:cNvPr>
            <p:cNvCxnSpPr>
              <a:cxnSpLocks/>
            </p:cNvCxnSpPr>
            <p:nvPr/>
          </p:nvCxnSpPr>
          <p:spPr>
            <a:xfrm>
              <a:off x="9280926" y="2718107"/>
              <a:ext cx="852778" cy="1124097"/>
            </a:xfrm>
            <a:prstGeom prst="line">
              <a:avLst/>
            </a:prstGeom>
          </p:spPr>
          <p:style>
            <a:lnRef idx="3">
              <a:schemeClr val="accent5"/>
            </a:lnRef>
            <a:fillRef idx="0">
              <a:schemeClr val="accent5"/>
            </a:fillRef>
            <a:effectRef idx="2">
              <a:schemeClr val="accent5"/>
            </a:effectRef>
            <a:fontRef idx="minor">
              <a:schemeClr val="tx1"/>
            </a:fontRef>
          </p:style>
        </p:cxnSp>
      </p:grpSp>
      <p:cxnSp>
        <p:nvCxnSpPr>
          <p:cNvPr id="20" name="直線矢印コネクタ 19">
            <a:extLst>
              <a:ext uri="{FF2B5EF4-FFF2-40B4-BE49-F238E27FC236}">
                <a16:creationId xmlns:a16="http://schemas.microsoft.com/office/drawing/2014/main" id="{E022403D-B658-424B-A750-3FA8B0FF8B55}"/>
              </a:ext>
            </a:extLst>
          </p:cNvPr>
          <p:cNvCxnSpPr/>
          <p:nvPr/>
        </p:nvCxnSpPr>
        <p:spPr>
          <a:xfrm>
            <a:off x="4355352" y="2428349"/>
            <a:ext cx="34870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直線矢印コネクタ 20">
            <a:extLst>
              <a:ext uri="{FF2B5EF4-FFF2-40B4-BE49-F238E27FC236}">
                <a16:creationId xmlns:a16="http://schemas.microsoft.com/office/drawing/2014/main" id="{4F98E140-541D-4B52-BA93-8DAA3D59F472}"/>
              </a:ext>
            </a:extLst>
          </p:cNvPr>
          <p:cNvCxnSpPr>
            <a:cxnSpLocks/>
          </p:cNvCxnSpPr>
          <p:nvPr/>
        </p:nvCxnSpPr>
        <p:spPr>
          <a:xfrm>
            <a:off x="6735385" y="2428349"/>
            <a:ext cx="47182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22" name="図 21" descr="文字の書かれた紙&#10;&#10;中程度の精度で自動的に生成された説明">
            <a:extLst>
              <a:ext uri="{FF2B5EF4-FFF2-40B4-BE49-F238E27FC236}">
                <a16:creationId xmlns:a16="http://schemas.microsoft.com/office/drawing/2014/main" id="{674E5B56-DA40-4461-8F14-9DFCB16671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7973" y="157318"/>
            <a:ext cx="975066" cy="1834629"/>
          </a:xfrm>
          <a:prstGeom prst="rect">
            <a:avLst/>
          </a:prstGeom>
        </p:spPr>
      </p:pic>
      <p:pic>
        <p:nvPicPr>
          <p:cNvPr id="3" name="図 2" descr="オレンジ色の画面のスクリーンショット&#10;&#10;低い精度で自動的に生成された説明">
            <a:extLst>
              <a:ext uri="{FF2B5EF4-FFF2-40B4-BE49-F238E27FC236}">
                <a16:creationId xmlns:a16="http://schemas.microsoft.com/office/drawing/2014/main" id="{69EB6F11-9191-40AD-908B-CEC57E89F4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38200" y="2643607"/>
            <a:ext cx="10886982" cy="1983729"/>
          </a:xfrm>
          <a:prstGeom prst="rect">
            <a:avLst/>
          </a:prstGeom>
        </p:spPr>
      </p:pic>
    </p:spTree>
    <p:extLst>
      <p:ext uri="{BB962C8B-B14F-4D97-AF65-F5344CB8AC3E}">
        <p14:creationId xmlns:p14="http://schemas.microsoft.com/office/powerpoint/2010/main" val="116303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プログラミングってなぜ必要？</a:t>
            </a:r>
          </a:p>
        </p:txBody>
      </p:sp>
      <p:pic>
        <p:nvPicPr>
          <p:cNvPr id="6" name="Picture 4" descr="ロボットと仲良くしている男の子のイラスト">
            <a:extLst>
              <a:ext uri="{FF2B5EF4-FFF2-40B4-BE49-F238E27FC236}">
                <a16:creationId xmlns:a16="http://schemas.microsoft.com/office/drawing/2014/main" id="{E8CEE80F-3941-462A-9795-836255F34C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7970" y="2307013"/>
            <a:ext cx="4337246" cy="352401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握手をしているビジネスマンのイラスト「日本人と外国人」">
            <a:extLst>
              <a:ext uri="{FF2B5EF4-FFF2-40B4-BE49-F238E27FC236}">
                <a16:creationId xmlns:a16="http://schemas.microsoft.com/office/drawing/2014/main" id="{AEB53A6E-B460-40ED-BC97-631A08091D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2158184"/>
            <a:ext cx="3419475" cy="3810000"/>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AA2376F8-6AA7-49C0-8D9F-39A497542C5C}"/>
              </a:ext>
            </a:extLst>
          </p:cNvPr>
          <p:cNvSpPr txBox="1"/>
          <p:nvPr/>
        </p:nvSpPr>
        <p:spPr>
          <a:xfrm>
            <a:off x="1562561" y="1321673"/>
            <a:ext cx="3647152"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外国の人と話すための「外国語」</a:t>
            </a:r>
          </a:p>
        </p:txBody>
      </p:sp>
      <p:sp>
        <p:nvSpPr>
          <p:cNvPr id="9" name="テキスト ボックス 8">
            <a:extLst>
              <a:ext uri="{FF2B5EF4-FFF2-40B4-BE49-F238E27FC236}">
                <a16:creationId xmlns:a16="http://schemas.microsoft.com/office/drawing/2014/main" id="{9AD924D3-5200-45CC-95C2-D1C0626D3E91}"/>
              </a:ext>
            </a:extLst>
          </p:cNvPr>
          <p:cNvSpPr txBox="1"/>
          <p:nvPr/>
        </p:nvSpPr>
        <p:spPr>
          <a:xfrm>
            <a:off x="6616768" y="1321673"/>
            <a:ext cx="4339651"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キカイと話すための「プログラミング」</a:t>
            </a:r>
          </a:p>
        </p:txBody>
      </p:sp>
    </p:spTree>
    <p:extLst>
      <p:ext uri="{BB962C8B-B14F-4D97-AF65-F5344CB8AC3E}">
        <p14:creationId xmlns:p14="http://schemas.microsoft.com/office/powerpoint/2010/main" val="311272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BC993845-F059-4FDF-AD3F-F0111870691B}"/>
              </a:ext>
            </a:extLst>
          </p:cNvPr>
          <p:cNvGrpSpPr/>
          <p:nvPr/>
        </p:nvGrpSpPr>
        <p:grpSpPr>
          <a:xfrm>
            <a:off x="1207912" y="1797633"/>
            <a:ext cx="10058400" cy="2810933"/>
            <a:chOff x="1207912" y="1817511"/>
            <a:chExt cx="10058400" cy="2810933"/>
          </a:xfrm>
        </p:grpSpPr>
        <p:pic>
          <p:nvPicPr>
            <p:cNvPr id="3" name="図 2" descr="ゲームの画面&#10;&#10;低い精度で自動的に生成された説明">
              <a:extLst>
                <a:ext uri="{FF2B5EF4-FFF2-40B4-BE49-F238E27FC236}">
                  <a16:creationId xmlns:a16="http://schemas.microsoft.com/office/drawing/2014/main" id="{F1762DF6-EAF5-4774-9B37-375A7E1C69F3}"/>
                </a:ext>
              </a:extLst>
            </p:cNvPr>
            <p:cNvPicPr>
              <a:picLocks noChangeAspect="1"/>
            </p:cNvPicPr>
            <p:nvPr/>
          </p:nvPicPr>
          <p:blipFill rotWithShape="1">
            <a:blip r:embed="rId3">
              <a:extLst>
                <a:ext uri="{28A0092B-C50C-407E-A947-70E740481C1C}">
                  <a14:useLocalDpi xmlns:a14="http://schemas.microsoft.com/office/drawing/2010/main" val="0"/>
                </a:ext>
              </a:extLst>
            </a:blip>
            <a:srcRect l="7741" t="19719" r="7602" b="35262"/>
            <a:stretch/>
          </p:blipFill>
          <p:spPr>
            <a:xfrm>
              <a:off x="1207912" y="1817511"/>
              <a:ext cx="10058400" cy="2810933"/>
            </a:xfrm>
            <a:prstGeom prst="rect">
              <a:avLst/>
            </a:prstGeom>
          </p:spPr>
        </p:pic>
        <p:pic>
          <p:nvPicPr>
            <p:cNvPr id="15" name="図 14" descr="アイコン&#10;&#10;自動的に生成された説明">
              <a:extLst>
                <a:ext uri="{FF2B5EF4-FFF2-40B4-BE49-F238E27FC236}">
                  <a16:creationId xmlns:a16="http://schemas.microsoft.com/office/drawing/2014/main" id="{F5E5A851-52F5-47F1-ACEB-070E9C72D1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9217" y="3525871"/>
              <a:ext cx="339436" cy="342813"/>
            </a:xfrm>
            <a:prstGeom prst="rect">
              <a:avLst/>
            </a:prstGeom>
          </p:spPr>
        </p:pic>
      </p:grpSp>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40</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発展編（２）</a:t>
            </a:r>
            <a:r>
              <a:rPr lang="ja-JP" altLang="en-US" sz="2800" u="sng" dirty="0">
                <a:solidFill>
                  <a:schemeClr val="tx2"/>
                </a:solidFill>
              </a:rPr>
              <a:t>押しボタン式</a:t>
            </a:r>
            <a:r>
              <a:rPr lang="ja-JP" altLang="en-US" sz="2800" dirty="0">
                <a:solidFill>
                  <a:schemeClr val="tx2"/>
                </a:solidFill>
              </a:rPr>
              <a:t>歩行者用信号機をプログラミング</a:t>
            </a:r>
            <a:br>
              <a:rPr lang="ja-JP" altLang="en-US" sz="2800" dirty="0">
                <a:solidFill>
                  <a:schemeClr val="tx2"/>
                </a:solidFill>
              </a:rPr>
            </a:b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40</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1075F8B-41AB-435D-9AAD-F6311695E357}"/>
              </a:ext>
            </a:extLst>
          </p:cNvPr>
          <p:cNvSpPr txBox="1">
            <a:spLocks/>
          </p:cNvSpPr>
          <p:nvPr/>
        </p:nvSpPr>
        <p:spPr>
          <a:xfrm>
            <a:off x="838200" y="1328058"/>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dirty="0">
                <a:solidFill>
                  <a:schemeClr val="tx2"/>
                </a:solidFill>
              </a:rPr>
              <a:t>ヒント</a:t>
            </a:r>
          </a:p>
        </p:txBody>
      </p:sp>
      <p:grpSp>
        <p:nvGrpSpPr>
          <p:cNvPr id="2" name="グループ化 1">
            <a:extLst>
              <a:ext uri="{FF2B5EF4-FFF2-40B4-BE49-F238E27FC236}">
                <a16:creationId xmlns:a16="http://schemas.microsoft.com/office/drawing/2014/main" id="{DFB81889-2EE2-4306-B670-94E576686697}"/>
              </a:ext>
            </a:extLst>
          </p:cNvPr>
          <p:cNvGrpSpPr/>
          <p:nvPr/>
        </p:nvGrpSpPr>
        <p:grpSpPr>
          <a:xfrm>
            <a:off x="3364523" y="2523427"/>
            <a:ext cx="6178062" cy="2212764"/>
            <a:chOff x="3364523" y="2523427"/>
            <a:chExt cx="6178062" cy="2212764"/>
          </a:xfrm>
        </p:grpSpPr>
        <p:sp>
          <p:nvSpPr>
            <p:cNvPr id="11" name="四角形: 角を丸くする 10">
              <a:extLst>
                <a:ext uri="{FF2B5EF4-FFF2-40B4-BE49-F238E27FC236}">
                  <a16:creationId xmlns:a16="http://schemas.microsoft.com/office/drawing/2014/main" id="{8EB06254-E98D-4AAF-B81C-71548BA2FAFC}"/>
                </a:ext>
              </a:extLst>
            </p:cNvPr>
            <p:cNvSpPr/>
            <p:nvPr/>
          </p:nvSpPr>
          <p:spPr>
            <a:xfrm>
              <a:off x="3364523" y="2523427"/>
              <a:ext cx="6178062" cy="867507"/>
            </a:xfrm>
            <a:prstGeom prst="roundRect">
              <a:avLst/>
            </a:prstGeom>
            <a:solidFill>
              <a:schemeClr val="bg1"/>
            </a:solid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四角形: 角を丸くする 11">
              <a:extLst>
                <a:ext uri="{FF2B5EF4-FFF2-40B4-BE49-F238E27FC236}">
                  <a16:creationId xmlns:a16="http://schemas.microsoft.com/office/drawing/2014/main" id="{85182750-303F-410B-9EDE-2A88CE28FF21}"/>
                </a:ext>
              </a:extLst>
            </p:cNvPr>
            <p:cNvSpPr/>
            <p:nvPr/>
          </p:nvSpPr>
          <p:spPr>
            <a:xfrm>
              <a:off x="3364523" y="3868684"/>
              <a:ext cx="6178062" cy="867507"/>
            </a:xfrm>
            <a:prstGeom prst="roundRect">
              <a:avLst/>
            </a:prstGeom>
            <a:solidFill>
              <a:schemeClr val="bg1"/>
            </a:solid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35ADB785-744C-421B-B23B-95326A036399}"/>
                </a:ext>
              </a:extLst>
            </p:cNvPr>
            <p:cNvSpPr txBox="1"/>
            <p:nvPr/>
          </p:nvSpPr>
          <p:spPr>
            <a:xfrm>
              <a:off x="4564867" y="2772514"/>
              <a:ext cx="3647152" cy="369332"/>
            </a:xfrm>
            <a:prstGeom prst="rect">
              <a:avLst/>
            </a:prstGeom>
            <a:noFill/>
          </p:spPr>
          <p:txBody>
            <a:bodyPr wrap="none" rtlCol="0">
              <a:spAutoFit/>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ボタンを押したときの信号の動作</a:t>
              </a:r>
            </a:p>
          </p:txBody>
        </p:sp>
        <p:sp>
          <p:nvSpPr>
            <p:cNvPr id="14" name="テキスト ボックス 13">
              <a:extLst>
                <a:ext uri="{FF2B5EF4-FFF2-40B4-BE49-F238E27FC236}">
                  <a16:creationId xmlns:a16="http://schemas.microsoft.com/office/drawing/2014/main" id="{4EF301BF-5C5D-416C-8E9C-96470182B899}"/>
                </a:ext>
              </a:extLst>
            </p:cNvPr>
            <p:cNvSpPr txBox="1"/>
            <p:nvPr/>
          </p:nvSpPr>
          <p:spPr>
            <a:xfrm>
              <a:off x="4562086" y="4117771"/>
              <a:ext cx="3647152" cy="369332"/>
            </a:xfrm>
            <a:prstGeom prst="rect">
              <a:avLst/>
            </a:prstGeom>
            <a:noFill/>
          </p:spPr>
          <p:txBody>
            <a:bodyPr wrap="none" rtlCol="0">
              <a:spAutoFit/>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ボタンを押していないときの動作</a:t>
              </a:r>
            </a:p>
          </p:txBody>
        </p:sp>
      </p:grpSp>
      <p:pic>
        <p:nvPicPr>
          <p:cNvPr id="17" name="図 16">
            <a:extLst>
              <a:ext uri="{FF2B5EF4-FFF2-40B4-BE49-F238E27FC236}">
                <a16:creationId xmlns:a16="http://schemas.microsoft.com/office/drawing/2014/main" id="{0F6D8B09-9C26-4C33-B7A9-491142F592E0}"/>
              </a:ext>
            </a:extLst>
          </p:cNvPr>
          <p:cNvPicPr>
            <a:picLocks noChangeAspect="1"/>
          </p:cNvPicPr>
          <p:nvPr/>
        </p:nvPicPr>
        <p:blipFill>
          <a:blip r:embed="rId5"/>
          <a:stretch>
            <a:fillRect/>
          </a:stretch>
        </p:blipFill>
        <p:spPr>
          <a:xfrm>
            <a:off x="10270286" y="259413"/>
            <a:ext cx="1453226" cy="1667716"/>
          </a:xfrm>
          <a:prstGeom prst="rect">
            <a:avLst/>
          </a:prstGeom>
        </p:spPr>
      </p:pic>
      <p:sp>
        <p:nvSpPr>
          <p:cNvPr id="18" name="四角形: 角を丸くする 17">
            <a:extLst>
              <a:ext uri="{FF2B5EF4-FFF2-40B4-BE49-F238E27FC236}">
                <a16:creationId xmlns:a16="http://schemas.microsoft.com/office/drawing/2014/main" id="{5D928DAB-EBE4-45CA-A175-4D027F478F81}"/>
              </a:ext>
            </a:extLst>
          </p:cNvPr>
          <p:cNvSpPr/>
          <p:nvPr/>
        </p:nvSpPr>
        <p:spPr>
          <a:xfrm>
            <a:off x="2399038" y="2264013"/>
            <a:ext cx="7676147" cy="2723333"/>
          </a:xfrm>
          <a:prstGeom prst="roundRect">
            <a:avLst/>
          </a:prstGeom>
          <a:solidFill>
            <a:schemeClr val="bg1"/>
          </a:solid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9" name="図 18" descr="文字の書かれた紙&#10;&#10;中程度の精度で自動的に生成された説明">
            <a:extLst>
              <a:ext uri="{FF2B5EF4-FFF2-40B4-BE49-F238E27FC236}">
                <a16:creationId xmlns:a16="http://schemas.microsoft.com/office/drawing/2014/main" id="{F0CD8FC4-3D71-441A-859E-A0E1762132F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7193" y="4117771"/>
            <a:ext cx="1288280" cy="2423955"/>
          </a:xfrm>
          <a:prstGeom prst="rect">
            <a:avLst/>
          </a:prstGeom>
        </p:spPr>
      </p:pic>
    </p:spTree>
    <p:extLst>
      <p:ext uri="{BB962C8B-B14F-4D97-AF65-F5344CB8AC3E}">
        <p14:creationId xmlns:p14="http://schemas.microsoft.com/office/powerpoint/2010/main" val="231977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18"/>
                                        </p:tgtEl>
                                      </p:cBhvr>
                                    </p:animEffect>
                                    <p:set>
                                      <p:cBhvr>
                                        <p:cTn id="7" dur="1" fill="hold">
                                          <p:stCondLst>
                                            <p:cond delay="1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41</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発展編（２）</a:t>
            </a:r>
            <a:r>
              <a:rPr lang="ja-JP" altLang="en-US" sz="2800" u="sng" dirty="0">
                <a:solidFill>
                  <a:schemeClr val="tx2"/>
                </a:solidFill>
              </a:rPr>
              <a:t>押しボタン式</a:t>
            </a:r>
            <a:r>
              <a:rPr lang="ja-JP" altLang="en-US" sz="2800" dirty="0">
                <a:solidFill>
                  <a:schemeClr val="tx2"/>
                </a:solidFill>
              </a:rPr>
              <a:t>歩行者用信号機をプログラミング</a:t>
            </a:r>
            <a:br>
              <a:rPr lang="ja-JP" altLang="en-US" sz="2800" dirty="0">
                <a:solidFill>
                  <a:schemeClr val="tx2"/>
                </a:solidFill>
              </a:rPr>
            </a:b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41</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91075F8B-41AB-435D-9AAD-F6311695E357}"/>
              </a:ext>
            </a:extLst>
          </p:cNvPr>
          <p:cNvSpPr txBox="1">
            <a:spLocks/>
          </p:cNvSpPr>
          <p:nvPr/>
        </p:nvSpPr>
        <p:spPr>
          <a:xfrm>
            <a:off x="838200" y="1328058"/>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dirty="0">
                <a:solidFill>
                  <a:schemeClr val="tx2"/>
                </a:solidFill>
              </a:rPr>
              <a:t>回答例</a:t>
            </a:r>
          </a:p>
        </p:txBody>
      </p:sp>
      <p:pic>
        <p:nvPicPr>
          <p:cNvPr id="17" name="図 16">
            <a:extLst>
              <a:ext uri="{FF2B5EF4-FFF2-40B4-BE49-F238E27FC236}">
                <a16:creationId xmlns:a16="http://schemas.microsoft.com/office/drawing/2014/main" id="{0F6D8B09-9C26-4C33-B7A9-491142F592E0}"/>
              </a:ext>
            </a:extLst>
          </p:cNvPr>
          <p:cNvPicPr>
            <a:picLocks noChangeAspect="1"/>
          </p:cNvPicPr>
          <p:nvPr/>
        </p:nvPicPr>
        <p:blipFill>
          <a:blip r:embed="rId3"/>
          <a:stretch>
            <a:fillRect/>
          </a:stretch>
        </p:blipFill>
        <p:spPr>
          <a:xfrm>
            <a:off x="10270286" y="259413"/>
            <a:ext cx="1453226" cy="1667716"/>
          </a:xfrm>
          <a:prstGeom prst="rect">
            <a:avLst/>
          </a:prstGeom>
        </p:spPr>
      </p:pic>
      <p:pic>
        <p:nvPicPr>
          <p:cNvPr id="16" name="図 15" descr="文字の書かれた紙&#10;&#10;中程度の精度で自動的に生成された説明">
            <a:extLst>
              <a:ext uri="{FF2B5EF4-FFF2-40B4-BE49-F238E27FC236}">
                <a16:creationId xmlns:a16="http://schemas.microsoft.com/office/drawing/2014/main" id="{BEC8877F-DC38-44D0-927D-0186999485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193" y="4490830"/>
            <a:ext cx="1090007" cy="2050896"/>
          </a:xfrm>
          <a:prstGeom prst="rect">
            <a:avLst/>
          </a:prstGeom>
        </p:spPr>
      </p:pic>
      <p:grpSp>
        <p:nvGrpSpPr>
          <p:cNvPr id="19" name="グループ化 18">
            <a:extLst>
              <a:ext uri="{FF2B5EF4-FFF2-40B4-BE49-F238E27FC236}">
                <a16:creationId xmlns:a16="http://schemas.microsoft.com/office/drawing/2014/main" id="{443E525E-2348-474B-9499-ACD47EAAE6AC}"/>
              </a:ext>
            </a:extLst>
          </p:cNvPr>
          <p:cNvGrpSpPr/>
          <p:nvPr/>
        </p:nvGrpSpPr>
        <p:grpSpPr>
          <a:xfrm>
            <a:off x="838200" y="1864434"/>
            <a:ext cx="10897073" cy="2810933"/>
            <a:chOff x="838200" y="1864434"/>
            <a:chExt cx="10897073" cy="2810933"/>
          </a:xfrm>
        </p:grpSpPr>
        <p:pic>
          <p:nvPicPr>
            <p:cNvPr id="14" name="図 13" descr="グラフィカル ユーザー インターフェイス&#10;&#10;中程度の精度で自動的に生成された説明">
              <a:extLst>
                <a:ext uri="{FF2B5EF4-FFF2-40B4-BE49-F238E27FC236}">
                  <a16:creationId xmlns:a16="http://schemas.microsoft.com/office/drawing/2014/main" id="{4EC3E40E-3AE5-4F59-9BFB-CA19C40EA0AB}"/>
                </a:ext>
              </a:extLst>
            </p:cNvPr>
            <p:cNvPicPr>
              <a:picLocks noChangeAspect="1"/>
            </p:cNvPicPr>
            <p:nvPr/>
          </p:nvPicPr>
          <p:blipFill rotWithShape="1">
            <a:blip r:embed="rId5">
              <a:extLst>
                <a:ext uri="{28A0092B-C50C-407E-A947-70E740481C1C}">
                  <a14:useLocalDpi xmlns:a14="http://schemas.microsoft.com/office/drawing/2010/main" val="0"/>
                </a:ext>
              </a:extLst>
            </a:blip>
            <a:srcRect l="2812" t="20111" r="7809" b="36017"/>
            <a:stretch/>
          </p:blipFill>
          <p:spPr>
            <a:xfrm>
              <a:off x="838200" y="1864434"/>
              <a:ext cx="10897073" cy="2810933"/>
            </a:xfrm>
            <a:prstGeom prst="rect">
              <a:avLst/>
            </a:prstGeom>
          </p:spPr>
        </p:pic>
        <p:pic>
          <p:nvPicPr>
            <p:cNvPr id="15" name="図 14" descr="アイコン&#10;&#10;自動的に生成された説明">
              <a:extLst>
                <a:ext uri="{FF2B5EF4-FFF2-40B4-BE49-F238E27FC236}">
                  <a16:creationId xmlns:a16="http://schemas.microsoft.com/office/drawing/2014/main" id="{F5E5A851-52F5-47F1-ACEB-070E9C72D1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45354" y="3604094"/>
              <a:ext cx="339436" cy="342813"/>
            </a:xfrm>
            <a:prstGeom prst="rect">
              <a:avLst/>
            </a:prstGeom>
          </p:spPr>
        </p:pic>
      </p:grpSp>
    </p:spTree>
    <p:extLst>
      <p:ext uri="{BB962C8B-B14F-4D97-AF65-F5344CB8AC3E}">
        <p14:creationId xmlns:p14="http://schemas.microsoft.com/office/powerpoint/2010/main" val="254899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42</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fontScale="90000"/>
          </a:bodyPr>
          <a:lstStyle/>
          <a:p>
            <a:r>
              <a:rPr lang="ja-JP" altLang="en-US" sz="2800" dirty="0">
                <a:solidFill>
                  <a:schemeClr val="tx2"/>
                </a:solidFill>
              </a:rPr>
              <a:t>発展編（３）</a:t>
            </a:r>
            <a:r>
              <a:rPr lang="ja-JP" altLang="en-US" sz="2800" u="sng" dirty="0">
                <a:solidFill>
                  <a:schemeClr val="tx2"/>
                </a:solidFill>
              </a:rPr>
              <a:t>押しボタン式</a:t>
            </a:r>
            <a:r>
              <a:rPr lang="ja-JP" altLang="en-US" sz="2800" dirty="0">
                <a:solidFill>
                  <a:schemeClr val="tx2"/>
                </a:solidFill>
              </a:rPr>
              <a:t>歩行者用信号機をもっと便利に</a:t>
            </a:r>
            <a:br>
              <a:rPr lang="en-US" altLang="ja-JP" sz="2800" dirty="0">
                <a:solidFill>
                  <a:schemeClr val="tx2"/>
                </a:solidFill>
              </a:rPr>
            </a:b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42</a:t>
            </a:fld>
            <a:endParaRPr lang="ja-JP" altLang="en-US"/>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a:extLst>
              <a:ext uri="{FF2B5EF4-FFF2-40B4-BE49-F238E27FC236}">
                <a16:creationId xmlns:a16="http://schemas.microsoft.com/office/drawing/2014/main" id="{E9CEEA90-A240-441C-9390-FC3861E153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73416" y="632545"/>
            <a:ext cx="1453226" cy="1667715"/>
          </a:xfrm>
          <a:prstGeom prst="rect">
            <a:avLst/>
          </a:prstGeom>
          <a:noFill/>
          <a:extLst>
            <a:ext uri="{909E8E84-426E-40DD-AFC4-6F175D3DCCD1}">
              <a14:hiddenFill xmlns:a14="http://schemas.microsoft.com/office/drawing/2010/main">
                <a:solidFill>
                  <a:srgbClr val="FFFFFF"/>
                </a:solidFill>
              </a14:hiddenFill>
            </a:ext>
          </a:extLst>
        </p:spPr>
      </p:pic>
      <p:sp>
        <p:nvSpPr>
          <p:cNvPr id="17" name="矢印: 右 16">
            <a:extLst>
              <a:ext uri="{FF2B5EF4-FFF2-40B4-BE49-F238E27FC236}">
                <a16:creationId xmlns:a16="http://schemas.microsoft.com/office/drawing/2014/main" id="{1993CF68-A145-4C6A-A45E-D5F60DA407D9}"/>
              </a:ext>
            </a:extLst>
          </p:cNvPr>
          <p:cNvSpPr/>
          <p:nvPr/>
        </p:nvSpPr>
        <p:spPr>
          <a:xfrm>
            <a:off x="9039425" y="779922"/>
            <a:ext cx="819523" cy="549376"/>
          </a:xfrm>
          <a:prstGeom prst="rightArrow">
            <a:avLst>
              <a:gd name="adj1" fmla="val 50000"/>
              <a:gd name="adj2" fmla="val 73661"/>
            </a:avLst>
          </a:prstGeom>
          <a:solidFill>
            <a:srgbClr val="FF000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タイトル 1">
            <a:extLst>
              <a:ext uri="{FF2B5EF4-FFF2-40B4-BE49-F238E27FC236}">
                <a16:creationId xmlns:a16="http://schemas.microsoft.com/office/drawing/2014/main" id="{03133EAF-3FE9-4281-8667-C69EAD3361DB}"/>
              </a:ext>
            </a:extLst>
          </p:cNvPr>
          <p:cNvSpPr txBox="1">
            <a:spLocks/>
          </p:cNvSpPr>
          <p:nvPr/>
        </p:nvSpPr>
        <p:spPr>
          <a:xfrm>
            <a:off x="838200" y="1328058"/>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dirty="0">
                <a:solidFill>
                  <a:schemeClr val="tx2"/>
                </a:solidFill>
              </a:rPr>
              <a:t>もっと便利にしてみる</a:t>
            </a:r>
          </a:p>
        </p:txBody>
      </p:sp>
      <p:sp>
        <p:nvSpPr>
          <p:cNvPr id="25" name="吹き出し: 円形 24">
            <a:extLst>
              <a:ext uri="{FF2B5EF4-FFF2-40B4-BE49-F238E27FC236}">
                <a16:creationId xmlns:a16="http://schemas.microsoft.com/office/drawing/2014/main" id="{3A29703B-FB48-4CDF-8681-98A5CB7E75EC}"/>
              </a:ext>
            </a:extLst>
          </p:cNvPr>
          <p:cNvSpPr/>
          <p:nvPr/>
        </p:nvSpPr>
        <p:spPr>
          <a:xfrm>
            <a:off x="6410739" y="1308397"/>
            <a:ext cx="2792895" cy="1236019"/>
          </a:xfrm>
          <a:prstGeom prst="wedgeEllipseCallout">
            <a:avLst>
              <a:gd name="adj1" fmla="val 90277"/>
              <a:gd name="adj2" fmla="val -58651"/>
            </a:avLst>
          </a:prstGeom>
          <a:solidFill>
            <a:schemeClr val="bg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タイトル 1">
            <a:extLst>
              <a:ext uri="{FF2B5EF4-FFF2-40B4-BE49-F238E27FC236}">
                <a16:creationId xmlns:a16="http://schemas.microsoft.com/office/drawing/2014/main" id="{860E087F-107B-4207-BD5A-3F74EB6941A0}"/>
              </a:ext>
            </a:extLst>
          </p:cNvPr>
          <p:cNvSpPr txBox="1">
            <a:spLocks/>
          </p:cNvSpPr>
          <p:nvPr/>
        </p:nvSpPr>
        <p:spPr>
          <a:xfrm>
            <a:off x="6564579" y="1411421"/>
            <a:ext cx="2886980" cy="10432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a:lnSpc>
                <a:spcPct val="120000"/>
              </a:lnSpc>
            </a:pPr>
            <a:r>
              <a:rPr lang="ja-JP" altLang="en-US" sz="1600" b="1" dirty="0">
                <a:solidFill>
                  <a:srgbClr val="FF0000"/>
                </a:solidFill>
              </a:rPr>
              <a:t>おまちくだい</a:t>
            </a:r>
            <a:r>
              <a:rPr lang="ja-JP" altLang="en-US" sz="1600" dirty="0">
                <a:solidFill>
                  <a:schemeClr val="tx2"/>
                </a:solidFill>
              </a:rPr>
              <a:t> のかわりに</a:t>
            </a:r>
            <a:endParaRPr lang="en-US" altLang="ja-JP" sz="1600" dirty="0">
              <a:solidFill>
                <a:schemeClr val="tx2"/>
              </a:solidFill>
            </a:endParaRPr>
          </a:p>
          <a:p>
            <a:pPr>
              <a:lnSpc>
                <a:spcPct val="120000"/>
              </a:lnSpc>
            </a:pPr>
            <a:r>
              <a:rPr lang="ja-JP" altLang="en-US" sz="1600" dirty="0">
                <a:solidFill>
                  <a:schemeClr val="tx2"/>
                </a:solidFill>
              </a:rPr>
              <a:t>黄色の</a:t>
            </a:r>
            <a:r>
              <a:rPr lang="en-US" altLang="ja-JP" sz="1600" dirty="0">
                <a:solidFill>
                  <a:schemeClr val="tx2"/>
                </a:solidFill>
              </a:rPr>
              <a:t>LED</a:t>
            </a:r>
            <a:r>
              <a:rPr lang="ja-JP" altLang="en-US" sz="1600" dirty="0">
                <a:solidFill>
                  <a:schemeClr val="tx2"/>
                </a:solidFill>
              </a:rPr>
              <a:t>を点灯させる</a:t>
            </a:r>
          </a:p>
        </p:txBody>
      </p:sp>
      <p:grpSp>
        <p:nvGrpSpPr>
          <p:cNvPr id="2" name="グループ化 1">
            <a:extLst>
              <a:ext uri="{FF2B5EF4-FFF2-40B4-BE49-F238E27FC236}">
                <a16:creationId xmlns:a16="http://schemas.microsoft.com/office/drawing/2014/main" id="{1C8003D2-B70C-4F20-9587-8A89AA6A6B42}"/>
              </a:ext>
            </a:extLst>
          </p:cNvPr>
          <p:cNvGrpSpPr/>
          <p:nvPr/>
        </p:nvGrpSpPr>
        <p:grpSpPr>
          <a:xfrm>
            <a:off x="237330" y="2626539"/>
            <a:ext cx="12192000" cy="2771711"/>
            <a:chOff x="237330" y="2626539"/>
            <a:chExt cx="12192000" cy="2771711"/>
          </a:xfrm>
        </p:grpSpPr>
        <p:grpSp>
          <p:nvGrpSpPr>
            <p:cNvPr id="10" name="グループ化 9">
              <a:extLst>
                <a:ext uri="{FF2B5EF4-FFF2-40B4-BE49-F238E27FC236}">
                  <a16:creationId xmlns:a16="http://schemas.microsoft.com/office/drawing/2014/main" id="{C0C9861C-4E84-4D91-9F8D-9B4DBA6B6D19}"/>
                </a:ext>
              </a:extLst>
            </p:cNvPr>
            <p:cNvGrpSpPr/>
            <p:nvPr/>
          </p:nvGrpSpPr>
          <p:grpSpPr>
            <a:xfrm>
              <a:off x="237330" y="2626539"/>
              <a:ext cx="12192000" cy="2771711"/>
              <a:chOff x="237330" y="2626539"/>
              <a:chExt cx="12192000" cy="2771711"/>
            </a:xfrm>
          </p:grpSpPr>
          <p:sp>
            <p:nvSpPr>
              <p:cNvPr id="18" name="四角形: 角を丸くする 17">
                <a:extLst>
                  <a:ext uri="{FF2B5EF4-FFF2-40B4-BE49-F238E27FC236}">
                    <a16:creationId xmlns:a16="http://schemas.microsoft.com/office/drawing/2014/main" id="{A51FE3DC-B0EE-4FC7-84AE-0412AD8438FC}"/>
                  </a:ext>
                </a:extLst>
              </p:cNvPr>
              <p:cNvSpPr/>
              <p:nvPr/>
            </p:nvSpPr>
            <p:spPr>
              <a:xfrm>
                <a:off x="2384141" y="3450832"/>
                <a:ext cx="655983" cy="894522"/>
              </a:xfrm>
              <a:prstGeom prst="roundRect">
                <a:avLst/>
              </a:pr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4980D333-5371-434A-A07C-C5483E3129CD}"/>
                  </a:ext>
                </a:extLst>
              </p:cNvPr>
              <p:cNvSpPr/>
              <p:nvPr/>
            </p:nvSpPr>
            <p:spPr>
              <a:xfrm>
                <a:off x="4696659" y="3428999"/>
                <a:ext cx="655983" cy="894522"/>
              </a:xfrm>
              <a:prstGeom prst="roundRect">
                <a:avLst/>
              </a:prstGeom>
              <a:noFill/>
              <a:ln w="2857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矢印: 右 20">
                <a:extLst>
                  <a:ext uri="{FF2B5EF4-FFF2-40B4-BE49-F238E27FC236}">
                    <a16:creationId xmlns:a16="http://schemas.microsoft.com/office/drawing/2014/main" id="{006B1B54-2982-4F46-B848-EF06EF44C63C}"/>
                  </a:ext>
                </a:extLst>
              </p:cNvPr>
              <p:cNvSpPr/>
              <p:nvPr/>
            </p:nvSpPr>
            <p:spPr>
              <a:xfrm rot="5400000">
                <a:off x="2498568" y="3041880"/>
                <a:ext cx="427127" cy="303449"/>
              </a:xfrm>
              <a:prstGeom prst="rightArrow">
                <a:avLst>
                  <a:gd name="adj1" fmla="val 50000"/>
                  <a:gd name="adj2" fmla="val 73661"/>
                </a:avLst>
              </a:prstGeom>
              <a:solidFill>
                <a:srgbClr val="FF000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矢印: 右 21">
                <a:extLst>
                  <a:ext uri="{FF2B5EF4-FFF2-40B4-BE49-F238E27FC236}">
                    <a16:creationId xmlns:a16="http://schemas.microsoft.com/office/drawing/2014/main" id="{CF0E6E78-3A67-41C1-90E3-2F30D608BDB7}"/>
                  </a:ext>
                </a:extLst>
              </p:cNvPr>
              <p:cNvSpPr/>
              <p:nvPr/>
            </p:nvSpPr>
            <p:spPr>
              <a:xfrm rot="5400000">
                <a:off x="4821645" y="3041879"/>
                <a:ext cx="427127" cy="303449"/>
              </a:xfrm>
              <a:prstGeom prst="rightArrow">
                <a:avLst>
                  <a:gd name="adj1" fmla="val 50000"/>
                  <a:gd name="adj2" fmla="val 73661"/>
                </a:avLst>
              </a:prstGeom>
              <a:solidFill>
                <a:srgbClr val="FF0000"/>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FF34E4F5-159B-45B8-8047-19FED06CB8E6}"/>
                  </a:ext>
                </a:extLst>
              </p:cNvPr>
              <p:cNvGrpSpPr/>
              <p:nvPr/>
            </p:nvGrpSpPr>
            <p:grpSpPr>
              <a:xfrm>
                <a:off x="237330" y="2626539"/>
                <a:ext cx="12192000" cy="2771711"/>
                <a:chOff x="237330" y="2626539"/>
                <a:chExt cx="12192000" cy="2771711"/>
              </a:xfrm>
            </p:grpSpPr>
            <p:pic>
              <p:nvPicPr>
                <p:cNvPr id="3" name="図 2" descr="座る, オレンジ, コンピュータ, ノートパソコン が含まれている画像&#10;&#10;自動的に生成された説明">
                  <a:extLst>
                    <a:ext uri="{FF2B5EF4-FFF2-40B4-BE49-F238E27FC236}">
                      <a16:creationId xmlns:a16="http://schemas.microsoft.com/office/drawing/2014/main" id="{82B16D0F-CEF9-4632-9EDF-511E07B27553}"/>
                    </a:ext>
                  </a:extLst>
                </p:cNvPr>
                <p:cNvPicPr>
                  <a:picLocks noChangeAspect="1"/>
                </p:cNvPicPr>
                <p:nvPr/>
              </p:nvPicPr>
              <p:blipFill rotWithShape="1">
                <a:blip r:embed="rId4">
                  <a:extLst>
                    <a:ext uri="{28A0092B-C50C-407E-A947-70E740481C1C}">
                      <a14:useLocalDpi xmlns:a14="http://schemas.microsoft.com/office/drawing/2010/main" val="0"/>
                    </a:ext>
                  </a:extLst>
                </a:blip>
                <a:srcRect t="20809" b="35995"/>
                <a:stretch/>
              </p:blipFill>
              <p:spPr>
                <a:xfrm>
                  <a:off x="237330" y="2626539"/>
                  <a:ext cx="12192000" cy="2771711"/>
                </a:xfrm>
                <a:prstGeom prst="rect">
                  <a:avLst/>
                </a:prstGeom>
              </p:spPr>
            </p:pic>
            <p:pic>
              <p:nvPicPr>
                <p:cNvPr id="23" name="図 22" descr="アイコン&#10;&#10;自動的に生成された説明">
                  <a:extLst>
                    <a:ext uri="{FF2B5EF4-FFF2-40B4-BE49-F238E27FC236}">
                      <a16:creationId xmlns:a16="http://schemas.microsoft.com/office/drawing/2014/main" id="{7FBC74FC-F564-4CB6-8F99-4EB06B7625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2023" y="4267359"/>
                  <a:ext cx="339436" cy="342813"/>
                </a:xfrm>
                <a:prstGeom prst="rect">
                  <a:avLst/>
                </a:prstGeom>
              </p:spPr>
            </p:pic>
          </p:grpSp>
        </p:grpSp>
        <p:pic>
          <p:nvPicPr>
            <p:cNvPr id="19" name="図 18" descr="座る, オレンジ, コンピュータ, ノートパソコン が含まれている画像&#10;&#10;自動的に生成された説明">
              <a:extLst>
                <a:ext uri="{FF2B5EF4-FFF2-40B4-BE49-F238E27FC236}">
                  <a16:creationId xmlns:a16="http://schemas.microsoft.com/office/drawing/2014/main" id="{B2575A88-0C42-482D-87C7-9FFA484FAA85}"/>
                </a:ext>
              </a:extLst>
            </p:cNvPr>
            <p:cNvPicPr>
              <a:picLocks noChangeAspect="1"/>
            </p:cNvPicPr>
            <p:nvPr/>
          </p:nvPicPr>
          <p:blipFill rotWithShape="1">
            <a:blip r:embed="rId4">
              <a:extLst>
                <a:ext uri="{28A0092B-C50C-407E-A947-70E740481C1C}">
                  <a14:useLocalDpi xmlns:a14="http://schemas.microsoft.com/office/drawing/2010/main" val="0"/>
                </a:ext>
              </a:extLst>
            </a:blip>
            <a:srcRect l="18440" t="51830" r="77795" b="35995"/>
            <a:stretch/>
          </p:blipFill>
          <p:spPr>
            <a:xfrm>
              <a:off x="3060942" y="3474616"/>
              <a:ext cx="458984" cy="781256"/>
            </a:xfrm>
            <a:prstGeom prst="rect">
              <a:avLst/>
            </a:prstGeom>
          </p:spPr>
        </p:pic>
      </p:grpSp>
    </p:spTree>
    <p:extLst>
      <p:ext uri="{BB962C8B-B14F-4D97-AF65-F5344CB8AC3E}">
        <p14:creationId xmlns:p14="http://schemas.microsoft.com/office/powerpoint/2010/main" val="241320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43</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まとめ</a:t>
            </a: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43</a:t>
            </a:fld>
            <a:endParaRPr lang="ja-JP" altLang="en-US"/>
          </a:p>
        </p:txBody>
      </p:sp>
      <p:sp>
        <p:nvSpPr>
          <p:cNvPr id="7" name="テキスト ボックス 6">
            <a:extLst>
              <a:ext uri="{FF2B5EF4-FFF2-40B4-BE49-F238E27FC236}">
                <a16:creationId xmlns:a16="http://schemas.microsoft.com/office/drawing/2014/main" id="{DEE9BB99-988B-45D2-B98F-5018B769CFB4}"/>
              </a:ext>
            </a:extLst>
          </p:cNvPr>
          <p:cNvSpPr txBox="1"/>
          <p:nvPr/>
        </p:nvSpPr>
        <p:spPr>
          <a:xfrm>
            <a:off x="1933480" y="922221"/>
            <a:ext cx="8325041" cy="3381695"/>
          </a:xfrm>
          <a:prstGeom prst="rect">
            <a:avLst/>
          </a:prstGeom>
          <a:noFill/>
        </p:spPr>
        <p:txBody>
          <a:bodyPr wrap="square" rtlCol="0">
            <a:spAutoFit/>
          </a:bodyPr>
          <a:lstStyle/>
          <a:p>
            <a:pPr marL="177800" indent="-177800">
              <a:lnSpc>
                <a:spcPct val="150000"/>
              </a:lnSpc>
              <a:buFont typeface="Arial" panose="020B0604020202020204" pitchFamily="34" charset="0"/>
              <a:buChar char="•"/>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プログラミングとは、コンピューターにさせたいプログラムを作成すること</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私たちのくらしの中にはたくさんの「プログラミング」がある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プログラミングはその場の状況に応じた考えがあってつくられている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くらしの中のプログラミングが、どんな動きの組み合わせでできているか、</a:t>
            </a:r>
            <a:br>
              <a:rPr lang="en-US" altLang="ja-JP"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よく観察することが大事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プログラムを変更して、もっと便利に、もっと効率的に、もっと安全にならないかを考えることが大事。プログラムだけなら簡単に変更できる</a:t>
            </a:r>
            <a:endParaRPr lang="en-US" altLang="ja-JP" dirty="0">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センサーを組み合わせることで、便利なキカイをつくることができる</a:t>
            </a:r>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 name="グループ化 23"/>
          <p:cNvGrpSpPr/>
          <p:nvPr/>
        </p:nvGrpSpPr>
        <p:grpSpPr>
          <a:xfrm>
            <a:off x="7710363" y="4288667"/>
            <a:ext cx="3533930" cy="1891197"/>
            <a:chOff x="1673630" y="4701368"/>
            <a:chExt cx="3533930" cy="1891197"/>
          </a:xfrm>
        </p:grpSpPr>
        <p:grpSp>
          <p:nvGrpSpPr>
            <p:cNvPr id="10" name="グループ化 9"/>
            <p:cNvGrpSpPr/>
            <p:nvPr/>
          </p:nvGrpSpPr>
          <p:grpSpPr>
            <a:xfrm>
              <a:off x="1673630" y="4701368"/>
              <a:ext cx="3533930" cy="1891197"/>
              <a:chOff x="3246419" y="1701587"/>
              <a:chExt cx="7243061" cy="4177589"/>
            </a:xfrm>
          </p:grpSpPr>
          <p:grpSp>
            <p:nvGrpSpPr>
              <p:cNvPr id="11" name="グループ化 10"/>
              <p:cNvGrpSpPr/>
              <p:nvPr/>
            </p:nvGrpSpPr>
            <p:grpSpPr>
              <a:xfrm>
                <a:off x="3246419" y="1983451"/>
                <a:ext cx="6089689" cy="3895725"/>
                <a:chOff x="5264111" y="2102759"/>
                <a:chExt cx="6089689" cy="3895725"/>
              </a:xfrm>
            </p:grpSpPr>
            <p:pic>
              <p:nvPicPr>
                <p:cNvPr id="18" name="図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264111" y="2798084"/>
                  <a:ext cx="4248150" cy="3200400"/>
                </a:xfrm>
                <a:prstGeom prst="rect">
                  <a:avLst/>
                </a:prstGeom>
              </p:spPr>
            </p:pic>
            <p:pic>
              <p:nvPicPr>
                <p:cNvPr id="19" name="図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0325100" y="2102759"/>
                  <a:ext cx="1028700" cy="3829050"/>
                </a:xfrm>
                <a:prstGeom prst="rect">
                  <a:avLst/>
                </a:prstGeom>
              </p:spPr>
            </p:pic>
            <p:pic>
              <p:nvPicPr>
                <p:cNvPr id="20" name="図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6961" y="5131709"/>
                  <a:ext cx="1752600" cy="800100"/>
                </a:xfrm>
                <a:prstGeom prst="rect">
                  <a:avLst/>
                </a:prstGeom>
              </p:spPr>
            </p:pic>
          </p:grpSp>
          <p:sp>
            <p:nvSpPr>
              <p:cNvPr id="12" name="月 11"/>
              <p:cNvSpPr/>
              <p:nvPr/>
            </p:nvSpPr>
            <p:spPr>
              <a:xfrm rot="19551323">
                <a:off x="9770134" y="1909040"/>
                <a:ext cx="476250" cy="1012479"/>
              </a:xfrm>
              <a:prstGeom prst="moon">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星 5 12"/>
              <p:cNvSpPr/>
              <p:nvPr/>
            </p:nvSpPr>
            <p:spPr>
              <a:xfrm>
                <a:off x="6707205" y="1943139"/>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星 5 13"/>
              <p:cNvSpPr/>
              <p:nvPr/>
            </p:nvSpPr>
            <p:spPr>
              <a:xfrm>
                <a:off x="7165414" y="2363180"/>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星 5 14"/>
              <p:cNvSpPr/>
              <p:nvPr/>
            </p:nvSpPr>
            <p:spPr>
              <a:xfrm>
                <a:off x="10270405" y="1701587"/>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星 5 15"/>
              <p:cNvSpPr/>
              <p:nvPr/>
            </p:nvSpPr>
            <p:spPr>
              <a:xfrm>
                <a:off x="4815117" y="2060748"/>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星 5 16"/>
              <p:cNvSpPr/>
              <p:nvPr/>
            </p:nvSpPr>
            <p:spPr>
              <a:xfrm>
                <a:off x="4491267" y="2617797"/>
                <a:ext cx="219075" cy="190500"/>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1" name="グループ化 20"/>
            <p:cNvGrpSpPr/>
            <p:nvPr/>
          </p:nvGrpSpPr>
          <p:grpSpPr>
            <a:xfrm>
              <a:off x="2566713" y="5449950"/>
              <a:ext cx="493222" cy="246767"/>
              <a:chOff x="2903913" y="8001703"/>
              <a:chExt cx="493222" cy="246767"/>
            </a:xfrm>
          </p:grpSpPr>
          <p:sp>
            <p:nvSpPr>
              <p:cNvPr id="22" name="円/楕円 21"/>
              <p:cNvSpPr/>
              <p:nvPr/>
            </p:nvSpPr>
            <p:spPr>
              <a:xfrm>
                <a:off x="3053385" y="8054193"/>
                <a:ext cx="194277" cy="194277"/>
              </a:xfrm>
              <a:prstGeom prst="ellipse">
                <a:avLst/>
              </a:prstGeom>
              <a:solidFill>
                <a:srgbClr val="FFFF00"/>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台形 22"/>
              <p:cNvSpPr/>
              <p:nvPr/>
            </p:nvSpPr>
            <p:spPr>
              <a:xfrm>
                <a:off x="2903913" y="8001703"/>
                <a:ext cx="493222" cy="149629"/>
              </a:xfrm>
              <a:prstGeom prst="trapezoid">
                <a:avLst>
                  <a:gd name="adj" fmla="val 7314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pic>
        <p:nvPicPr>
          <p:cNvPr id="25" name="図 24">
            <a:extLst>
              <a:ext uri="{FF2B5EF4-FFF2-40B4-BE49-F238E27FC236}">
                <a16:creationId xmlns:a16="http://schemas.microsoft.com/office/drawing/2014/main" id="{F622ED3E-D6A3-4A8A-B158-8D028ED6C91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0570" r="3308" b="51836"/>
          <a:stretch/>
        </p:blipFill>
        <p:spPr>
          <a:xfrm rot="5400000">
            <a:off x="5392257" y="4374906"/>
            <a:ext cx="2084521" cy="2084522"/>
          </a:xfrm>
          <a:prstGeom prst="ellipse">
            <a:avLst/>
          </a:prstGeom>
        </p:spPr>
      </p:pic>
      <p:sp>
        <p:nvSpPr>
          <p:cNvPr id="26" name="矢印: 右 25">
            <a:extLst>
              <a:ext uri="{FF2B5EF4-FFF2-40B4-BE49-F238E27FC236}">
                <a16:creationId xmlns:a16="http://schemas.microsoft.com/office/drawing/2014/main" id="{CE75D004-41C7-4A2B-84DD-6BC2E26D63F2}"/>
              </a:ext>
            </a:extLst>
          </p:cNvPr>
          <p:cNvSpPr/>
          <p:nvPr/>
        </p:nvSpPr>
        <p:spPr>
          <a:xfrm rot="19699161">
            <a:off x="6046636" y="5615791"/>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023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44</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再びプログラミングってなぜ必要？</a:t>
            </a: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44</a:t>
            </a:fld>
            <a:endParaRPr lang="ja-JP" altLang="en-US"/>
          </a:p>
        </p:txBody>
      </p:sp>
      <p:pic>
        <p:nvPicPr>
          <p:cNvPr id="14" name="図 13" descr="AR ヘッドセットを持った女性">
            <a:extLst>
              <a:ext uri="{FF2B5EF4-FFF2-40B4-BE49-F238E27FC236}">
                <a16:creationId xmlns:a16="http://schemas.microsoft.com/office/drawing/2014/main" id="{D262BB8D-1492-4F1D-A633-37ECD1E8AB2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59" r="1059" b="9562"/>
          <a:stretch/>
        </p:blipFill>
        <p:spPr>
          <a:xfrm flipH="1">
            <a:off x="4109046" y="3865142"/>
            <a:ext cx="2765320" cy="2726112"/>
          </a:xfrm>
          <a:custGeom>
            <a:avLst/>
            <a:gdLst>
              <a:gd name="connsiteX0" fmla="*/ 1382660 w 2765320"/>
              <a:gd name="connsiteY0" fmla="*/ 0 h 2726112"/>
              <a:gd name="connsiteX1" fmla="*/ 0 w 2765320"/>
              <a:gd name="connsiteY1" fmla="*/ 1363056 h 2726112"/>
              <a:gd name="connsiteX2" fmla="*/ 1382660 w 2765320"/>
              <a:gd name="connsiteY2" fmla="*/ 2726112 h 2726112"/>
              <a:gd name="connsiteX3" fmla="*/ 2765320 w 2765320"/>
              <a:gd name="connsiteY3" fmla="*/ 1363056 h 2726112"/>
              <a:gd name="connsiteX4" fmla="*/ 1382660 w 2765320"/>
              <a:gd name="connsiteY4" fmla="*/ 0 h 2726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5320" h="2726112">
                <a:moveTo>
                  <a:pt x="1382660" y="0"/>
                </a:moveTo>
                <a:cubicBezTo>
                  <a:pt x="619038" y="0"/>
                  <a:pt x="0" y="610261"/>
                  <a:pt x="0" y="1363056"/>
                </a:cubicBezTo>
                <a:cubicBezTo>
                  <a:pt x="0" y="2115851"/>
                  <a:pt x="619038" y="2726112"/>
                  <a:pt x="1382660" y="2726112"/>
                </a:cubicBezTo>
                <a:cubicBezTo>
                  <a:pt x="2146282" y="2726112"/>
                  <a:pt x="2765320" y="2115851"/>
                  <a:pt x="2765320" y="1363056"/>
                </a:cubicBezTo>
                <a:cubicBezTo>
                  <a:pt x="2765320" y="610261"/>
                  <a:pt x="2146282" y="0"/>
                  <a:pt x="1382660" y="0"/>
                </a:cubicBezTo>
                <a:close/>
              </a:path>
            </a:pathLst>
          </a:custGeom>
        </p:spPr>
      </p:pic>
      <p:pic>
        <p:nvPicPr>
          <p:cNvPr id="31" name="図プレースホルダー 10" descr="階段に座って本を読んでいる少女">
            <a:extLst>
              <a:ext uri="{FF2B5EF4-FFF2-40B4-BE49-F238E27FC236}">
                <a16:creationId xmlns:a16="http://schemas.microsoft.com/office/drawing/2014/main" id="{A45F445E-39E1-46E1-992B-868C5EFCB53C}"/>
              </a:ext>
            </a:extLst>
          </p:cNvPr>
          <p:cNvPicPr>
            <a:picLocks noChangeAspect="1"/>
          </p:cNvPicPr>
          <p:nvPr/>
        </p:nvPicPr>
        <p:blipFill rotWithShape="1">
          <a:blip r:embed="rId4"/>
          <a:srcRect t="23" b="23"/>
          <a:stretch/>
        </p:blipFill>
        <p:spPr>
          <a:xfrm>
            <a:off x="7903452" y="2737651"/>
            <a:ext cx="4290740" cy="4130271"/>
          </a:xfrm>
          <a:custGeom>
            <a:avLst/>
            <a:gdLst>
              <a:gd name="connsiteX0" fmla="*/ 2503809 w 4290740"/>
              <a:gd name="connsiteY0" fmla="*/ 0 h 4130271"/>
              <a:gd name="connsiteX1" fmla="*/ 4198398 w 4290740"/>
              <a:gd name="connsiteY1" fmla="*/ 660580 h 4130271"/>
              <a:gd name="connsiteX2" fmla="*/ 4290740 w 4290740"/>
              <a:gd name="connsiteY2" fmla="*/ 751285 h 4130271"/>
              <a:gd name="connsiteX3" fmla="*/ 4290740 w 4290740"/>
              <a:gd name="connsiteY3" fmla="*/ 4130271 h 4130271"/>
              <a:gd name="connsiteX4" fmla="*/ 604508 w 4290740"/>
              <a:gd name="connsiteY4" fmla="*/ 4130271 h 4130271"/>
              <a:gd name="connsiteX5" fmla="*/ 461940 w 4290740"/>
              <a:gd name="connsiteY5" fmla="*/ 3953232 h 4130271"/>
              <a:gd name="connsiteX6" fmla="*/ 0 w 4290740"/>
              <a:gd name="connsiteY6" fmla="*/ 2503809 h 4130271"/>
              <a:gd name="connsiteX7" fmla="*/ 2503809 w 4290740"/>
              <a:gd name="connsiteY7" fmla="*/ 0 h 4130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0740" h="4130271">
                <a:moveTo>
                  <a:pt x="2503809" y="0"/>
                </a:moveTo>
                <a:cubicBezTo>
                  <a:pt x="3157405" y="0"/>
                  <a:pt x="3752509" y="250434"/>
                  <a:pt x="4198398" y="660580"/>
                </a:cubicBezTo>
                <a:lnTo>
                  <a:pt x="4290740" y="751285"/>
                </a:lnTo>
                <a:lnTo>
                  <a:pt x="4290740"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32" name="タイトル 1">
            <a:extLst>
              <a:ext uri="{FF2B5EF4-FFF2-40B4-BE49-F238E27FC236}">
                <a16:creationId xmlns:a16="http://schemas.microsoft.com/office/drawing/2014/main" id="{8BAD9601-0CB6-4FF1-BA5C-BD524C105CDD}"/>
              </a:ext>
            </a:extLst>
          </p:cNvPr>
          <p:cNvSpPr txBox="1">
            <a:spLocks/>
          </p:cNvSpPr>
          <p:nvPr/>
        </p:nvSpPr>
        <p:spPr>
          <a:xfrm>
            <a:off x="838200" y="578653"/>
            <a:ext cx="4527869" cy="38834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a:lnSpc>
                <a:spcPct val="150000"/>
              </a:lnSpc>
            </a:pPr>
            <a:r>
              <a:rPr lang="ja-JP" altLang="en-US" sz="2400" dirty="0">
                <a:solidFill>
                  <a:schemeClr val="tx2"/>
                </a:solidFill>
              </a:rPr>
              <a:t>これからはいろんな装置やセンサーに囲まれて生きていくことになります。</a:t>
            </a:r>
          </a:p>
        </p:txBody>
      </p:sp>
      <p:pic>
        <p:nvPicPr>
          <p:cNvPr id="17" name="図 16" descr="小さな文字とグラフが浮かんでいる画面を見ている女性">
            <a:extLst>
              <a:ext uri="{FF2B5EF4-FFF2-40B4-BE49-F238E27FC236}">
                <a16:creationId xmlns:a16="http://schemas.microsoft.com/office/drawing/2014/main" id="{73DBF3B2-101B-4B31-A1B9-6B7762C2E634}"/>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rcRect r="40978" b="38146"/>
          <a:stretch/>
        </p:blipFill>
        <p:spPr>
          <a:xfrm>
            <a:off x="6096000" y="862363"/>
            <a:ext cx="2726112" cy="2726112"/>
          </a:xfrm>
          <a:custGeom>
            <a:avLst/>
            <a:gdLst>
              <a:gd name="connsiteX0" fmla="*/ 1102934 w 2205868"/>
              <a:gd name="connsiteY0" fmla="*/ 0 h 2205868"/>
              <a:gd name="connsiteX1" fmla="*/ 2205868 w 2205868"/>
              <a:gd name="connsiteY1" fmla="*/ 1102934 h 2205868"/>
              <a:gd name="connsiteX2" fmla="*/ 1102934 w 2205868"/>
              <a:gd name="connsiteY2" fmla="*/ 2205868 h 2205868"/>
              <a:gd name="connsiteX3" fmla="*/ 0 w 2205868"/>
              <a:gd name="connsiteY3" fmla="*/ 1102934 h 2205868"/>
              <a:gd name="connsiteX4" fmla="*/ 1102934 w 2205868"/>
              <a:gd name="connsiteY4" fmla="*/ 0 h 2205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5868" h="2205868">
                <a:moveTo>
                  <a:pt x="1102934" y="0"/>
                </a:moveTo>
                <a:cubicBezTo>
                  <a:pt x="1712068" y="0"/>
                  <a:pt x="2205868" y="493800"/>
                  <a:pt x="2205868" y="1102934"/>
                </a:cubicBezTo>
                <a:cubicBezTo>
                  <a:pt x="2205868" y="1712068"/>
                  <a:pt x="1712068" y="2205868"/>
                  <a:pt x="1102934" y="2205868"/>
                </a:cubicBezTo>
                <a:cubicBezTo>
                  <a:pt x="493800" y="2205868"/>
                  <a:pt x="0" y="1712068"/>
                  <a:pt x="0" y="1102934"/>
                </a:cubicBezTo>
                <a:cubicBezTo>
                  <a:pt x="0" y="493800"/>
                  <a:pt x="493800" y="0"/>
                  <a:pt x="1102934" y="0"/>
                </a:cubicBezTo>
                <a:close/>
              </a:path>
            </a:pathLst>
          </a:custGeom>
        </p:spPr>
      </p:pic>
    </p:spTree>
    <p:extLst>
      <p:ext uri="{BB962C8B-B14F-4D97-AF65-F5344CB8AC3E}">
        <p14:creationId xmlns:p14="http://schemas.microsoft.com/office/powerpoint/2010/main" val="3237180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キスト, 手紙&#10;&#10;自動的に生成された説明">
            <a:extLst>
              <a:ext uri="{FF2B5EF4-FFF2-40B4-BE49-F238E27FC236}">
                <a16:creationId xmlns:a16="http://schemas.microsoft.com/office/drawing/2014/main" id="{9972C302-FE0D-4F20-88DE-F476C098F69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p:blipFill>
        <p:spPr>
          <a:xfrm>
            <a:off x="2541006" y="1027143"/>
            <a:ext cx="7109987" cy="5074679"/>
          </a:xfrm>
          <a:prstGeom prst="rect">
            <a:avLst/>
          </a:prstGeom>
        </p:spPr>
      </p:pic>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45</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a:bodyPr>
          <a:lstStyle/>
          <a:p>
            <a:r>
              <a:rPr lang="ja-JP" altLang="en-US" sz="2800" dirty="0">
                <a:solidFill>
                  <a:schemeClr val="tx2"/>
                </a:solidFill>
              </a:rPr>
              <a:t>かたづけましょう</a:t>
            </a: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45</a:t>
            </a:fld>
            <a:endParaRPr lang="ja-JP" altLang="en-US"/>
          </a:p>
        </p:txBody>
      </p:sp>
      <p:sp>
        <p:nvSpPr>
          <p:cNvPr id="23" name="フリーフォーム: 図形 22">
            <a:extLst>
              <a:ext uri="{FF2B5EF4-FFF2-40B4-BE49-F238E27FC236}">
                <a16:creationId xmlns:a16="http://schemas.microsoft.com/office/drawing/2014/main" id="{97CC85AE-7908-4CC8-A5E6-AB228FC3AF8E}"/>
              </a:ext>
            </a:extLst>
          </p:cNvPr>
          <p:cNvSpPr/>
          <p:nvPr/>
        </p:nvSpPr>
        <p:spPr>
          <a:xfrm>
            <a:off x="4178300" y="2370430"/>
            <a:ext cx="977900" cy="448970"/>
          </a:xfrm>
          <a:custGeom>
            <a:avLst/>
            <a:gdLst>
              <a:gd name="connsiteX0" fmla="*/ 0 w 977900"/>
              <a:gd name="connsiteY0" fmla="*/ 258470 h 448970"/>
              <a:gd name="connsiteX1" fmla="*/ 520700 w 977900"/>
              <a:gd name="connsiteY1" fmla="*/ 4470 h 448970"/>
              <a:gd name="connsiteX2" fmla="*/ 977900 w 977900"/>
              <a:gd name="connsiteY2" fmla="*/ 448970 h 448970"/>
            </a:gdLst>
            <a:ahLst/>
            <a:cxnLst>
              <a:cxn ang="0">
                <a:pos x="connsiteX0" y="connsiteY0"/>
              </a:cxn>
              <a:cxn ang="0">
                <a:pos x="connsiteX1" y="connsiteY1"/>
              </a:cxn>
              <a:cxn ang="0">
                <a:pos x="connsiteX2" y="connsiteY2"/>
              </a:cxn>
            </a:cxnLst>
            <a:rect l="l" t="t" r="r" b="b"/>
            <a:pathLst>
              <a:path w="977900" h="448970">
                <a:moveTo>
                  <a:pt x="0" y="258470"/>
                </a:moveTo>
                <a:cubicBezTo>
                  <a:pt x="178858" y="115595"/>
                  <a:pt x="357717" y="-27280"/>
                  <a:pt x="520700" y="4470"/>
                </a:cubicBezTo>
                <a:cubicBezTo>
                  <a:pt x="683683" y="36220"/>
                  <a:pt x="830791" y="242595"/>
                  <a:pt x="977900" y="448970"/>
                </a:cubicBezTo>
              </a:path>
            </a:pathLst>
          </a:custGeom>
          <a:noFill/>
          <a:ln w="5715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フリーフォーム: 図形 26">
            <a:extLst>
              <a:ext uri="{FF2B5EF4-FFF2-40B4-BE49-F238E27FC236}">
                <a16:creationId xmlns:a16="http://schemas.microsoft.com/office/drawing/2014/main" id="{4506802F-FFE9-4E22-8EB3-0749445E3B31}"/>
              </a:ext>
            </a:extLst>
          </p:cNvPr>
          <p:cNvSpPr/>
          <p:nvPr/>
        </p:nvSpPr>
        <p:spPr>
          <a:xfrm flipH="1">
            <a:off x="6546852" y="2370430"/>
            <a:ext cx="977900" cy="448970"/>
          </a:xfrm>
          <a:custGeom>
            <a:avLst/>
            <a:gdLst>
              <a:gd name="connsiteX0" fmla="*/ 0 w 977900"/>
              <a:gd name="connsiteY0" fmla="*/ 258470 h 448970"/>
              <a:gd name="connsiteX1" fmla="*/ 520700 w 977900"/>
              <a:gd name="connsiteY1" fmla="*/ 4470 h 448970"/>
              <a:gd name="connsiteX2" fmla="*/ 977900 w 977900"/>
              <a:gd name="connsiteY2" fmla="*/ 448970 h 448970"/>
            </a:gdLst>
            <a:ahLst/>
            <a:cxnLst>
              <a:cxn ang="0">
                <a:pos x="connsiteX0" y="connsiteY0"/>
              </a:cxn>
              <a:cxn ang="0">
                <a:pos x="connsiteX1" y="connsiteY1"/>
              </a:cxn>
              <a:cxn ang="0">
                <a:pos x="connsiteX2" y="connsiteY2"/>
              </a:cxn>
            </a:cxnLst>
            <a:rect l="l" t="t" r="r" b="b"/>
            <a:pathLst>
              <a:path w="977900" h="448970">
                <a:moveTo>
                  <a:pt x="0" y="258470"/>
                </a:moveTo>
                <a:cubicBezTo>
                  <a:pt x="178858" y="115595"/>
                  <a:pt x="357717" y="-27280"/>
                  <a:pt x="520700" y="4470"/>
                </a:cubicBezTo>
                <a:cubicBezTo>
                  <a:pt x="683683" y="36220"/>
                  <a:pt x="830791" y="242595"/>
                  <a:pt x="977900" y="448970"/>
                </a:cubicBezTo>
              </a:path>
            </a:pathLst>
          </a:custGeom>
          <a:noFill/>
          <a:ln w="5715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矢印コネクタ 28">
            <a:extLst>
              <a:ext uri="{FF2B5EF4-FFF2-40B4-BE49-F238E27FC236}">
                <a16:creationId xmlns:a16="http://schemas.microsoft.com/office/drawing/2014/main" id="{B9BAEA1E-8BA9-4276-B696-EADB0538BD35}"/>
              </a:ext>
            </a:extLst>
          </p:cNvPr>
          <p:cNvCxnSpPr>
            <a:cxnSpLocks/>
          </p:cNvCxnSpPr>
          <p:nvPr/>
        </p:nvCxnSpPr>
        <p:spPr>
          <a:xfrm>
            <a:off x="5892799" y="2197100"/>
            <a:ext cx="0" cy="622300"/>
          </a:xfrm>
          <a:prstGeom prst="straightConnector1">
            <a:avLst/>
          </a:prstGeom>
          <a:ln w="762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49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グループ化 19">
            <a:extLst>
              <a:ext uri="{FF2B5EF4-FFF2-40B4-BE49-F238E27FC236}">
                <a16:creationId xmlns:a16="http://schemas.microsoft.com/office/drawing/2014/main" id="{09409B52-2483-440B-B20B-7F8AE62D53C1}"/>
              </a:ext>
            </a:extLst>
          </p:cNvPr>
          <p:cNvGrpSpPr/>
          <p:nvPr/>
        </p:nvGrpSpPr>
        <p:grpSpPr>
          <a:xfrm>
            <a:off x="645136" y="5461767"/>
            <a:ext cx="1147504" cy="658264"/>
            <a:chOff x="2114524" y="3394864"/>
            <a:chExt cx="1908543" cy="1094833"/>
          </a:xfrm>
        </p:grpSpPr>
        <p:pic>
          <p:nvPicPr>
            <p:cNvPr id="21" name="図 20">
              <a:extLst>
                <a:ext uri="{FF2B5EF4-FFF2-40B4-BE49-F238E27FC236}">
                  <a16:creationId xmlns:a16="http://schemas.microsoft.com/office/drawing/2014/main" id="{44EEA8A0-EA11-44C4-8DBB-2110B013F98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14524" y="3394864"/>
              <a:ext cx="1831921" cy="1094833"/>
            </a:xfrm>
            <a:prstGeom prst="rect">
              <a:avLst/>
            </a:prstGeom>
          </p:spPr>
        </p:pic>
        <p:pic>
          <p:nvPicPr>
            <p:cNvPr id="22" name="図 21">
              <a:extLst>
                <a:ext uri="{FF2B5EF4-FFF2-40B4-BE49-F238E27FC236}">
                  <a16:creationId xmlns:a16="http://schemas.microsoft.com/office/drawing/2014/main" id="{4B6BF0C0-F5BA-4938-BEDD-E71A80619B2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6039" t="53419" r="275" b="12671"/>
            <a:stretch/>
          </p:blipFill>
          <p:spPr>
            <a:xfrm>
              <a:off x="3913598" y="3703733"/>
              <a:ext cx="109469" cy="477097"/>
            </a:xfrm>
            <a:prstGeom prst="rect">
              <a:avLst/>
            </a:prstGeom>
          </p:spPr>
        </p:pic>
      </p:grpSp>
      <p:grpSp>
        <p:nvGrpSpPr>
          <p:cNvPr id="15" name="グループ化 14">
            <a:extLst>
              <a:ext uri="{FF2B5EF4-FFF2-40B4-BE49-F238E27FC236}">
                <a16:creationId xmlns:a16="http://schemas.microsoft.com/office/drawing/2014/main" id="{5B2E6126-E625-4FF9-BA8A-FB9B21DEA6DB}"/>
              </a:ext>
            </a:extLst>
          </p:cNvPr>
          <p:cNvGrpSpPr/>
          <p:nvPr/>
        </p:nvGrpSpPr>
        <p:grpSpPr>
          <a:xfrm>
            <a:off x="10561874" y="4301169"/>
            <a:ext cx="201831" cy="946285"/>
            <a:chOff x="366027" y="1527287"/>
            <a:chExt cx="334682" cy="1008270"/>
          </a:xfrm>
        </p:grpSpPr>
        <p:sp>
          <p:nvSpPr>
            <p:cNvPr id="16" name="正方形/長方形 15">
              <a:extLst>
                <a:ext uri="{FF2B5EF4-FFF2-40B4-BE49-F238E27FC236}">
                  <a16:creationId xmlns:a16="http://schemas.microsoft.com/office/drawing/2014/main" id="{A0CC2625-A46C-4C4F-B3DC-50766B642B47}"/>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77322988-448F-4A57-BF73-A29D934935A3}"/>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台形 17">
              <a:extLst>
                <a:ext uri="{FF2B5EF4-FFF2-40B4-BE49-F238E27FC236}">
                  <a16:creationId xmlns:a16="http://schemas.microsoft.com/office/drawing/2014/main" id="{AEBF1CC4-C0C7-4001-911D-2E11370A67BE}"/>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フローチャート: 論理積ゲート 18">
              <a:extLst>
                <a:ext uri="{FF2B5EF4-FFF2-40B4-BE49-F238E27FC236}">
                  <a16:creationId xmlns:a16="http://schemas.microsoft.com/office/drawing/2014/main" id="{9C2CBA74-A51C-4EDE-8183-D18356F84F04}"/>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46</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50489"/>
            <a:ext cx="10515600" cy="810532"/>
          </a:xfrm>
        </p:spPr>
        <p:txBody>
          <a:bodyPr>
            <a:normAutofit/>
          </a:bodyPr>
          <a:lstStyle/>
          <a:p>
            <a:r>
              <a:rPr lang="ja-JP" altLang="en-US" sz="2800" dirty="0">
                <a:solidFill>
                  <a:schemeClr val="tx2"/>
                </a:solidFill>
              </a:rPr>
              <a:t>課題例</a:t>
            </a:r>
            <a:endParaRPr kumimoji="1" lang="ja-JP" altLang="en-US" sz="2800" dirty="0">
              <a:solidFill>
                <a:schemeClr val="tx2"/>
              </a:solidFill>
            </a:endParaRPr>
          </a:p>
        </p:txBody>
      </p:sp>
      <p:sp>
        <p:nvSpPr>
          <p:cNvPr id="6" name="スライド番号プレースホルダー 2">
            <a:extLst>
              <a:ext uri="{FF2B5EF4-FFF2-40B4-BE49-F238E27FC236}">
                <a16:creationId xmlns:a16="http://schemas.microsoft.com/office/drawing/2014/main" id="{DD50E74D-F113-4482-B3CA-AE7C33F90E29}"/>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44C87005-4970-41C8-A0BB-0F59623F82A0}" type="slidenum">
              <a:rPr lang="ja-JP" altLang="en-US" smtClean="0"/>
              <a:pPr/>
              <a:t>46</a:t>
            </a:fld>
            <a:endParaRPr lang="ja-JP" altLang="en-US"/>
          </a:p>
        </p:txBody>
      </p:sp>
      <p:sp>
        <p:nvSpPr>
          <p:cNvPr id="7" name="テキスト ボックス 6">
            <a:extLst>
              <a:ext uri="{FF2B5EF4-FFF2-40B4-BE49-F238E27FC236}">
                <a16:creationId xmlns:a16="http://schemas.microsoft.com/office/drawing/2014/main" id="{DEE9BB99-988B-45D2-B98F-5018B769CFB4}"/>
              </a:ext>
            </a:extLst>
          </p:cNvPr>
          <p:cNvSpPr txBox="1"/>
          <p:nvPr/>
        </p:nvSpPr>
        <p:spPr>
          <a:xfrm>
            <a:off x="1933480" y="4537709"/>
            <a:ext cx="8325041" cy="473206"/>
          </a:xfrm>
          <a:prstGeom prst="rect">
            <a:avLst/>
          </a:prstGeom>
          <a:noFill/>
        </p:spPr>
        <p:txBody>
          <a:bodyPr wrap="square" rtlCol="0">
            <a:spAutoFit/>
          </a:bodyPr>
          <a:lstStyle/>
          <a:p>
            <a:pPr marL="177800" indent="-177800">
              <a:lnSpc>
                <a:spcPct val="150000"/>
              </a:lnSpc>
              <a:buFont typeface="Arial" panose="020B0604020202020204" pitchFamily="34" charset="0"/>
              <a:buChar char="•"/>
            </a:pP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「ポート１出力」と「ポート</a:t>
            </a:r>
            <a:r>
              <a:rPr lang="en-US" altLang="ja-JP"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チェック」を連結させて流れる</a:t>
            </a:r>
            <a:r>
              <a:rPr lang="en-US" altLang="ja-JP" dirty="0">
                <a:latin typeface="メイリオ" panose="020B0604030504040204" pitchFamily="50" charset="-128"/>
                <a:ea typeface="メイリオ" panose="020B0604030504040204" pitchFamily="50" charset="-128"/>
                <a:cs typeface="メイリオ" panose="020B0604030504040204" pitchFamily="50" charset="-128"/>
              </a:rPr>
              <a:t>LED</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を作る</a:t>
            </a:r>
            <a:endParaRPr kumimoji="1" lang="en-US" altLang="ja-JP"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矢印: 右 6">
            <a:extLst>
              <a:ext uri="{FF2B5EF4-FFF2-40B4-BE49-F238E27FC236}">
                <a16:creationId xmlns:a16="http://schemas.microsoft.com/office/drawing/2014/main" id="{1B4D1306-2C38-490F-8CDE-92E0F0F41D46}"/>
              </a:ext>
            </a:extLst>
          </p:cNvPr>
          <p:cNvSpPr/>
          <p:nvPr/>
        </p:nvSpPr>
        <p:spPr>
          <a:xfrm rot="19699161">
            <a:off x="9742623" y="5524866"/>
            <a:ext cx="446691" cy="39029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グループ化 1">
            <a:extLst>
              <a:ext uri="{FF2B5EF4-FFF2-40B4-BE49-F238E27FC236}">
                <a16:creationId xmlns:a16="http://schemas.microsoft.com/office/drawing/2014/main" id="{C91AEEBB-34D8-4091-A4E3-16172E9F4937}"/>
              </a:ext>
            </a:extLst>
          </p:cNvPr>
          <p:cNvGrpSpPr/>
          <p:nvPr/>
        </p:nvGrpSpPr>
        <p:grpSpPr>
          <a:xfrm>
            <a:off x="1746640" y="5161031"/>
            <a:ext cx="9928428" cy="959000"/>
            <a:chOff x="1130414" y="4609194"/>
            <a:chExt cx="9928428" cy="959000"/>
          </a:xfrm>
        </p:grpSpPr>
        <p:pic>
          <p:nvPicPr>
            <p:cNvPr id="10" name="図 9">
              <a:extLst>
                <a:ext uri="{FF2B5EF4-FFF2-40B4-BE49-F238E27FC236}">
                  <a16:creationId xmlns:a16="http://schemas.microsoft.com/office/drawing/2014/main" id="{DE5ADABC-BF47-4C61-98F9-6370A12736F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0414" y="4609194"/>
              <a:ext cx="2024555" cy="959000"/>
            </a:xfrm>
            <a:prstGeom prst="rect">
              <a:avLst/>
            </a:prstGeom>
          </p:spPr>
        </p:pic>
        <p:pic>
          <p:nvPicPr>
            <p:cNvPr id="11" name="図 10">
              <a:extLst>
                <a:ext uri="{FF2B5EF4-FFF2-40B4-BE49-F238E27FC236}">
                  <a16:creationId xmlns:a16="http://schemas.microsoft.com/office/drawing/2014/main" id="{9AB60A21-F768-40EA-B212-29E25E93CD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8765" y="4609194"/>
              <a:ext cx="2024555" cy="959000"/>
            </a:xfrm>
            <a:prstGeom prst="rect">
              <a:avLst/>
            </a:prstGeom>
          </p:spPr>
        </p:pic>
        <p:pic>
          <p:nvPicPr>
            <p:cNvPr id="12" name="図 11">
              <a:extLst>
                <a:ext uri="{FF2B5EF4-FFF2-40B4-BE49-F238E27FC236}">
                  <a16:creationId xmlns:a16="http://schemas.microsoft.com/office/drawing/2014/main" id="{85416149-5204-41E4-A79D-CA0A661DB4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7381" y="4609194"/>
              <a:ext cx="2024555" cy="959000"/>
            </a:xfrm>
            <a:prstGeom prst="rect">
              <a:avLst/>
            </a:prstGeom>
          </p:spPr>
        </p:pic>
        <p:pic>
          <p:nvPicPr>
            <p:cNvPr id="13" name="図 12">
              <a:extLst>
                <a:ext uri="{FF2B5EF4-FFF2-40B4-BE49-F238E27FC236}">
                  <a16:creationId xmlns:a16="http://schemas.microsoft.com/office/drawing/2014/main" id="{01C77672-7BE8-45D5-8414-6FCF65DBD6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55732" y="4609194"/>
              <a:ext cx="2024555" cy="959000"/>
            </a:xfrm>
            <a:prstGeom prst="rect">
              <a:avLst/>
            </a:prstGeom>
          </p:spPr>
        </p:pic>
        <p:pic>
          <p:nvPicPr>
            <p:cNvPr id="14" name="図 13">
              <a:extLst>
                <a:ext uri="{FF2B5EF4-FFF2-40B4-BE49-F238E27FC236}">
                  <a16:creationId xmlns:a16="http://schemas.microsoft.com/office/drawing/2014/main" id="{C99A60FE-2B75-4A5D-8645-652A3040D8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34287" y="4609194"/>
              <a:ext cx="2024555" cy="959000"/>
            </a:xfrm>
            <a:prstGeom prst="rect">
              <a:avLst/>
            </a:prstGeom>
          </p:spPr>
        </p:pic>
      </p:grpSp>
      <p:sp>
        <p:nvSpPr>
          <p:cNvPr id="24" name="タイトル 1">
            <a:extLst>
              <a:ext uri="{FF2B5EF4-FFF2-40B4-BE49-F238E27FC236}">
                <a16:creationId xmlns:a16="http://schemas.microsoft.com/office/drawing/2014/main" id="{383C2B5A-C061-4305-93D3-81460A60A910}"/>
              </a:ext>
            </a:extLst>
          </p:cNvPr>
          <p:cNvSpPr txBox="1">
            <a:spLocks/>
          </p:cNvSpPr>
          <p:nvPr/>
        </p:nvSpPr>
        <p:spPr>
          <a:xfrm>
            <a:off x="838200" y="3977429"/>
            <a:ext cx="10515600" cy="8105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dirty="0">
                <a:solidFill>
                  <a:schemeClr val="tx2"/>
                </a:solidFill>
              </a:rPr>
              <a:t>課題例（おまけ）</a:t>
            </a:r>
          </a:p>
        </p:txBody>
      </p:sp>
      <p:sp>
        <p:nvSpPr>
          <p:cNvPr id="25" name="テキスト ボックス 24">
            <a:extLst>
              <a:ext uri="{FF2B5EF4-FFF2-40B4-BE49-F238E27FC236}">
                <a16:creationId xmlns:a16="http://schemas.microsoft.com/office/drawing/2014/main" id="{280BA64B-CD45-473D-92F4-2B619493FFA7}"/>
              </a:ext>
            </a:extLst>
          </p:cNvPr>
          <p:cNvSpPr txBox="1"/>
          <p:nvPr/>
        </p:nvSpPr>
        <p:spPr>
          <a:xfrm>
            <a:off x="1933480" y="999476"/>
            <a:ext cx="8325041" cy="1719702"/>
          </a:xfrm>
          <a:prstGeom prst="rect">
            <a:avLst/>
          </a:prstGeom>
          <a:noFill/>
        </p:spPr>
        <p:txBody>
          <a:bodyPr wrap="square" rtlCol="0">
            <a:spAutoFit/>
          </a:bodyPr>
          <a:lstStyle/>
          <a:p>
            <a:pPr marL="177800" indent="-177800">
              <a:lnSpc>
                <a:spcPct val="150000"/>
              </a:lnSpc>
              <a:buFont typeface="Arial" panose="020B0604020202020204" pitchFamily="34" charset="0"/>
              <a:buChar char="•"/>
            </a:pPr>
            <a:r>
              <a:rPr lang="ja-JP" altLang="en-US"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自動車用の信号機を再現してみよう</a:t>
            </a:r>
            <a:endParaRPr lang="en-US" altLang="ja-JP"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endParaRPr kumimoji="1" lang="en-US" altLang="ja-JP"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r>
              <a:rPr lang="ja-JP" altLang="en-US"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rPr>
              <a:t>自動車用信号機が夜には黄色の点滅になる動作を再現してみよう</a:t>
            </a:r>
            <a:endParaRPr lang="en-US" altLang="ja-JP"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a:p>
            <a:pPr marL="177800" indent="-177800">
              <a:lnSpc>
                <a:spcPct val="150000"/>
              </a:lnSpc>
              <a:buFont typeface="Arial" panose="020B0604020202020204" pitchFamily="34" charset="0"/>
              <a:buChar char="•"/>
            </a:pPr>
            <a:endParaRPr kumimoji="1" lang="en-US" altLang="ja-JP" dirty="0">
              <a:solidFill>
                <a:schemeClr val="tx2"/>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6" name="テキスト ボックス 25">
            <a:extLst>
              <a:ext uri="{FF2B5EF4-FFF2-40B4-BE49-F238E27FC236}">
                <a16:creationId xmlns:a16="http://schemas.microsoft.com/office/drawing/2014/main" id="{9716BA4A-BD69-4B4C-A71B-7EA0A487E4B3}"/>
              </a:ext>
            </a:extLst>
          </p:cNvPr>
          <p:cNvSpPr txBox="1"/>
          <p:nvPr/>
        </p:nvSpPr>
        <p:spPr>
          <a:xfrm>
            <a:off x="2758915" y="1438039"/>
            <a:ext cx="8325041" cy="1719702"/>
          </a:xfrm>
          <a:prstGeom prst="rect">
            <a:avLst/>
          </a:prstGeom>
          <a:noFill/>
        </p:spPr>
        <p:txBody>
          <a:bodyPr wrap="square" rtlCol="0">
            <a:spAutoFit/>
          </a:bodyPr>
          <a:lstStyle/>
          <a:p>
            <a:pPr>
              <a:lnSpc>
                <a:spcPct val="150000"/>
              </a:lnSpc>
            </a:pPr>
            <a:r>
              <a:rPr kumimoji="1" lang="ja-JP" altLang="en-US"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rPr>
              <a:t>青・黄・赤　の</a:t>
            </a:r>
            <a:r>
              <a:rPr kumimoji="1" lang="en-US" altLang="ja-JP"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rPr>
              <a:t>LED</a:t>
            </a:r>
            <a:r>
              <a:rPr kumimoji="1" lang="ja-JP" altLang="en-US"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rPr>
              <a:t>を制御する。</a:t>
            </a:r>
            <a:endParaRPr kumimoji="1" lang="en-US" altLang="ja-JP"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ja-JP" altLang="en-US"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rPr>
              <a:t>夜は暗い。暗くなったことをチェックするには？</a:t>
            </a:r>
            <a:endParaRPr lang="en-US" altLang="ja-JP"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lang="en-US" altLang="ja-JP" dirty="0">
              <a:solidFill>
                <a:schemeClr val="accent2"/>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010635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5</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ねらい</a:t>
            </a:r>
          </a:p>
        </p:txBody>
      </p:sp>
      <p:sp>
        <p:nvSpPr>
          <p:cNvPr id="6" name="テキスト ボックス 5">
            <a:extLst>
              <a:ext uri="{FF2B5EF4-FFF2-40B4-BE49-F238E27FC236}">
                <a16:creationId xmlns:a16="http://schemas.microsoft.com/office/drawing/2014/main" id="{7CED91B2-6713-49E8-A1FE-C98D5C37355E}"/>
              </a:ext>
            </a:extLst>
          </p:cNvPr>
          <p:cNvSpPr txBox="1"/>
          <p:nvPr/>
        </p:nvSpPr>
        <p:spPr>
          <a:xfrm>
            <a:off x="1324927" y="1550859"/>
            <a:ext cx="9836716" cy="2215991"/>
          </a:xfrm>
          <a:prstGeom prst="rect">
            <a:avLst/>
          </a:prstGeom>
          <a:noFill/>
        </p:spPr>
        <p:txBody>
          <a:bodyPr wrap="square" rtlCol="0">
            <a:spAutoFit/>
          </a:bodyPr>
          <a:lstStyle/>
          <a:p>
            <a:pPr>
              <a:lnSpc>
                <a:spcPct val="200000"/>
              </a:lnSpc>
            </a:pP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くらしの中にある</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プログラム</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の動きを観察しよう。</a:t>
            </a:r>
            <a:endParaRPr kumimoji="1"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プログラミングで再現</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してみよう</a:t>
            </a:r>
            <a:r>
              <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24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200000"/>
              </a:lnSpc>
            </a:pP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自動化できないか、もっと便利、安全にならないか考えてみよう。</a:t>
            </a:r>
            <a:endParaRPr kumimoji="1" lang="ja-JP" altLang="en-US" sz="24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43344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テキスト&#10;&#10;自動的に生成された説明">
            <a:extLst>
              <a:ext uri="{FF2B5EF4-FFF2-40B4-BE49-F238E27FC236}">
                <a16:creationId xmlns:a16="http://schemas.microsoft.com/office/drawing/2014/main" id="{561EF352-2000-4695-8B47-2EFE01BA839E}"/>
              </a:ext>
            </a:extLst>
          </p:cNvPr>
          <p:cNvPicPr>
            <a:picLocks noChangeAspect="1"/>
          </p:cNvPicPr>
          <p:nvPr/>
        </p:nvPicPr>
        <p:blipFill rotWithShape="1">
          <a:blip r:embed="rId3">
            <a:extLst>
              <a:ext uri="{28A0092B-C50C-407E-A947-70E740481C1C}">
                <a14:useLocalDpi xmlns:a14="http://schemas.microsoft.com/office/drawing/2010/main" val="0"/>
              </a:ext>
            </a:extLst>
          </a:blip>
          <a:srcRect l="12963" t="13485" r="4260" b="22346"/>
          <a:stretch/>
        </p:blipFill>
        <p:spPr>
          <a:xfrm>
            <a:off x="2527136" y="2311261"/>
            <a:ext cx="6680364" cy="3883954"/>
          </a:xfrm>
          <a:prstGeom prst="rect">
            <a:avLst/>
          </a:prstGeom>
        </p:spPr>
      </p:pic>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6</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準備しよう：箱から出しましょう</a:t>
            </a:r>
          </a:p>
        </p:txBody>
      </p:sp>
      <p:sp>
        <p:nvSpPr>
          <p:cNvPr id="6" name="テキスト ボックス 5">
            <a:extLst>
              <a:ext uri="{FF2B5EF4-FFF2-40B4-BE49-F238E27FC236}">
                <a16:creationId xmlns:a16="http://schemas.microsoft.com/office/drawing/2014/main" id="{7CED91B2-6713-49E8-A1FE-C98D5C37355E}"/>
              </a:ext>
            </a:extLst>
          </p:cNvPr>
          <p:cNvSpPr txBox="1"/>
          <p:nvPr/>
        </p:nvSpPr>
        <p:spPr>
          <a:xfrm>
            <a:off x="7825263" y="1398391"/>
            <a:ext cx="3261837" cy="400110"/>
          </a:xfrm>
          <a:prstGeom prst="rect">
            <a:avLst/>
          </a:prstGeom>
          <a:noFill/>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この３つを取り出します</a:t>
            </a:r>
          </a:p>
        </p:txBody>
      </p:sp>
      <p:sp>
        <p:nvSpPr>
          <p:cNvPr id="7" name="テキスト ボックス 6">
            <a:extLst>
              <a:ext uri="{FF2B5EF4-FFF2-40B4-BE49-F238E27FC236}">
                <a16:creationId xmlns:a16="http://schemas.microsoft.com/office/drawing/2014/main" id="{F4276A47-91CC-4A0B-B224-347DBAE8D5C0}"/>
              </a:ext>
            </a:extLst>
          </p:cNvPr>
          <p:cNvSpPr txBox="1"/>
          <p:nvPr/>
        </p:nvSpPr>
        <p:spPr>
          <a:xfrm>
            <a:off x="838200" y="1380642"/>
            <a:ext cx="2893701" cy="707886"/>
          </a:xfrm>
          <a:prstGeom prst="rect">
            <a:avLst/>
          </a:prstGeom>
          <a:noFill/>
        </p:spPr>
        <p:txBody>
          <a:bodyPr wrap="square" rtlCol="0">
            <a:spAutoFit/>
          </a:bodyPr>
          <a:lstStyle/>
          <a:p>
            <a:r>
              <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rPr>
              <a:t>袋と説明書は箱の中に入れておきましょう</a:t>
            </a:r>
          </a:p>
        </p:txBody>
      </p:sp>
      <p:sp>
        <p:nvSpPr>
          <p:cNvPr id="8" name="四角形: 角を丸くする 7">
            <a:extLst>
              <a:ext uri="{FF2B5EF4-FFF2-40B4-BE49-F238E27FC236}">
                <a16:creationId xmlns:a16="http://schemas.microsoft.com/office/drawing/2014/main" id="{3650FBD7-6CE4-4E7B-A281-9C5B26AF3E86}"/>
              </a:ext>
            </a:extLst>
          </p:cNvPr>
          <p:cNvSpPr/>
          <p:nvPr/>
        </p:nvSpPr>
        <p:spPr>
          <a:xfrm>
            <a:off x="6883400" y="2514600"/>
            <a:ext cx="2235200" cy="3543300"/>
          </a:xfrm>
          <a:prstGeom prst="roundRect">
            <a:avLst>
              <a:gd name="adj" fmla="val 11459"/>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EB7CE40-2684-450B-AC21-13C93D8EBEE1}"/>
              </a:ext>
            </a:extLst>
          </p:cNvPr>
          <p:cNvSpPr/>
          <p:nvPr/>
        </p:nvSpPr>
        <p:spPr>
          <a:xfrm>
            <a:off x="2614300" y="2514600"/>
            <a:ext cx="4053199" cy="3543300"/>
          </a:xfrm>
          <a:prstGeom prst="roundRect">
            <a:avLst>
              <a:gd name="adj" fmla="val 11459"/>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矢印: 下 9">
            <a:extLst>
              <a:ext uri="{FF2B5EF4-FFF2-40B4-BE49-F238E27FC236}">
                <a16:creationId xmlns:a16="http://schemas.microsoft.com/office/drawing/2014/main" id="{17C06328-709D-42AC-ABCD-B9649C1C2888}"/>
              </a:ext>
            </a:extLst>
          </p:cNvPr>
          <p:cNvSpPr/>
          <p:nvPr/>
        </p:nvSpPr>
        <p:spPr>
          <a:xfrm rot="1515160">
            <a:off x="8325918" y="1796182"/>
            <a:ext cx="444336" cy="70788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下 10">
            <a:extLst>
              <a:ext uri="{FF2B5EF4-FFF2-40B4-BE49-F238E27FC236}">
                <a16:creationId xmlns:a16="http://schemas.microsoft.com/office/drawing/2014/main" id="{1837E68D-80E3-4BB0-B920-D0784F284AFE}"/>
              </a:ext>
            </a:extLst>
          </p:cNvPr>
          <p:cNvSpPr/>
          <p:nvPr/>
        </p:nvSpPr>
        <p:spPr>
          <a:xfrm rot="19239811">
            <a:off x="3430536" y="1781668"/>
            <a:ext cx="444336" cy="70788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2982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7</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準備しよう：</a:t>
            </a:r>
            <a:r>
              <a:rPr kumimoji="1" lang="en-US" altLang="ja-JP" sz="2800" dirty="0">
                <a:solidFill>
                  <a:schemeClr val="tx2"/>
                </a:solidFill>
              </a:rPr>
              <a:t>PIECE</a:t>
            </a:r>
            <a:r>
              <a:rPr kumimoji="1" lang="ja-JP" altLang="en-US" sz="2800" dirty="0">
                <a:solidFill>
                  <a:schemeClr val="tx2"/>
                </a:solidFill>
              </a:rPr>
              <a:t>プログラミングモジュールを接続する</a:t>
            </a:r>
          </a:p>
        </p:txBody>
      </p:sp>
      <p:sp>
        <p:nvSpPr>
          <p:cNvPr id="13" name="円/楕円 12"/>
          <p:cNvSpPr/>
          <p:nvPr/>
        </p:nvSpPr>
        <p:spPr>
          <a:xfrm>
            <a:off x="774414" y="1283279"/>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１</a:t>
            </a:r>
          </a:p>
        </p:txBody>
      </p:sp>
      <p:sp>
        <p:nvSpPr>
          <p:cNvPr id="14" name="円/楕円 13"/>
          <p:cNvSpPr/>
          <p:nvPr/>
        </p:nvSpPr>
        <p:spPr>
          <a:xfrm>
            <a:off x="6318432" y="1272670"/>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２</a:t>
            </a:r>
            <a:endParaRPr kumimoji="1" lang="ja-JP" altLang="en-US" sz="2000" b="1" dirty="0"/>
          </a:p>
        </p:txBody>
      </p:sp>
      <p:grpSp>
        <p:nvGrpSpPr>
          <p:cNvPr id="55" name="グループ化 54">
            <a:extLst>
              <a:ext uri="{FF2B5EF4-FFF2-40B4-BE49-F238E27FC236}">
                <a16:creationId xmlns:a16="http://schemas.microsoft.com/office/drawing/2014/main" id="{A4FC3F48-35F3-470A-B0FE-EC0CC3642956}"/>
              </a:ext>
            </a:extLst>
          </p:cNvPr>
          <p:cNvGrpSpPr/>
          <p:nvPr/>
        </p:nvGrpSpPr>
        <p:grpSpPr>
          <a:xfrm flipH="1">
            <a:off x="7822816" y="2934478"/>
            <a:ext cx="315037" cy="949087"/>
            <a:chOff x="366027" y="1527287"/>
            <a:chExt cx="334682" cy="1008270"/>
          </a:xfrm>
        </p:grpSpPr>
        <p:sp>
          <p:nvSpPr>
            <p:cNvPr id="56" name="正方形/長方形 55">
              <a:extLst>
                <a:ext uri="{FF2B5EF4-FFF2-40B4-BE49-F238E27FC236}">
                  <a16:creationId xmlns:a16="http://schemas.microsoft.com/office/drawing/2014/main" id="{B7648370-756F-47C2-9C96-ABD8164A2D00}"/>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0BB6A604-0434-4799-ACE6-108C7011D391}"/>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台形 57">
              <a:extLst>
                <a:ext uri="{FF2B5EF4-FFF2-40B4-BE49-F238E27FC236}">
                  <a16:creationId xmlns:a16="http://schemas.microsoft.com/office/drawing/2014/main" id="{8B431F94-9018-41FC-A850-048F9DC90886}"/>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フローチャート: 論理積ゲート 58">
              <a:extLst>
                <a:ext uri="{FF2B5EF4-FFF2-40B4-BE49-F238E27FC236}">
                  <a16:creationId xmlns:a16="http://schemas.microsoft.com/office/drawing/2014/main" id="{49A4E6C7-C739-4A26-8A7D-E96701DDB110}"/>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0" name="グループ化 59">
            <a:extLst>
              <a:ext uri="{FF2B5EF4-FFF2-40B4-BE49-F238E27FC236}">
                <a16:creationId xmlns:a16="http://schemas.microsoft.com/office/drawing/2014/main" id="{EA70C328-2DE7-4105-B0B4-37A629BC5D68}"/>
              </a:ext>
            </a:extLst>
          </p:cNvPr>
          <p:cNvGrpSpPr/>
          <p:nvPr/>
        </p:nvGrpSpPr>
        <p:grpSpPr>
          <a:xfrm flipH="1">
            <a:off x="2903254" y="3566657"/>
            <a:ext cx="239730" cy="722215"/>
            <a:chOff x="366027" y="1527287"/>
            <a:chExt cx="334682" cy="1008270"/>
          </a:xfrm>
        </p:grpSpPr>
        <p:sp>
          <p:nvSpPr>
            <p:cNvPr id="61" name="正方形/長方形 60">
              <a:extLst>
                <a:ext uri="{FF2B5EF4-FFF2-40B4-BE49-F238E27FC236}">
                  <a16:creationId xmlns:a16="http://schemas.microsoft.com/office/drawing/2014/main" id="{3B666002-D8DD-41FF-BFFC-D7713916A5E5}"/>
                </a:ext>
              </a:extLst>
            </p:cNvPr>
            <p:cNvSpPr/>
            <p:nvPr/>
          </p:nvSpPr>
          <p:spPr>
            <a:xfrm>
              <a:off x="510507" y="1527287"/>
              <a:ext cx="45719" cy="316511"/>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1">
              <a:extLst>
                <a:ext uri="{FF2B5EF4-FFF2-40B4-BE49-F238E27FC236}">
                  <a16:creationId xmlns:a16="http://schemas.microsoft.com/office/drawing/2014/main" id="{E79030C4-E86F-44A0-B2C8-AF44D4369B9E}"/>
                </a:ext>
              </a:extLst>
            </p:cNvPr>
            <p:cNvSpPr/>
            <p:nvPr/>
          </p:nvSpPr>
          <p:spPr>
            <a:xfrm>
              <a:off x="438150" y="2386145"/>
              <a:ext cx="190431" cy="14941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台形 62">
              <a:extLst>
                <a:ext uri="{FF2B5EF4-FFF2-40B4-BE49-F238E27FC236}">
                  <a16:creationId xmlns:a16="http://schemas.microsoft.com/office/drawing/2014/main" id="{5F23D10B-8A22-4853-9B66-6E501DBFA825}"/>
                </a:ext>
              </a:extLst>
            </p:cNvPr>
            <p:cNvSpPr/>
            <p:nvPr/>
          </p:nvSpPr>
          <p:spPr>
            <a:xfrm>
              <a:off x="449697" y="1837822"/>
              <a:ext cx="167341" cy="23017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フローチャート: 論理積ゲート 63">
              <a:extLst>
                <a:ext uri="{FF2B5EF4-FFF2-40B4-BE49-F238E27FC236}">
                  <a16:creationId xmlns:a16="http://schemas.microsoft.com/office/drawing/2014/main" id="{69A51EC4-ECC7-4C0D-84EB-E47E5420E51D}"/>
                </a:ext>
              </a:extLst>
            </p:cNvPr>
            <p:cNvSpPr/>
            <p:nvPr/>
          </p:nvSpPr>
          <p:spPr>
            <a:xfrm rot="16200000">
              <a:off x="311539" y="2007395"/>
              <a:ext cx="443657" cy="334682"/>
            </a:xfrm>
            <a:prstGeom prst="flowChartDelay">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5" name="右矢印 31">
            <a:extLst>
              <a:ext uri="{FF2B5EF4-FFF2-40B4-BE49-F238E27FC236}">
                <a16:creationId xmlns:a16="http://schemas.microsoft.com/office/drawing/2014/main" id="{22AB3CB7-B295-4D7A-B902-43166B057505}"/>
              </a:ext>
            </a:extLst>
          </p:cNvPr>
          <p:cNvSpPr/>
          <p:nvPr/>
        </p:nvSpPr>
        <p:spPr>
          <a:xfrm rot="5400000">
            <a:off x="2848471" y="4319121"/>
            <a:ext cx="349297" cy="4616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ボックス 65">
            <a:extLst>
              <a:ext uri="{FF2B5EF4-FFF2-40B4-BE49-F238E27FC236}">
                <a16:creationId xmlns:a16="http://schemas.microsoft.com/office/drawing/2014/main" id="{45B05064-3622-415B-8216-25F35C924729}"/>
              </a:ext>
            </a:extLst>
          </p:cNvPr>
          <p:cNvSpPr txBox="1"/>
          <p:nvPr/>
        </p:nvSpPr>
        <p:spPr>
          <a:xfrm>
            <a:off x="1251220" y="1234519"/>
            <a:ext cx="3676677"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プログラミング</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モジュールと</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パソコンを</a:t>
            </a:r>
            <a:r>
              <a:rPr kumimoji="1" lang="en-US" altLang="ja-JP" dirty="0">
                <a:latin typeface="メイリオ" panose="020B0604030504040204" pitchFamily="50" charset="-128"/>
                <a:ea typeface="メイリオ" panose="020B0604030504040204" pitchFamily="50" charset="-128"/>
                <a:cs typeface="メイリオ" panose="020B0604030504040204" pitchFamily="50" charset="-128"/>
              </a:rPr>
              <a:t>USB</a:t>
            </a: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ケーブルで</a:t>
            </a:r>
            <a:r>
              <a:rPr lang="ja-JP" altLang="en-US" dirty="0">
                <a:latin typeface="メイリオ" panose="020B0604030504040204" pitchFamily="50" charset="-128"/>
                <a:ea typeface="メイリオ" panose="020B0604030504040204" pitchFamily="50" charset="-128"/>
                <a:cs typeface="メイリオ" panose="020B0604030504040204" pitchFamily="50" charset="-128"/>
              </a:rPr>
              <a:t>接続する</a:t>
            </a:r>
            <a:endParaRPr kumimoji="1" lang="ja-JP" altLang="en-US"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67" name="図 66">
            <a:extLst>
              <a:ext uri="{FF2B5EF4-FFF2-40B4-BE49-F238E27FC236}">
                <a16:creationId xmlns:a16="http://schemas.microsoft.com/office/drawing/2014/main" id="{4710FBDA-C5F4-47BD-A7A2-BDD58BB40B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4933" y="4815406"/>
            <a:ext cx="2176372" cy="1030913"/>
          </a:xfrm>
          <a:prstGeom prst="rect">
            <a:avLst/>
          </a:prstGeom>
        </p:spPr>
      </p:pic>
      <p:pic>
        <p:nvPicPr>
          <p:cNvPr id="68" name="図 67">
            <a:extLst>
              <a:ext uri="{FF2B5EF4-FFF2-40B4-BE49-F238E27FC236}">
                <a16:creationId xmlns:a16="http://schemas.microsoft.com/office/drawing/2014/main" id="{ED978199-E249-42F9-93F2-4CB652135F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2149" y="3794395"/>
            <a:ext cx="2176372" cy="1030913"/>
          </a:xfrm>
          <a:prstGeom prst="rect">
            <a:avLst/>
          </a:prstGeom>
        </p:spPr>
      </p:pic>
      <p:sp>
        <p:nvSpPr>
          <p:cNvPr id="69" name="円/楕円 38">
            <a:extLst>
              <a:ext uri="{FF2B5EF4-FFF2-40B4-BE49-F238E27FC236}">
                <a16:creationId xmlns:a16="http://schemas.microsoft.com/office/drawing/2014/main" id="{DF93B474-0308-40F0-AC62-F05AB6300A5B}"/>
              </a:ext>
            </a:extLst>
          </p:cNvPr>
          <p:cNvSpPr/>
          <p:nvPr/>
        </p:nvSpPr>
        <p:spPr>
          <a:xfrm>
            <a:off x="8150532" y="3858003"/>
            <a:ext cx="144343" cy="144343"/>
          </a:xfrm>
          <a:prstGeom prst="ellipse">
            <a:avLst/>
          </a:prstGeom>
          <a:gradFill>
            <a:gsLst>
              <a:gs pos="24000">
                <a:srgbClr val="FF0000"/>
              </a:gs>
              <a:gs pos="81000">
                <a:schemeClr val="bg1">
                  <a:alpha val="7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38">
            <a:extLst>
              <a:ext uri="{FF2B5EF4-FFF2-40B4-BE49-F238E27FC236}">
                <a16:creationId xmlns:a16="http://schemas.microsoft.com/office/drawing/2014/main" id="{0B68A54B-389F-4971-B1CB-DAA8C5F11091}"/>
              </a:ext>
            </a:extLst>
          </p:cNvPr>
          <p:cNvSpPr/>
          <p:nvPr/>
        </p:nvSpPr>
        <p:spPr>
          <a:xfrm>
            <a:off x="7933550" y="4649198"/>
            <a:ext cx="144343" cy="144343"/>
          </a:xfrm>
          <a:prstGeom prst="ellipse">
            <a:avLst/>
          </a:prstGeom>
          <a:gradFill>
            <a:gsLst>
              <a:gs pos="24000">
                <a:schemeClr val="accent6"/>
              </a:gs>
              <a:gs pos="81000">
                <a:schemeClr val="bg1">
                  <a:alpha val="7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角丸四角形吹き出し 41">
            <a:extLst>
              <a:ext uri="{FF2B5EF4-FFF2-40B4-BE49-F238E27FC236}">
                <a16:creationId xmlns:a16="http://schemas.microsoft.com/office/drawing/2014/main" id="{FCF61055-9377-4E9D-A678-779155DD24FC}"/>
              </a:ext>
            </a:extLst>
          </p:cNvPr>
          <p:cNvSpPr/>
          <p:nvPr/>
        </p:nvSpPr>
        <p:spPr>
          <a:xfrm rot="10800000">
            <a:off x="8610600" y="1864203"/>
            <a:ext cx="2055500" cy="1262645"/>
          </a:xfrm>
          <a:prstGeom prst="wedgeRoundRectCallout">
            <a:avLst>
              <a:gd name="adj1" fmla="val 75892"/>
              <a:gd name="adj2" fmla="val -164017"/>
              <a:gd name="adj3" fmla="val 16667"/>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2" name="図 71">
            <a:extLst>
              <a:ext uri="{FF2B5EF4-FFF2-40B4-BE49-F238E27FC236}">
                <a16:creationId xmlns:a16="http://schemas.microsoft.com/office/drawing/2014/main" id="{2807C2AC-CCD9-4105-9139-9C4690035CA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673" t="59830" r="35360" b="13216"/>
          <a:stretch/>
        </p:blipFill>
        <p:spPr>
          <a:xfrm>
            <a:off x="8771505" y="1924746"/>
            <a:ext cx="1856115" cy="847356"/>
          </a:xfrm>
          <a:prstGeom prst="rect">
            <a:avLst/>
          </a:prstGeom>
        </p:spPr>
      </p:pic>
      <p:sp>
        <p:nvSpPr>
          <p:cNvPr id="73" name="テキスト ボックス 72">
            <a:extLst>
              <a:ext uri="{FF2B5EF4-FFF2-40B4-BE49-F238E27FC236}">
                <a16:creationId xmlns:a16="http://schemas.microsoft.com/office/drawing/2014/main" id="{57D1BEB0-C10B-4BA6-8D4E-ABE1B37BEFAE}"/>
              </a:ext>
            </a:extLst>
          </p:cNvPr>
          <p:cNvSpPr txBox="1"/>
          <p:nvPr/>
        </p:nvSpPr>
        <p:spPr>
          <a:xfrm>
            <a:off x="6799835" y="1234519"/>
            <a:ext cx="3416320"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モード切替スイッチを左にする</a:t>
            </a:r>
          </a:p>
        </p:txBody>
      </p:sp>
      <p:sp>
        <p:nvSpPr>
          <p:cNvPr id="74" name="右矢印 47">
            <a:extLst>
              <a:ext uri="{FF2B5EF4-FFF2-40B4-BE49-F238E27FC236}">
                <a16:creationId xmlns:a16="http://schemas.microsoft.com/office/drawing/2014/main" id="{9DD4E30F-18E3-439B-B61E-5F3597264683}"/>
              </a:ext>
            </a:extLst>
          </p:cNvPr>
          <p:cNvSpPr/>
          <p:nvPr/>
        </p:nvSpPr>
        <p:spPr>
          <a:xfrm rot="10800000">
            <a:off x="9440093" y="2662978"/>
            <a:ext cx="396513" cy="26953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1" name="グループ化 80">
            <a:extLst>
              <a:ext uri="{FF2B5EF4-FFF2-40B4-BE49-F238E27FC236}">
                <a16:creationId xmlns:a16="http://schemas.microsoft.com/office/drawing/2014/main" id="{322A04FF-F42E-47D0-8DB4-0484BBF6E261}"/>
              </a:ext>
            </a:extLst>
          </p:cNvPr>
          <p:cNvGrpSpPr/>
          <p:nvPr/>
        </p:nvGrpSpPr>
        <p:grpSpPr>
          <a:xfrm>
            <a:off x="2864548" y="2719440"/>
            <a:ext cx="317142" cy="659702"/>
            <a:chOff x="3388631" y="3005350"/>
            <a:chExt cx="416767" cy="866936"/>
          </a:xfrm>
        </p:grpSpPr>
        <p:sp>
          <p:nvSpPr>
            <p:cNvPr id="76" name="正方形/長方形 75">
              <a:extLst>
                <a:ext uri="{FF2B5EF4-FFF2-40B4-BE49-F238E27FC236}">
                  <a16:creationId xmlns:a16="http://schemas.microsoft.com/office/drawing/2014/main" id="{2261AF10-2224-4171-8DB6-700355674959}"/>
                </a:ext>
              </a:extLst>
            </p:cNvPr>
            <p:cNvSpPr/>
            <p:nvPr/>
          </p:nvSpPr>
          <p:spPr>
            <a:xfrm flipH="1">
              <a:off x="3575497" y="3574353"/>
              <a:ext cx="43035" cy="297933"/>
            </a:xfrm>
            <a:prstGeom prst="rect">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a:extLst>
                <a:ext uri="{FF2B5EF4-FFF2-40B4-BE49-F238E27FC236}">
                  <a16:creationId xmlns:a16="http://schemas.microsoft.com/office/drawing/2014/main" id="{11499387-D6F6-484B-81E9-BBBA36AC5DED}"/>
                </a:ext>
              </a:extLst>
            </p:cNvPr>
            <p:cNvSpPr/>
            <p:nvPr/>
          </p:nvSpPr>
          <p:spPr>
            <a:xfrm flipH="1">
              <a:off x="3439496" y="3005350"/>
              <a:ext cx="315036" cy="168015"/>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台形 77">
              <a:extLst>
                <a:ext uri="{FF2B5EF4-FFF2-40B4-BE49-F238E27FC236}">
                  <a16:creationId xmlns:a16="http://schemas.microsoft.com/office/drawing/2014/main" id="{EBBEC132-780E-4581-AB41-7E238EFE48C1}"/>
                </a:ext>
              </a:extLst>
            </p:cNvPr>
            <p:cNvSpPr/>
            <p:nvPr/>
          </p:nvSpPr>
          <p:spPr>
            <a:xfrm rot="10800000" flipH="1">
              <a:off x="3518255" y="3357691"/>
              <a:ext cx="157519" cy="216661"/>
            </a:xfrm>
            <a:prstGeom prst="trapezoid">
              <a:avLst/>
            </a:prstGeom>
            <a:solidFill>
              <a:schemeClr val="bg1">
                <a:lumMod val="85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正方形/長方形 79">
              <a:extLst>
                <a:ext uri="{FF2B5EF4-FFF2-40B4-BE49-F238E27FC236}">
                  <a16:creationId xmlns:a16="http://schemas.microsoft.com/office/drawing/2014/main" id="{8BD38E46-A12B-4E8F-937A-6CDF948740FA}"/>
                </a:ext>
              </a:extLst>
            </p:cNvPr>
            <p:cNvSpPr/>
            <p:nvPr/>
          </p:nvSpPr>
          <p:spPr>
            <a:xfrm>
              <a:off x="3388631" y="3170802"/>
              <a:ext cx="416767" cy="347901"/>
            </a:xfrm>
            <a:prstGeom prst="rect">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2" name="テキスト ボックス 81">
            <a:extLst>
              <a:ext uri="{FF2B5EF4-FFF2-40B4-BE49-F238E27FC236}">
                <a16:creationId xmlns:a16="http://schemas.microsoft.com/office/drawing/2014/main" id="{A2C5761A-FBF6-4189-A4DD-980CD884C4F0}"/>
              </a:ext>
            </a:extLst>
          </p:cNvPr>
          <p:cNvSpPr txBox="1"/>
          <p:nvPr/>
        </p:nvSpPr>
        <p:spPr>
          <a:xfrm>
            <a:off x="2866666" y="3283900"/>
            <a:ext cx="312906" cy="400110"/>
          </a:xfrm>
          <a:prstGeom prst="rect">
            <a:avLst/>
          </a:prstGeom>
          <a:noFill/>
        </p:spPr>
        <p:txBody>
          <a:bodyPr wrap="none" rtlCol="0">
            <a:spAutoFit/>
          </a:bodyPr>
          <a:lstStyle/>
          <a:p>
            <a:r>
              <a:rPr kumimoji="1" lang="ja-JP" altLang="en-US" sz="1000" dirty="0"/>
              <a:t>～</a:t>
            </a:r>
            <a:endParaRPr kumimoji="1" lang="en-US" altLang="ja-JP" sz="1000" dirty="0"/>
          </a:p>
          <a:p>
            <a:r>
              <a:rPr lang="ja-JP" altLang="en-US" sz="1000" dirty="0"/>
              <a:t>～</a:t>
            </a:r>
            <a:endParaRPr kumimoji="1" lang="ja-JP" altLang="en-US" sz="1000" dirty="0"/>
          </a:p>
        </p:txBody>
      </p:sp>
      <p:sp>
        <p:nvSpPr>
          <p:cNvPr id="83" name="右矢印 31">
            <a:extLst>
              <a:ext uri="{FF2B5EF4-FFF2-40B4-BE49-F238E27FC236}">
                <a16:creationId xmlns:a16="http://schemas.microsoft.com/office/drawing/2014/main" id="{60922F3A-639C-49C1-BCE3-7CE4D38EB35B}"/>
              </a:ext>
            </a:extLst>
          </p:cNvPr>
          <p:cNvSpPr/>
          <p:nvPr/>
        </p:nvSpPr>
        <p:spPr>
          <a:xfrm rot="16200000">
            <a:off x="2848471" y="2166663"/>
            <a:ext cx="349297" cy="46163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ボックス 83">
            <a:extLst>
              <a:ext uri="{FF2B5EF4-FFF2-40B4-BE49-F238E27FC236}">
                <a16:creationId xmlns:a16="http://schemas.microsoft.com/office/drawing/2014/main" id="{FBEFA8B0-F24B-4167-A874-A4A805239F38}"/>
              </a:ext>
            </a:extLst>
          </p:cNvPr>
          <p:cNvSpPr txBox="1"/>
          <p:nvPr/>
        </p:nvSpPr>
        <p:spPr>
          <a:xfrm>
            <a:off x="3285317" y="2132008"/>
            <a:ext cx="1107997" cy="369332"/>
          </a:xfrm>
          <a:prstGeom prst="rect">
            <a:avLst/>
          </a:prstGeom>
          <a:noFill/>
        </p:spPr>
        <p:txBody>
          <a:bodyPr wrap="none" rtlCol="0">
            <a:spAutoFit/>
          </a:bodyPr>
          <a:lstStyle/>
          <a:p>
            <a:pPr algn="ctr"/>
            <a:r>
              <a:rPr kumimoji="1" lang="ja-JP" altLang="en-US" dirty="0">
                <a:latin typeface="メイリオ" panose="020B0604030504040204" pitchFamily="50" charset="-128"/>
                <a:ea typeface="メイリオ" panose="020B0604030504040204" pitchFamily="50" charset="-128"/>
                <a:cs typeface="メイリオ" panose="020B0604030504040204" pitchFamily="50" charset="-128"/>
              </a:rPr>
              <a:t>パソコン</a:t>
            </a:r>
          </a:p>
        </p:txBody>
      </p:sp>
    </p:spTree>
    <p:extLst>
      <p:ext uri="{BB962C8B-B14F-4D97-AF65-F5344CB8AC3E}">
        <p14:creationId xmlns:p14="http://schemas.microsoft.com/office/powerpoint/2010/main" val="4240081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8</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プログラミングサイトにアクセスする</a:t>
            </a:r>
          </a:p>
        </p:txBody>
      </p:sp>
      <p:sp>
        <p:nvSpPr>
          <p:cNvPr id="13" name="円/楕円 12"/>
          <p:cNvSpPr/>
          <p:nvPr/>
        </p:nvSpPr>
        <p:spPr>
          <a:xfrm>
            <a:off x="774414" y="1283279"/>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１</a:t>
            </a:r>
          </a:p>
        </p:txBody>
      </p:sp>
      <p:sp>
        <p:nvSpPr>
          <p:cNvPr id="14" name="円/楕円 13"/>
          <p:cNvSpPr/>
          <p:nvPr/>
        </p:nvSpPr>
        <p:spPr>
          <a:xfrm>
            <a:off x="774414" y="3427436"/>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２</a:t>
            </a:r>
            <a:endParaRPr kumimoji="1" lang="ja-JP" altLang="en-US" sz="2000" b="1" dirty="0"/>
          </a:p>
        </p:txBody>
      </p:sp>
      <p:sp>
        <p:nvSpPr>
          <p:cNvPr id="15" name="円/楕円 14"/>
          <p:cNvSpPr/>
          <p:nvPr/>
        </p:nvSpPr>
        <p:spPr>
          <a:xfrm>
            <a:off x="6744766" y="1283278"/>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３</a:t>
            </a:r>
          </a:p>
        </p:txBody>
      </p:sp>
      <p:sp>
        <p:nvSpPr>
          <p:cNvPr id="18" name="テキスト ボックス 17"/>
          <p:cNvSpPr txBox="1"/>
          <p:nvPr/>
        </p:nvSpPr>
        <p:spPr>
          <a:xfrm>
            <a:off x="1333691" y="1325243"/>
            <a:ext cx="3696778" cy="338554"/>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インターネット</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ブラウザを起動します</a:t>
            </a:r>
            <a:endPar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7" name="図 6" descr="アイコン&#10;&#10;自動的に生成された説明">
            <a:extLst>
              <a:ext uri="{FF2B5EF4-FFF2-40B4-BE49-F238E27FC236}">
                <a16:creationId xmlns:a16="http://schemas.microsoft.com/office/drawing/2014/main" id="{CB37E262-DD6A-4E47-A509-3468B30035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087" y="1813382"/>
            <a:ext cx="639939" cy="591182"/>
          </a:xfrm>
          <a:prstGeom prst="rect">
            <a:avLst/>
          </a:prstGeom>
        </p:spPr>
      </p:pic>
      <p:sp>
        <p:nvSpPr>
          <p:cNvPr id="23" name="テキスト ボックス 22"/>
          <p:cNvSpPr txBox="1"/>
          <p:nvPr/>
        </p:nvSpPr>
        <p:spPr>
          <a:xfrm>
            <a:off x="1337771" y="3401721"/>
            <a:ext cx="4030764" cy="584775"/>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ブラウザーのアドレスバーに下記</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URL</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を入力してサイトに移動します。</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37" name="グループ化 36">
            <a:extLst>
              <a:ext uri="{FF2B5EF4-FFF2-40B4-BE49-F238E27FC236}">
                <a16:creationId xmlns:a16="http://schemas.microsoft.com/office/drawing/2014/main" id="{B652AAF6-9788-4AFE-83F3-461149E0E51F}"/>
              </a:ext>
            </a:extLst>
          </p:cNvPr>
          <p:cNvGrpSpPr/>
          <p:nvPr/>
        </p:nvGrpSpPr>
        <p:grpSpPr>
          <a:xfrm>
            <a:off x="1426693" y="4702508"/>
            <a:ext cx="2449022" cy="1485789"/>
            <a:chOff x="1452829" y="2981882"/>
            <a:chExt cx="2598719" cy="1576608"/>
          </a:xfrm>
        </p:grpSpPr>
        <p:pic>
          <p:nvPicPr>
            <p:cNvPr id="12" name="図 11" descr="グラフィカル ユーザー インターフェイス, アプリケーション&#10;&#10;自動的に生成された説明">
              <a:extLst>
                <a:ext uri="{FF2B5EF4-FFF2-40B4-BE49-F238E27FC236}">
                  <a16:creationId xmlns:a16="http://schemas.microsoft.com/office/drawing/2014/main" id="{643C56B3-5BEC-4455-8785-55C83399249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1709"/>
            <a:stretch/>
          </p:blipFill>
          <p:spPr>
            <a:xfrm>
              <a:off x="1452829" y="2981882"/>
              <a:ext cx="2598719" cy="1576608"/>
            </a:xfrm>
            <a:prstGeom prst="rect">
              <a:avLst/>
            </a:prstGeom>
          </p:spPr>
        </p:pic>
        <p:sp>
          <p:nvSpPr>
            <p:cNvPr id="35" name="四角形: 角を丸くする 34">
              <a:extLst>
                <a:ext uri="{FF2B5EF4-FFF2-40B4-BE49-F238E27FC236}">
                  <a16:creationId xmlns:a16="http://schemas.microsoft.com/office/drawing/2014/main" id="{28BF0D6C-3559-4FC0-9AE6-5D5523A4D458}"/>
                </a:ext>
              </a:extLst>
            </p:cNvPr>
            <p:cNvSpPr/>
            <p:nvPr/>
          </p:nvSpPr>
          <p:spPr>
            <a:xfrm>
              <a:off x="1676087" y="3055266"/>
              <a:ext cx="1903892" cy="2171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テキスト ボックス 35">
            <a:extLst>
              <a:ext uri="{FF2B5EF4-FFF2-40B4-BE49-F238E27FC236}">
                <a16:creationId xmlns:a16="http://schemas.microsoft.com/office/drawing/2014/main" id="{0E5334FC-E6C3-40AC-BF9C-EE98D7F84683}"/>
              </a:ext>
            </a:extLst>
          </p:cNvPr>
          <p:cNvSpPr txBox="1"/>
          <p:nvPr/>
        </p:nvSpPr>
        <p:spPr>
          <a:xfrm>
            <a:off x="7280842" y="1263687"/>
            <a:ext cx="4287575" cy="430887"/>
          </a:xfrm>
          <a:prstGeom prst="rect">
            <a:avLst/>
          </a:prstGeom>
          <a:noFill/>
        </p:spPr>
        <p:txBody>
          <a:bodyPr wrap="square" rtlCol="0">
            <a:spAutoFit/>
          </a:bodyPr>
          <a:lstStyle/>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ペアリングカードを確認します</a:t>
            </a:r>
          </a:p>
        </p:txBody>
      </p:sp>
      <p:grpSp>
        <p:nvGrpSpPr>
          <p:cNvPr id="39" name="グループ化 38">
            <a:extLst>
              <a:ext uri="{FF2B5EF4-FFF2-40B4-BE49-F238E27FC236}">
                <a16:creationId xmlns:a16="http://schemas.microsoft.com/office/drawing/2014/main" id="{E8457FC6-9DA2-4AB0-A349-AA8D68879B57}"/>
              </a:ext>
            </a:extLst>
          </p:cNvPr>
          <p:cNvGrpSpPr/>
          <p:nvPr/>
        </p:nvGrpSpPr>
        <p:grpSpPr>
          <a:xfrm>
            <a:off x="6945144" y="2249779"/>
            <a:ext cx="1902552" cy="1038706"/>
            <a:chOff x="3302935" y="4909121"/>
            <a:chExt cx="2538749" cy="1386041"/>
          </a:xfrm>
        </p:grpSpPr>
        <p:pic>
          <p:nvPicPr>
            <p:cNvPr id="30" name="図 29" descr="グラフィカル ユーザー インターフェイス, アプリケーション&#10;&#10;自動的に生成された説明">
              <a:extLst>
                <a:ext uri="{FF2B5EF4-FFF2-40B4-BE49-F238E27FC236}">
                  <a16:creationId xmlns:a16="http://schemas.microsoft.com/office/drawing/2014/main" id="{5D2E8949-6F80-40E2-9EBB-67B468D663B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3177"/>
            <a:stretch/>
          </p:blipFill>
          <p:spPr>
            <a:xfrm>
              <a:off x="3302935" y="4909121"/>
              <a:ext cx="2538749" cy="1386041"/>
            </a:xfrm>
            <a:prstGeom prst="rect">
              <a:avLst/>
            </a:prstGeom>
          </p:spPr>
        </p:pic>
        <p:sp>
          <p:nvSpPr>
            <p:cNvPr id="38" name="四角形: 角を丸くする 37">
              <a:extLst>
                <a:ext uri="{FF2B5EF4-FFF2-40B4-BE49-F238E27FC236}">
                  <a16:creationId xmlns:a16="http://schemas.microsoft.com/office/drawing/2014/main" id="{DFB4FE28-153D-49E8-86C2-F3C45091866B}"/>
                </a:ext>
              </a:extLst>
            </p:cNvPr>
            <p:cNvSpPr/>
            <p:nvPr/>
          </p:nvSpPr>
          <p:spPr>
            <a:xfrm>
              <a:off x="3890764" y="5073026"/>
              <a:ext cx="580568" cy="81604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2" name="テキスト ボックス 31">
            <a:extLst>
              <a:ext uri="{FF2B5EF4-FFF2-40B4-BE49-F238E27FC236}">
                <a16:creationId xmlns:a16="http://schemas.microsoft.com/office/drawing/2014/main" id="{1FE6D05B-19BD-4B27-AB7F-6950F2A55C33}"/>
              </a:ext>
            </a:extLst>
          </p:cNvPr>
          <p:cNvSpPr txBox="1"/>
          <p:nvPr/>
        </p:nvSpPr>
        <p:spPr>
          <a:xfrm>
            <a:off x="9152829" y="3354604"/>
            <a:ext cx="2652000" cy="415498"/>
          </a:xfrm>
          <a:prstGeom prst="rect">
            <a:avLst/>
          </a:prstGeom>
          <a:solidFill>
            <a:schemeClr val="bg1"/>
          </a:solid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rPr>
              <a:t>すでにペアリングが終わっていると、</a:t>
            </a:r>
            <a:endParaRPr kumimoji="1" lang="en-US" altLang="ja-JP" sz="105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latin typeface="メイリオ" panose="020B0604030504040204" pitchFamily="50" charset="-128"/>
                <a:ea typeface="メイリオ" panose="020B0604030504040204" pitchFamily="50" charset="-128"/>
                <a:cs typeface="メイリオ" panose="020B0604030504040204" pitchFamily="50" charset="-128"/>
              </a:rPr>
              <a:t>「ペアリング」は表示されません</a:t>
            </a:r>
            <a:endParaRPr kumimoji="1" lang="ja-JP" altLang="en-US" sz="105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6" name="四角形: 角を丸くする 45">
            <a:extLst>
              <a:ext uri="{FF2B5EF4-FFF2-40B4-BE49-F238E27FC236}">
                <a16:creationId xmlns:a16="http://schemas.microsoft.com/office/drawing/2014/main" id="{C5B712AF-70FD-4C10-8CAA-B1EB1EC8AD2D}"/>
              </a:ext>
            </a:extLst>
          </p:cNvPr>
          <p:cNvSpPr/>
          <p:nvPr/>
        </p:nvSpPr>
        <p:spPr>
          <a:xfrm>
            <a:off x="1207603" y="4042165"/>
            <a:ext cx="4467830" cy="384424"/>
          </a:xfrm>
          <a:prstGeom prst="roundRect">
            <a:avLst>
              <a:gd name="adj" fmla="val 50000"/>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descr="挿絵 が含まれている画像&#10;&#10;自動的に生成された説明">
            <a:extLst>
              <a:ext uri="{FF2B5EF4-FFF2-40B4-BE49-F238E27FC236}">
                <a16:creationId xmlns:a16="http://schemas.microsoft.com/office/drawing/2014/main" id="{234FE528-1EA7-4235-B5D4-AA89757E85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8025" y="1822087"/>
            <a:ext cx="594467" cy="576982"/>
          </a:xfrm>
          <a:prstGeom prst="rect">
            <a:avLst/>
          </a:prstGeom>
        </p:spPr>
      </p:pic>
      <p:sp>
        <p:nvSpPr>
          <p:cNvPr id="53" name="テキスト ボックス 52">
            <a:extLst>
              <a:ext uri="{FF2B5EF4-FFF2-40B4-BE49-F238E27FC236}">
                <a16:creationId xmlns:a16="http://schemas.microsoft.com/office/drawing/2014/main" id="{267C4031-07F4-416B-A750-1AACF8D056C8}"/>
              </a:ext>
            </a:extLst>
          </p:cNvPr>
          <p:cNvSpPr txBox="1"/>
          <p:nvPr/>
        </p:nvSpPr>
        <p:spPr>
          <a:xfrm>
            <a:off x="1119239" y="2325721"/>
            <a:ext cx="4467829" cy="800219"/>
          </a:xfrm>
          <a:prstGeom prst="rect">
            <a:avLst/>
          </a:prstGeom>
          <a:noFill/>
        </p:spPr>
        <p:txBody>
          <a:bodyPr wrap="square" rtlCol="0">
            <a:spAutoFit/>
          </a:bodyPr>
          <a:lstStyle/>
          <a:p>
            <a:pPr>
              <a:lnSpc>
                <a:spcPct val="150000"/>
              </a:lnSpc>
            </a:pP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Google </a:t>
            </a:r>
            <a:r>
              <a:rPr lang="en-US" altLang="ja-JP" sz="1600" dirty="0">
                <a:latin typeface="メイリオ" panose="020B0604030504040204" pitchFamily="50" charset="-128"/>
                <a:ea typeface="メイリオ" panose="020B0604030504040204" pitchFamily="50" charset="-128"/>
                <a:cs typeface="メイリオ" panose="020B0604030504040204" pitchFamily="50" charset="-128"/>
              </a:rPr>
              <a:t>Chrome</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　または　</a:t>
            </a:r>
            <a:r>
              <a:rPr lang="en-US" altLang="ja-JP" sz="1600" dirty="0">
                <a:latin typeface="メイリオ" panose="020B0604030504040204" pitchFamily="50" charset="-128"/>
                <a:ea typeface="メイリオ" panose="020B0604030504040204" pitchFamily="50" charset="-128"/>
                <a:cs typeface="メイリオ" panose="020B0604030504040204" pitchFamily="50" charset="-128"/>
              </a:rPr>
              <a:t>Microsoft Edge</a:t>
            </a:r>
          </a:p>
          <a:p>
            <a:pPr>
              <a:lnSpc>
                <a:spcPct val="150000"/>
              </a:lnSpc>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を使います。</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CD0DAF67-EE5F-4678-9D31-A249E2B0DFB6}"/>
              </a:ext>
            </a:extLst>
          </p:cNvPr>
          <p:cNvSpPr txBox="1"/>
          <p:nvPr/>
        </p:nvSpPr>
        <p:spPr>
          <a:xfrm>
            <a:off x="1393471" y="4028711"/>
            <a:ext cx="4030764" cy="461665"/>
          </a:xfrm>
          <a:prstGeom prst="rect">
            <a:avLst/>
          </a:prstGeom>
          <a:noFill/>
        </p:spPr>
        <p:txBody>
          <a:bodyPr wrap="square" rtlCol="0">
            <a:spAutoFit/>
          </a:bodyPr>
          <a:lstStyle/>
          <a:p>
            <a:r>
              <a:rPr lang="en-US" altLang="ja-JP" sz="2400" b="1" spc="300" dirty="0" err="1">
                <a:latin typeface="メイリオ" panose="020B0604030504040204" pitchFamily="50" charset="-128"/>
                <a:ea typeface="メイリオ" panose="020B0604030504040204" pitchFamily="50" charset="-128"/>
                <a:cs typeface="メイリオ" panose="020B0604030504040204" pitchFamily="50" charset="-128"/>
              </a:rPr>
              <a:t>p</a:t>
            </a:r>
            <a:r>
              <a:rPr kumimoji="1" lang="en-US" altLang="ja-JP" sz="2400" b="1" spc="300" dirty="0" err="1">
                <a:latin typeface="メイリオ" panose="020B0604030504040204" pitchFamily="50" charset="-128"/>
                <a:ea typeface="メイリオ" panose="020B0604030504040204" pitchFamily="50" charset="-128"/>
                <a:cs typeface="メイリオ" panose="020B0604030504040204" pitchFamily="50" charset="-128"/>
              </a:rPr>
              <a:t>iecepp.web.app</a:t>
            </a:r>
            <a:endParaRPr kumimoji="1" lang="ja-JP" altLang="en-US" sz="2400" b="1" spc="300" dirty="0">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6" name="直線矢印コネクタ 5">
            <a:extLst>
              <a:ext uri="{FF2B5EF4-FFF2-40B4-BE49-F238E27FC236}">
                <a16:creationId xmlns:a16="http://schemas.microsoft.com/office/drawing/2014/main" id="{BD69C631-D321-4331-81FE-CE692DE9E457}"/>
              </a:ext>
            </a:extLst>
          </p:cNvPr>
          <p:cNvCxnSpPr>
            <a:cxnSpLocks/>
          </p:cNvCxnSpPr>
          <p:nvPr/>
        </p:nvCxnSpPr>
        <p:spPr>
          <a:xfrm flipH="1">
            <a:off x="1996056" y="4426589"/>
            <a:ext cx="84414" cy="34507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7" name="図 56" descr="グラフィカル ユーザー インターフェイス, アプリケーション, Word&#10;&#10;自動的に生成された説明">
            <a:extLst>
              <a:ext uri="{FF2B5EF4-FFF2-40B4-BE49-F238E27FC236}">
                <a16:creationId xmlns:a16="http://schemas.microsoft.com/office/drawing/2014/main" id="{08CEC12B-FD2A-44AC-B477-B2093C7F5A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33177"/>
          <a:stretch/>
        </p:blipFill>
        <p:spPr>
          <a:xfrm>
            <a:off x="9288218" y="2229331"/>
            <a:ext cx="1902552" cy="1038706"/>
          </a:xfrm>
          <a:prstGeom prst="rect">
            <a:avLst/>
          </a:prstGeom>
        </p:spPr>
      </p:pic>
      <p:sp>
        <p:nvSpPr>
          <p:cNvPr id="60" name="テキスト ボックス 59">
            <a:extLst>
              <a:ext uri="{FF2B5EF4-FFF2-40B4-BE49-F238E27FC236}">
                <a16:creationId xmlns:a16="http://schemas.microsoft.com/office/drawing/2014/main" id="{EDBDC329-CCA4-496A-9760-9115AEA7A6D7}"/>
              </a:ext>
            </a:extLst>
          </p:cNvPr>
          <p:cNvSpPr txBox="1"/>
          <p:nvPr/>
        </p:nvSpPr>
        <p:spPr>
          <a:xfrm>
            <a:off x="6871414" y="1940811"/>
            <a:ext cx="1739186"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ペアリングカード</a:t>
            </a:r>
            <a:r>
              <a:rPr kumimoji="1"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あり</a:t>
            </a:r>
          </a:p>
        </p:txBody>
      </p:sp>
      <p:sp>
        <p:nvSpPr>
          <p:cNvPr id="61" name="テキスト ボックス 60">
            <a:extLst>
              <a:ext uri="{FF2B5EF4-FFF2-40B4-BE49-F238E27FC236}">
                <a16:creationId xmlns:a16="http://schemas.microsoft.com/office/drawing/2014/main" id="{22383BB2-ABDC-4A9B-B3DE-76A86C93A950}"/>
              </a:ext>
            </a:extLst>
          </p:cNvPr>
          <p:cNvSpPr txBox="1"/>
          <p:nvPr/>
        </p:nvSpPr>
        <p:spPr>
          <a:xfrm>
            <a:off x="9288218" y="1940811"/>
            <a:ext cx="1739186"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cs typeface="メイリオ" panose="020B0604030504040204" pitchFamily="50" charset="-128"/>
              </a:rPr>
              <a:t>ペアリングカード</a:t>
            </a:r>
            <a:r>
              <a:rPr kumimoji="1"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なし</a:t>
            </a:r>
          </a:p>
        </p:txBody>
      </p:sp>
      <p:sp>
        <p:nvSpPr>
          <p:cNvPr id="27" name="円/楕円 16">
            <a:extLst>
              <a:ext uri="{FF2B5EF4-FFF2-40B4-BE49-F238E27FC236}">
                <a16:creationId xmlns:a16="http://schemas.microsoft.com/office/drawing/2014/main" id="{72F4F0AB-3CA5-4727-A5B5-3DB91D7C89DD}"/>
              </a:ext>
            </a:extLst>
          </p:cNvPr>
          <p:cNvSpPr/>
          <p:nvPr/>
        </p:nvSpPr>
        <p:spPr>
          <a:xfrm>
            <a:off x="7779811" y="4614034"/>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４</a:t>
            </a:r>
          </a:p>
        </p:txBody>
      </p:sp>
      <p:sp>
        <p:nvSpPr>
          <p:cNvPr id="28" name="円/楕円 15">
            <a:extLst>
              <a:ext uri="{FF2B5EF4-FFF2-40B4-BE49-F238E27FC236}">
                <a16:creationId xmlns:a16="http://schemas.microsoft.com/office/drawing/2014/main" id="{48DEBCBB-9811-4D3A-8BDD-D297344776A0}"/>
              </a:ext>
            </a:extLst>
          </p:cNvPr>
          <p:cNvSpPr/>
          <p:nvPr/>
        </p:nvSpPr>
        <p:spPr>
          <a:xfrm>
            <a:off x="10109591" y="4619912"/>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t>５</a:t>
            </a:r>
            <a:endParaRPr kumimoji="1" lang="ja-JP" altLang="en-US" sz="2000" b="1" dirty="0"/>
          </a:p>
        </p:txBody>
      </p:sp>
      <p:sp>
        <p:nvSpPr>
          <p:cNvPr id="2" name="矢印: 下 1">
            <a:extLst>
              <a:ext uri="{FF2B5EF4-FFF2-40B4-BE49-F238E27FC236}">
                <a16:creationId xmlns:a16="http://schemas.microsoft.com/office/drawing/2014/main" id="{C092DF12-47D5-4BDA-9512-D1CB6B091B9B}"/>
              </a:ext>
            </a:extLst>
          </p:cNvPr>
          <p:cNvSpPr/>
          <p:nvPr/>
        </p:nvSpPr>
        <p:spPr>
          <a:xfrm>
            <a:off x="7684959" y="3800827"/>
            <a:ext cx="606473" cy="584775"/>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31" name="矢印: 下 30">
            <a:extLst>
              <a:ext uri="{FF2B5EF4-FFF2-40B4-BE49-F238E27FC236}">
                <a16:creationId xmlns:a16="http://schemas.microsoft.com/office/drawing/2014/main" id="{98C48D8D-4D29-43FC-A7C1-0814729E2198}"/>
              </a:ext>
            </a:extLst>
          </p:cNvPr>
          <p:cNvSpPr/>
          <p:nvPr/>
        </p:nvSpPr>
        <p:spPr>
          <a:xfrm>
            <a:off x="9919885" y="3800827"/>
            <a:ext cx="606473" cy="584775"/>
          </a:xfrm>
          <a:prstGeom prst="down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7C89C52C-6006-4763-833F-DB9E6EE716D8}"/>
              </a:ext>
            </a:extLst>
          </p:cNvPr>
          <p:cNvSpPr txBox="1"/>
          <p:nvPr/>
        </p:nvSpPr>
        <p:spPr>
          <a:xfrm>
            <a:off x="8168177" y="4681381"/>
            <a:ext cx="833289" cy="338554"/>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に進む</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テキスト ボックス 33">
            <a:extLst>
              <a:ext uri="{FF2B5EF4-FFF2-40B4-BE49-F238E27FC236}">
                <a16:creationId xmlns:a16="http://schemas.microsoft.com/office/drawing/2014/main" id="{05AF05A3-7589-4381-A009-4488305BD7B1}"/>
              </a:ext>
            </a:extLst>
          </p:cNvPr>
          <p:cNvSpPr txBox="1"/>
          <p:nvPr/>
        </p:nvSpPr>
        <p:spPr>
          <a:xfrm>
            <a:off x="10497835" y="4681381"/>
            <a:ext cx="833289" cy="338554"/>
          </a:xfrm>
          <a:prstGeom prst="rect">
            <a:avLst/>
          </a:prstGeom>
          <a:noFill/>
        </p:spPr>
        <p:txBody>
          <a:bodyPr wrap="square" rtlCol="0">
            <a:spAutoFit/>
          </a:bodyPr>
          <a:lstStyle/>
          <a:p>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に進む</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95821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6870D11C-144C-4BBB-840B-3FD5491D90AB}"/>
              </a:ext>
            </a:extLst>
          </p:cNvPr>
          <p:cNvSpPr/>
          <p:nvPr/>
        </p:nvSpPr>
        <p:spPr>
          <a:xfrm>
            <a:off x="2970341" y="1175659"/>
            <a:ext cx="6059814" cy="5114306"/>
          </a:xfrm>
          <a:prstGeom prst="roundRect">
            <a:avLst>
              <a:gd name="adj" fmla="val 278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fld id="{44C87005-4970-41C8-A0BB-0F59623F82A0}" type="slidenum">
              <a:rPr lang="ja-JP" altLang="en-US" smtClean="0"/>
              <a:pPr/>
              <a:t>9</a:t>
            </a:fld>
            <a:endParaRPr lang="ja-JP" altLang="en-US"/>
          </a:p>
        </p:txBody>
      </p:sp>
      <p:sp>
        <p:nvSpPr>
          <p:cNvPr id="5" name="タイトル 1">
            <a:extLst>
              <a:ext uri="{FF2B5EF4-FFF2-40B4-BE49-F238E27FC236}">
                <a16:creationId xmlns:a16="http://schemas.microsoft.com/office/drawing/2014/main" id="{FF2EE7E3-91CA-403E-80A2-AA081B6B39A0}"/>
              </a:ext>
            </a:extLst>
          </p:cNvPr>
          <p:cNvSpPr>
            <a:spLocks noGrp="1"/>
          </p:cNvSpPr>
          <p:nvPr>
            <p:ph type="title"/>
          </p:nvPr>
        </p:nvSpPr>
        <p:spPr>
          <a:xfrm>
            <a:off x="838200" y="365126"/>
            <a:ext cx="10515600" cy="810532"/>
          </a:xfrm>
        </p:spPr>
        <p:txBody>
          <a:bodyPr>
            <a:normAutofit/>
          </a:bodyPr>
          <a:lstStyle/>
          <a:p>
            <a:r>
              <a:rPr kumimoji="1" lang="ja-JP" altLang="en-US" sz="2800" dirty="0">
                <a:solidFill>
                  <a:schemeClr val="tx2"/>
                </a:solidFill>
              </a:rPr>
              <a:t>プログラミングサイトにアクセスする</a:t>
            </a:r>
          </a:p>
        </p:txBody>
      </p:sp>
      <p:sp>
        <p:nvSpPr>
          <p:cNvPr id="20" name="テキスト ボックス 19">
            <a:extLst>
              <a:ext uri="{FF2B5EF4-FFF2-40B4-BE49-F238E27FC236}">
                <a16:creationId xmlns:a16="http://schemas.microsoft.com/office/drawing/2014/main" id="{778BB1E4-A35A-42FA-94C4-3E3AA6EDA7AA}"/>
              </a:ext>
            </a:extLst>
          </p:cNvPr>
          <p:cNvSpPr txBox="1"/>
          <p:nvPr/>
        </p:nvSpPr>
        <p:spPr>
          <a:xfrm>
            <a:off x="3592185" y="3195560"/>
            <a:ext cx="2178062" cy="1169551"/>
          </a:xfrm>
          <a:prstGeom prst="rect">
            <a:avLst/>
          </a:prstGeom>
          <a:noFill/>
        </p:spPr>
        <p:txBody>
          <a:bodyPr wrap="square" rtlCol="0">
            <a:spAutoFit/>
          </a:bodyPr>
          <a:lstStyle/>
          <a:p>
            <a:pPr>
              <a:lnSpc>
                <a:spcPct val="150000"/>
              </a:lnSpc>
            </a:pP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PIECE</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」を選ぶ</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lang="en-US" altLang="ja-JP" sz="16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　 接続  を押す</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endPar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6" name="グループ化 5">
            <a:extLst>
              <a:ext uri="{FF2B5EF4-FFF2-40B4-BE49-F238E27FC236}">
                <a16:creationId xmlns:a16="http://schemas.microsoft.com/office/drawing/2014/main" id="{15BCFE69-F4EF-4B04-B70E-77DC4DF80F4E}"/>
              </a:ext>
            </a:extLst>
          </p:cNvPr>
          <p:cNvGrpSpPr/>
          <p:nvPr/>
        </p:nvGrpSpPr>
        <p:grpSpPr>
          <a:xfrm>
            <a:off x="6033721" y="3231930"/>
            <a:ext cx="2080035" cy="1391816"/>
            <a:chOff x="3671521" y="1863703"/>
            <a:chExt cx="2080035" cy="1391816"/>
          </a:xfrm>
        </p:grpSpPr>
        <p:pic>
          <p:nvPicPr>
            <p:cNvPr id="24" name="図 23" descr="グラフィカル ユーザー インターフェイス, アプリケーション&#10;&#10;自動的に生成された説明">
              <a:extLst>
                <a:ext uri="{FF2B5EF4-FFF2-40B4-BE49-F238E27FC236}">
                  <a16:creationId xmlns:a16="http://schemas.microsoft.com/office/drawing/2014/main" id="{78561F74-1F9D-4B22-8FC6-98AEE938C6F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6441"/>
            <a:stretch/>
          </p:blipFill>
          <p:spPr>
            <a:xfrm>
              <a:off x="3671521" y="1863703"/>
              <a:ext cx="2080035" cy="1250583"/>
            </a:xfrm>
            <a:prstGeom prst="rect">
              <a:avLst/>
            </a:prstGeom>
          </p:spPr>
        </p:pic>
        <p:sp>
          <p:nvSpPr>
            <p:cNvPr id="25" name="四角形: 角を丸くする 24">
              <a:extLst>
                <a:ext uri="{FF2B5EF4-FFF2-40B4-BE49-F238E27FC236}">
                  <a16:creationId xmlns:a16="http://schemas.microsoft.com/office/drawing/2014/main" id="{FE850F28-DB78-4968-92DD-41EDA2A2436F}"/>
                </a:ext>
              </a:extLst>
            </p:cNvPr>
            <p:cNvSpPr/>
            <p:nvPr/>
          </p:nvSpPr>
          <p:spPr>
            <a:xfrm>
              <a:off x="3801087" y="2019865"/>
              <a:ext cx="888749" cy="2171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四角形: 角を丸くする 25">
              <a:extLst>
                <a:ext uri="{FF2B5EF4-FFF2-40B4-BE49-F238E27FC236}">
                  <a16:creationId xmlns:a16="http://schemas.microsoft.com/office/drawing/2014/main" id="{AAB2D8FB-BACD-4F6C-8C2A-CEA0CEE51C96}"/>
                </a:ext>
              </a:extLst>
            </p:cNvPr>
            <p:cNvSpPr/>
            <p:nvPr/>
          </p:nvSpPr>
          <p:spPr>
            <a:xfrm>
              <a:off x="4288215" y="2653749"/>
              <a:ext cx="289710" cy="2171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0D6B3FA5-9EFC-4302-8D3D-F9C5C1775E81}"/>
                </a:ext>
              </a:extLst>
            </p:cNvPr>
            <p:cNvSpPr txBox="1"/>
            <p:nvPr/>
          </p:nvSpPr>
          <p:spPr>
            <a:xfrm>
              <a:off x="3783412" y="2242141"/>
              <a:ext cx="503664" cy="369332"/>
            </a:xfrm>
            <a:prstGeom prst="rect">
              <a:avLst/>
            </a:prstGeom>
            <a:noFill/>
          </p:spPr>
          <p:txBody>
            <a:bodyPr wrap="none" rtlCol="0">
              <a:spAutoFit/>
            </a:bodyPr>
            <a:lstStyle/>
            <a:p>
              <a:r>
                <a:rPr kumimoji="1" lang="en-US" altLang="ja-JP" b="1" dirty="0">
                  <a:solidFill>
                    <a:srgbClr val="FF0000"/>
                  </a:solidFill>
                </a:rPr>
                <a:t>(1)</a:t>
              </a:r>
              <a:endParaRPr kumimoji="1" lang="ja-JP" altLang="en-US" b="1" dirty="0">
                <a:solidFill>
                  <a:srgbClr val="FF0000"/>
                </a:solidFill>
              </a:endParaRPr>
            </a:p>
          </p:txBody>
        </p:sp>
        <p:sp>
          <p:nvSpPr>
            <p:cNvPr id="28" name="テキスト ボックス 27">
              <a:extLst>
                <a:ext uri="{FF2B5EF4-FFF2-40B4-BE49-F238E27FC236}">
                  <a16:creationId xmlns:a16="http://schemas.microsoft.com/office/drawing/2014/main" id="{6966EB9B-94BD-4FC2-B7D0-597823F512EC}"/>
                </a:ext>
              </a:extLst>
            </p:cNvPr>
            <p:cNvSpPr txBox="1"/>
            <p:nvPr/>
          </p:nvSpPr>
          <p:spPr>
            <a:xfrm>
              <a:off x="4045757" y="2886187"/>
              <a:ext cx="503664" cy="369332"/>
            </a:xfrm>
            <a:prstGeom prst="rect">
              <a:avLst/>
            </a:prstGeom>
            <a:noFill/>
          </p:spPr>
          <p:txBody>
            <a:bodyPr wrap="none" rtlCol="0">
              <a:spAutoFit/>
            </a:bodyPr>
            <a:lstStyle/>
            <a:p>
              <a:r>
                <a:rPr kumimoji="1" lang="en-US" altLang="ja-JP" b="1" dirty="0">
                  <a:solidFill>
                    <a:srgbClr val="FF0000"/>
                  </a:solidFill>
                </a:rPr>
                <a:t>(2)</a:t>
              </a:r>
              <a:endParaRPr kumimoji="1" lang="ja-JP" altLang="en-US" b="1" dirty="0">
                <a:solidFill>
                  <a:srgbClr val="FF0000"/>
                </a:solidFill>
              </a:endParaRPr>
            </a:p>
          </p:txBody>
        </p:sp>
      </p:grpSp>
      <p:sp>
        <p:nvSpPr>
          <p:cNvPr id="29" name="四角形: 角を丸くする 28">
            <a:extLst>
              <a:ext uri="{FF2B5EF4-FFF2-40B4-BE49-F238E27FC236}">
                <a16:creationId xmlns:a16="http://schemas.microsoft.com/office/drawing/2014/main" id="{404F6EAE-B0FC-4547-BC65-6425B3F40E91}"/>
              </a:ext>
            </a:extLst>
          </p:cNvPr>
          <p:cNvSpPr/>
          <p:nvPr/>
        </p:nvSpPr>
        <p:spPr>
          <a:xfrm>
            <a:off x="4138307" y="3696052"/>
            <a:ext cx="637564" cy="237303"/>
          </a:xfrm>
          <a:prstGeom prst="roundRect">
            <a:avLst>
              <a:gd name="adj" fmla="val 12412"/>
            </a:avLst>
          </a:prstGeom>
          <a:solidFill>
            <a:schemeClr val="accent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ja-JP" altLang="en-US" sz="1400" dirty="0">
                <a:latin typeface="メイリオ" panose="020B0604030504040204" pitchFamily="50" charset="-128"/>
                <a:ea typeface="メイリオ" panose="020B0604030504040204" pitchFamily="50" charset="-128"/>
              </a:rPr>
              <a:t>接続</a:t>
            </a:r>
            <a:endParaRPr kumimoji="1" lang="ja-JP" altLang="en-US" sz="1400" dirty="0">
              <a:latin typeface="メイリオ" panose="020B0604030504040204" pitchFamily="50" charset="-128"/>
              <a:ea typeface="メイリオ" panose="020B0604030504040204" pitchFamily="50" charset="-128"/>
            </a:endParaRPr>
          </a:p>
        </p:txBody>
      </p:sp>
      <p:pic>
        <p:nvPicPr>
          <p:cNvPr id="30" name="図 29" descr="グラフィカル ユーザー インターフェイス, アプリケーション, Word&#10;&#10;自動的に生成された説明">
            <a:extLst>
              <a:ext uri="{FF2B5EF4-FFF2-40B4-BE49-F238E27FC236}">
                <a16:creationId xmlns:a16="http://schemas.microsoft.com/office/drawing/2014/main" id="{0BC40B80-572B-4BE8-87BE-BBB2695C7B48}"/>
              </a:ext>
            </a:extLst>
          </p:cNvPr>
          <p:cNvPicPr>
            <a:picLocks noChangeAspect="1"/>
          </p:cNvPicPr>
          <p:nvPr/>
        </p:nvPicPr>
        <p:blipFill rotWithShape="1">
          <a:blip r:embed="rId4">
            <a:extLst>
              <a:ext uri="{28A0092B-C50C-407E-A947-70E740481C1C}">
                <a14:useLocalDpi xmlns:a14="http://schemas.microsoft.com/office/drawing/2010/main" val="0"/>
              </a:ext>
            </a:extLst>
          </a:blip>
          <a:srcRect l="28379" t="6808" r="27366" b="72864"/>
          <a:stretch/>
        </p:blipFill>
        <p:spPr>
          <a:xfrm>
            <a:off x="6050171" y="5002556"/>
            <a:ext cx="2669457" cy="1004944"/>
          </a:xfrm>
          <a:prstGeom prst="rect">
            <a:avLst/>
          </a:prstGeom>
        </p:spPr>
      </p:pic>
      <p:sp>
        <p:nvSpPr>
          <p:cNvPr id="33" name="テキスト ボックス 32">
            <a:extLst>
              <a:ext uri="{FF2B5EF4-FFF2-40B4-BE49-F238E27FC236}">
                <a16:creationId xmlns:a16="http://schemas.microsoft.com/office/drawing/2014/main" id="{64F85AB6-CD39-48C8-926B-1C6E4AEC5E01}"/>
              </a:ext>
            </a:extLst>
          </p:cNvPr>
          <p:cNvSpPr txBox="1"/>
          <p:nvPr/>
        </p:nvSpPr>
        <p:spPr>
          <a:xfrm>
            <a:off x="3665478" y="4882122"/>
            <a:ext cx="1966804" cy="800219"/>
          </a:xfrm>
          <a:prstGeom prst="rect">
            <a:avLst/>
          </a:prstGeom>
          <a:noFill/>
        </p:spPr>
        <p:txBody>
          <a:bodyPr wrap="square" rtlCol="0">
            <a:spAutoFit/>
          </a:bodyPr>
          <a:lstStyle/>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rPr>
              <a:t>OK</a:t>
            </a: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をタップ</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ペアリング終了</a:t>
            </a:r>
          </a:p>
        </p:txBody>
      </p:sp>
      <p:sp>
        <p:nvSpPr>
          <p:cNvPr id="38" name="四角形: 角を丸くする 37">
            <a:extLst>
              <a:ext uri="{FF2B5EF4-FFF2-40B4-BE49-F238E27FC236}">
                <a16:creationId xmlns:a16="http://schemas.microsoft.com/office/drawing/2014/main" id="{E3D6BA47-507F-4E96-BE2C-4454786E5F17}"/>
              </a:ext>
            </a:extLst>
          </p:cNvPr>
          <p:cNvSpPr/>
          <p:nvPr/>
        </p:nvSpPr>
        <p:spPr>
          <a:xfrm>
            <a:off x="3791968" y="5005702"/>
            <a:ext cx="637564" cy="237303"/>
          </a:xfrm>
          <a:prstGeom prst="roundRect">
            <a:avLst>
              <a:gd name="adj" fmla="val 12412"/>
            </a:avLst>
          </a:prstGeom>
          <a:solidFill>
            <a:schemeClr val="accent1"/>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altLang="ja-JP" sz="1400" dirty="0">
                <a:latin typeface="メイリオ" panose="020B0604030504040204" pitchFamily="50" charset="-128"/>
                <a:ea typeface="メイリオ" panose="020B0604030504040204" pitchFamily="50" charset="-128"/>
              </a:rPr>
              <a:t>OK</a:t>
            </a:r>
          </a:p>
        </p:txBody>
      </p:sp>
      <p:sp>
        <p:nvSpPr>
          <p:cNvPr id="39" name="円/楕円 12">
            <a:extLst>
              <a:ext uri="{FF2B5EF4-FFF2-40B4-BE49-F238E27FC236}">
                <a16:creationId xmlns:a16="http://schemas.microsoft.com/office/drawing/2014/main" id="{098E54BE-F333-46F4-ABC5-C0C8BB6E4720}"/>
              </a:ext>
            </a:extLst>
          </p:cNvPr>
          <p:cNvSpPr/>
          <p:nvPr/>
        </p:nvSpPr>
        <p:spPr>
          <a:xfrm>
            <a:off x="3136614" y="1283279"/>
            <a:ext cx="416767" cy="4167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000" b="1" dirty="0"/>
              <a:t>4</a:t>
            </a:r>
            <a:endParaRPr kumimoji="1" lang="ja-JP" altLang="en-US" sz="2000" b="1" dirty="0"/>
          </a:p>
        </p:txBody>
      </p:sp>
      <p:sp>
        <p:nvSpPr>
          <p:cNvPr id="3" name="テキスト ボックス 2">
            <a:extLst>
              <a:ext uri="{FF2B5EF4-FFF2-40B4-BE49-F238E27FC236}">
                <a16:creationId xmlns:a16="http://schemas.microsoft.com/office/drawing/2014/main" id="{C221960C-6E7C-4C7E-85BF-D8F179565D86}"/>
              </a:ext>
            </a:extLst>
          </p:cNvPr>
          <p:cNvSpPr txBox="1"/>
          <p:nvPr/>
        </p:nvSpPr>
        <p:spPr>
          <a:xfrm>
            <a:off x="3259062" y="1943793"/>
            <a:ext cx="415498" cy="369332"/>
          </a:xfrm>
          <a:prstGeom prst="rect">
            <a:avLst/>
          </a:prstGeom>
          <a:noFill/>
        </p:spPr>
        <p:txBody>
          <a:bodyPr wrap="none" rtlCol="0">
            <a:spAutoFit/>
          </a:bodyPr>
          <a:lstStyle/>
          <a:p>
            <a:r>
              <a:rPr lang="ja-JP" altLang="en-US" b="1" dirty="0"/>
              <a:t>①</a:t>
            </a:r>
            <a:endParaRPr kumimoji="1" lang="ja-JP" altLang="en-US" b="1" dirty="0"/>
          </a:p>
        </p:txBody>
      </p:sp>
      <p:sp>
        <p:nvSpPr>
          <p:cNvPr id="41" name="テキスト ボックス 40">
            <a:extLst>
              <a:ext uri="{FF2B5EF4-FFF2-40B4-BE49-F238E27FC236}">
                <a16:creationId xmlns:a16="http://schemas.microsoft.com/office/drawing/2014/main" id="{7FE81AF9-8066-4832-9240-F0743B274D92}"/>
              </a:ext>
            </a:extLst>
          </p:cNvPr>
          <p:cNvSpPr txBox="1"/>
          <p:nvPr/>
        </p:nvSpPr>
        <p:spPr>
          <a:xfrm>
            <a:off x="3267962" y="3292167"/>
            <a:ext cx="415498" cy="369332"/>
          </a:xfrm>
          <a:prstGeom prst="rect">
            <a:avLst/>
          </a:prstGeom>
          <a:noFill/>
        </p:spPr>
        <p:txBody>
          <a:bodyPr wrap="none" rtlCol="0">
            <a:spAutoFit/>
          </a:bodyPr>
          <a:lstStyle/>
          <a:p>
            <a:r>
              <a:rPr lang="ja-JP" altLang="en-US" b="1" dirty="0"/>
              <a:t>②</a:t>
            </a:r>
            <a:endParaRPr kumimoji="1" lang="ja-JP" altLang="en-US" b="1" dirty="0"/>
          </a:p>
        </p:txBody>
      </p:sp>
      <p:sp>
        <p:nvSpPr>
          <p:cNvPr id="43" name="テキスト ボックス 42">
            <a:extLst>
              <a:ext uri="{FF2B5EF4-FFF2-40B4-BE49-F238E27FC236}">
                <a16:creationId xmlns:a16="http://schemas.microsoft.com/office/drawing/2014/main" id="{52962140-EA97-48F6-B600-79BBFFE27DC7}"/>
              </a:ext>
            </a:extLst>
          </p:cNvPr>
          <p:cNvSpPr txBox="1"/>
          <p:nvPr/>
        </p:nvSpPr>
        <p:spPr>
          <a:xfrm>
            <a:off x="3259062" y="5009873"/>
            <a:ext cx="415498" cy="369332"/>
          </a:xfrm>
          <a:prstGeom prst="rect">
            <a:avLst/>
          </a:prstGeom>
          <a:noFill/>
        </p:spPr>
        <p:txBody>
          <a:bodyPr wrap="none" rtlCol="0">
            <a:spAutoFit/>
          </a:bodyPr>
          <a:lstStyle/>
          <a:p>
            <a:r>
              <a:rPr lang="ja-JP" altLang="en-US" b="1" dirty="0"/>
              <a:t>③</a:t>
            </a:r>
            <a:endParaRPr kumimoji="1" lang="ja-JP" altLang="en-US" b="1" dirty="0"/>
          </a:p>
        </p:txBody>
      </p:sp>
      <p:sp>
        <p:nvSpPr>
          <p:cNvPr id="48" name="テキスト ボックス 47">
            <a:extLst>
              <a:ext uri="{FF2B5EF4-FFF2-40B4-BE49-F238E27FC236}">
                <a16:creationId xmlns:a16="http://schemas.microsoft.com/office/drawing/2014/main" id="{0A86D558-0AA2-4830-814D-BAF989FC93E9}"/>
              </a:ext>
            </a:extLst>
          </p:cNvPr>
          <p:cNvSpPr txBox="1"/>
          <p:nvPr/>
        </p:nvSpPr>
        <p:spPr>
          <a:xfrm>
            <a:off x="3592185" y="1254400"/>
            <a:ext cx="1966804" cy="430887"/>
          </a:xfrm>
          <a:prstGeom prst="rect">
            <a:avLst/>
          </a:prstGeom>
          <a:noFill/>
        </p:spPr>
        <p:txBody>
          <a:bodyPr wrap="square" rtlCol="0">
            <a:spAutoFit/>
          </a:bodyPr>
          <a:lstStyle/>
          <a:p>
            <a:pPr>
              <a:lnSpc>
                <a:spcPct val="150000"/>
              </a:lnSpc>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ペアリングする</a:t>
            </a:r>
            <a:endPar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49" name="グループ化 48">
            <a:extLst>
              <a:ext uri="{FF2B5EF4-FFF2-40B4-BE49-F238E27FC236}">
                <a16:creationId xmlns:a16="http://schemas.microsoft.com/office/drawing/2014/main" id="{042CBE7A-8CE5-4C68-89F0-58EC17BC0FC0}"/>
              </a:ext>
            </a:extLst>
          </p:cNvPr>
          <p:cNvGrpSpPr/>
          <p:nvPr/>
        </p:nvGrpSpPr>
        <p:grpSpPr>
          <a:xfrm>
            <a:off x="6027220" y="1780325"/>
            <a:ext cx="2063585" cy="1126622"/>
            <a:chOff x="3302935" y="4909121"/>
            <a:chExt cx="2538749" cy="1386041"/>
          </a:xfrm>
        </p:grpSpPr>
        <p:pic>
          <p:nvPicPr>
            <p:cNvPr id="51" name="図 50" descr="グラフィカル ユーザー インターフェイス, アプリケーション&#10;&#10;自動的に生成された説明">
              <a:extLst>
                <a:ext uri="{FF2B5EF4-FFF2-40B4-BE49-F238E27FC236}">
                  <a16:creationId xmlns:a16="http://schemas.microsoft.com/office/drawing/2014/main" id="{2E310710-41FA-42A0-8826-C3E9B71452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33177"/>
            <a:stretch/>
          </p:blipFill>
          <p:spPr>
            <a:xfrm>
              <a:off x="3302935" y="4909121"/>
              <a:ext cx="2538749" cy="1386041"/>
            </a:xfrm>
            <a:prstGeom prst="rect">
              <a:avLst/>
            </a:prstGeom>
          </p:spPr>
        </p:pic>
        <p:sp>
          <p:nvSpPr>
            <p:cNvPr id="52" name="四角形: 角を丸くする 51">
              <a:extLst>
                <a:ext uri="{FF2B5EF4-FFF2-40B4-BE49-F238E27FC236}">
                  <a16:creationId xmlns:a16="http://schemas.microsoft.com/office/drawing/2014/main" id="{105E4DC5-866E-4E03-8C01-C3109DA56799}"/>
                </a:ext>
              </a:extLst>
            </p:cNvPr>
            <p:cNvSpPr/>
            <p:nvPr/>
          </p:nvSpPr>
          <p:spPr>
            <a:xfrm>
              <a:off x="3890764" y="5073026"/>
              <a:ext cx="580568" cy="81604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3" name="テキスト ボックス 52">
            <a:extLst>
              <a:ext uri="{FF2B5EF4-FFF2-40B4-BE49-F238E27FC236}">
                <a16:creationId xmlns:a16="http://schemas.microsoft.com/office/drawing/2014/main" id="{FF23DDA4-A85B-4E00-98D5-FA2B777383D6}"/>
              </a:ext>
            </a:extLst>
          </p:cNvPr>
          <p:cNvSpPr txBox="1"/>
          <p:nvPr/>
        </p:nvSpPr>
        <p:spPr>
          <a:xfrm>
            <a:off x="3592185" y="1864247"/>
            <a:ext cx="2247758" cy="800219"/>
          </a:xfrm>
          <a:prstGeom prst="rect">
            <a:avLst/>
          </a:prstGeom>
          <a:noFill/>
        </p:spPr>
        <p:txBody>
          <a:bodyPr wrap="square" rtlCol="0">
            <a:spAutoFit/>
          </a:bodyPr>
          <a:lstStyle/>
          <a:p>
            <a:pPr>
              <a:lnSpc>
                <a:spcPct val="150000"/>
              </a:lnSpc>
            </a:pPr>
            <a:r>
              <a:rPr lang="ja-JP" altLang="en-US" sz="1600" dirty="0">
                <a:latin typeface="メイリオ" panose="020B0604030504040204" pitchFamily="50" charset="-128"/>
                <a:ea typeface="メイリオ" panose="020B0604030504040204" pitchFamily="50" charset="-128"/>
                <a:cs typeface="メイリオ" panose="020B0604030504040204" pitchFamily="50" charset="-128"/>
              </a:rPr>
              <a:t>ペアリングカード</a:t>
            </a:r>
            <a:endParaRPr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a:p>
            <a:pPr>
              <a:lnSpc>
                <a:spcPct val="150000"/>
              </a:lnSpc>
            </a:pPr>
            <a:r>
              <a:rPr kumimoji="1" lang="ja-JP" altLang="en-US" sz="1600" dirty="0">
                <a:latin typeface="メイリオ" panose="020B0604030504040204" pitchFamily="50" charset="-128"/>
                <a:ea typeface="メイリオ" panose="020B0604030504040204" pitchFamily="50" charset="-128"/>
                <a:cs typeface="メイリオ" panose="020B0604030504040204" pitchFamily="50" charset="-128"/>
              </a:rPr>
              <a:t>をタップ</a:t>
            </a:r>
            <a:endParaRPr kumimoji="1" lang="en-US" altLang="ja-JP" sz="1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 name="図 9" descr="アイコン が含まれている画像&#10;&#10;自動的に生成された説明">
            <a:extLst>
              <a:ext uri="{FF2B5EF4-FFF2-40B4-BE49-F238E27FC236}">
                <a16:creationId xmlns:a16="http://schemas.microsoft.com/office/drawing/2014/main" id="{4286C3E0-A2F6-400B-9B30-3C3BBDAAF50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5298" y="2339352"/>
            <a:ext cx="344178" cy="475022"/>
          </a:xfrm>
          <a:prstGeom prst="rect">
            <a:avLst/>
          </a:prstGeom>
        </p:spPr>
      </p:pic>
      <p:pic>
        <p:nvPicPr>
          <p:cNvPr id="35" name="図 34" descr="アイコン が含まれている画像&#10;&#10;自動的に生成された説明">
            <a:extLst>
              <a:ext uri="{FF2B5EF4-FFF2-40B4-BE49-F238E27FC236}">
                <a16:creationId xmlns:a16="http://schemas.microsoft.com/office/drawing/2014/main" id="{C969F59F-A463-4517-A86E-434F89EB17C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75334" y="3400582"/>
            <a:ext cx="344178" cy="475022"/>
          </a:xfrm>
          <a:prstGeom prst="rect">
            <a:avLst/>
          </a:prstGeom>
        </p:spPr>
      </p:pic>
      <p:pic>
        <p:nvPicPr>
          <p:cNvPr id="37" name="図 36" descr="アイコン が含まれている画像&#10;&#10;自動的に生成された説明">
            <a:extLst>
              <a:ext uri="{FF2B5EF4-FFF2-40B4-BE49-F238E27FC236}">
                <a16:creationId xmlns:a16="http://schemas.microsoft.com/office/drawing/2014/main" id="{6BCC64C7-890C-4852-9296-8EA85FA731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95270" y="4059912"/>
            <a:ext cx="344178" cy="475022"/>
          </a:xfrm>
          <a:prstGeom prst="rect">
            <a:avLst/>
          </a:prstGeom>
        </p:spPr>
      </p:pic>
      <p:pic>
        <p:nvPicPr>
          <p:cNvPr id="44" name="図 43" descr="アイコン が含まれている画像&#10;&#10;自動的に生成された説明">
            <a:extLst>
              <a:ext uri="{FF2B5EF4-FFF2-40B4-BE49-F238E27FC236}">
                <a16:creationId xmlns:a16="http://schemas.microsoft.com/office/drawing/2014/main" id="{F31BC2D5-4A15-4970-BE63-94D9DE1825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86111" y="5607357"/>
            <a:ext cx="344178" cy="475022"/>
          </a:xfrm>
          <a:prstGeom prst="rect">
            <a:avLst/>
          </a:prstGeom>
        </p:spPr>
      </p:pic>
    </p:spTree>
    <p:extLst>
      <p:ext uri="{BB962C8B-B14F-4D97-AF65-F5344CB8AC3E}">
        <p14:creationId xmlns:p14="http://schemas.microsoft.com/office/powerpoint/2010/main" val="796516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9673</TotalTime>
  <Words>7028</Words>
  <Application>Microsoft Office PowerPoint</Application>
  <PresentationFormat>ワイド画面</PresentationFormat>
  <Paragraphs>497</Paragraphs>
  <Slides>46</Slides>
  <Notes>46</Notes>
  <HiddenSlides>0</HiddenSlides>
  <MMClips>3</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46</vt:i4>
      </vt:variant>
    </vt:vector>
  </HeadingPairs>
  <TitlesOfParts>
    <vt:vector size="52" baseType="lpstr">
      <vt:lpstr>メイリオ</vt:lpstr>
      <vt:lpstr>游ゴシック</vt:lpstr>
      <vt:lpstr>游ゴシック Light</vt:lpstr>
      <vt:lpstr>Arial</vt:lpstr>
      <vt:lpstr>Calibri</vt:lpstr>
      <vt:lpstr>Office テーマ</vt:lpstr>
      <vt:lpstr>PIECEプログラミングモジュール 私たちの生活と電気</vt:lpstr>
      <vt:lpstr>プログラミングってなんだろう</vt:lpstr>
      <vt:lpstr>プログラミングとはプログラムをつくること</vt:lpstr>
      <vt:lpstr>プログラミングってなぜ必要？</vt:lpstr>
      <vt:lpstr>ねらい</vt:lpstr>
      <vt:lpstr>準備しよう：箱から出しましょう</vt:lpstr>
      <vt:lpstr>準備しよう：PIECEプログラミングモジュールを接続する</vt:lpstr>
      <vt:lpstr>プログラミングサイトにアクセスする</vt:lpstr>
      <vt:lpstr>プログラミングサイトにアクセスする</vt:lpstr>
      <vt:lpstr>プログラミングサイトにアクセスする</vt:lpstr>
      <vt:lpstr>プログラム画面の操作方法</vt:lpstr>
      <vt:lpstr>アイコンを消すときは</vt:lpstr>
      <vt:lpstr>赤LED、黄LED、青LEDが1秒ごとに順番に点灯する</vt:lpstr>
      <vt:lpstr>PIECEプログラミングモジュールを動かそう</vt:lpstr>
      <vt:lpstr>プログラムを書き込もう</vt:lpstr>
      <vt:lpstr>プログラムを実行しよう</vt:lpstr>
      <vt:lpstr>赤LED、黄LED、青LEDが1秒ごとに順番に点灯する</vt:lpstr>
      <vt:lpstr>ちょっと実験</vt:lpstr>
      <vt:lpstr>問い（1）</vt:lpstr>
      <vt:lpstr>赤LEDを0.5秒ON、0.5秒OFF　を　ずっと続ける</vt:lpstr>
      <vt:lpstr>Tips : 無限ループ、回数ループ　アイコン操作</vt:lpstr>
      <vt:lpstr>問い（2）</vt:lpstr>
      <vt:lpstr>赤LEDを0.5秒ON、0.5秒OFF　を　10続ける</vt:lpstr>
      <vt:lpstr>問い（3）</vt:lpstr>
      <vt:lpstr>ボタンを押しているときは、ずっと赤LEDが光る</vt:lpstr>
      <vt:lpstr>ここまでのまとめ | プログラミングの3つの要素と意味</vt:lpstr>
      <vt:lpstr>ブレイクタイム</vt:lpstr>
      <vt:lpstr>自動化に挑戦</vt:lpstr>
      <vt:lpstr>光センサー</vt:lpstr>
      <vt:lpstr>準備する</vt:lpstr>
      <vt:lpstr>問い（4）</vt:lpstr>
      <vt:lpstr>暗く（光センサーがOFF）なると、黄LEDが光る</vt:lpstr>
      <vt:lpstr>暗く（光センサーがOFF）なると、黄LEDが光る　解説</vt:lpstr>
      <vt:lpstr>たったこれだけで</vt:lpstr>
      <vt:lpstr>さらに工夫してセンサーライトを進化させよう　1/2</vt:lpstr>
      <vt:lpstr>さらに工夫してセンサーライトを進化させよう　2/2</vt:lpstr>
      <vt:lpstr>発展編（１）歩行者用信号機をプログラミング </vt:lpstr>
      <vt:lpstr>発展編（１）歩行者用信号機をプログラミング </vt:lpstr>
      <vt:lpstr>発展編（１）歩行者用信号機をプログラミング </vt:lpstr>
      <vt:lpstr>発展編（２）押しボタン式歩行者用信号機をプログラミング </vt:lpstr>
      <vt:lpstr>発展編（２）押しボタン式歩行者用信号機をプログラミング </vt:lpstr>
      <vt:lpstr>発展編（３）押しボタン式歩行者用信号機をもっと便利に </vt:lpstr>
      <vt:lpstr>まとめ</vt:lpstr>
      <vt:lpstr>再びプログラミングってなぜ必要？</vt:lpstr>
      <vt:lpstr>かたづけましょう</vt:lpstr>
      <vt:lpstr>課題例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株式会社イーケイジャパン 第2四半期業績報告</dc:title>
  <dc:creator>ozawa</dc:creator>
  <cp:lastModifiedBy>森山 開発</cp:lastModifiedBy>
  <cp:revision>830</cp:revision>
  <cp:lastPrinted>2022-01-13T01:17:05Z</cp:lastPrinted>
  <dcterms:created xsi:type="dcterms:W3CDTF">2018-09-21T01:54:59Z</dcterms:created>
  <dcterms:modified xsi:type="dcterms:W3CDTF">2022-03-04T00:43:27Z</dcterms:modified>
</cp:coreProperties>
</file>